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Lst>
  <p:notesMasterIdLst>
    <p:notesMasterId r:id="rId31"/>
  </p:notesMasterIdLst>
  <p:handoutMasterIdLst>
    <p:handoutMasterId r:id="rId32"/>
  </p:handoutMasterIdLst>
  <p:sldIdLst>
    <p:sldId id="273" r:id="rId6"/>
    <p:sldId id="305" r:id="rId7"/>
    <p:sldId id="276" r:id="rId8"/>
    <p:sldId id="278" r:id="rId9"/>
    <p:sldId id="303" r:id="rId10"/>
    <p:sldId id="288" r:id="rId11"/>
    <p:sldId id="304" r:id="rId12"/>
    <p:sldId id="306" r:id="rId13"/>
    <p:sldId id="282" r:id="rId14"/>
    <p:sldId id="307" r:id="rId15"/>
    <p:sldId id="287" r:id="rId16"/>
    <p:sldId id="289" r:id="rId17"/>
    <p:sldId id="279" r:id="rId18"/>
    <p:sldId id="280" r:id="rId19"/>
    <p:sldId id="281" r:id="rId20"/>
    <p:sldId id="285" r:id="rId21"/>
    <p:sldId id="290" r:id="rId22"/>
    <p:sldId id="291" r:id="rId23"/>
    <p:sldId id="292" r:id="rId24"/>
    <p:sldId id="295" r:id="rId25"/>
    <p:sldId id="293" r:id="rId26"/>
    <p:sldId id="294" r:id="rId27"/>
    <p:sldId id="308" r:id="rId28"/>
    <p:sldId id="345" r:id="rId29"/>
    <p:sldId id="268" r:id="rId3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62">
          <p15:clr>
            <a:srgbClr val="A4A3A4"/>
          </p15:clr>
        </p15:guide>
        <p15:guide id="2" orient="horz" pos="2043">
          <p15:clr>
            <a:srgbClr val="A4A3A4"/>
          </p15:clr>
        </p15:guide>
        <p15:guide id="3" pos="767">
          <p15:clr>
            <a:srgbClr val="A4A3A4"/>
          </p15:clr>
        </p15:guide>
        <p15:guide id="4"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CA2234"/>
    <a:srgbClr val="CEAC6C"/>
    <a:srgbClr val="8CA476"/>
    <a:srgbClr val="D39582"/>
    <a:srgbClr val="D3B06E"/>
    <a:srgbClr val="D39595"/>
    <a:srgbClr val="CA8077"/>
    <a:srgbClr val="95A870"/>
    <a:srgbClr val="BF9A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3979" autoAdjust="0"/>
  </p:normalViewPr>
  <p:slideViewPr>
    <p:cSldViewPr snapToGrid="0" snapToObjects="1">
      <p:cViewPr varScale="1">
        <p:scale>
          <a:sx n="75" d="100"/>
          <a:sy n="75" d="100"/>
        </p:scale>
        <p:origin x="882" y="72"/>
      </p:cViewPr>
      <p:guideLst>
        <p:guide orient="horz" pos="2362"/>
        <p:guide orient="horz" pos="2043"/>
        <p:guide pos="767"/>
        <p:guide pos="3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0" d="100"/>
          <a:sy n="50" d="100"/>
        </p:scale>
        <p:origin x="2640"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91E2C9-C3D6-4694-A698-4C3D721AF268}" type="doc">
      <dgm:prSet loTypeId="urn:microsoft.com/office/officeart/2005/8/layout/hProcess4" loCatId="process" qsTypeId="urn:microsoft.com/office/officeart/2005/8/quickstyle/simple1" qsCatId="simple" csTypeId="urn:microsoft.com/office/officeart/2005/8/colors/colorful1" csCatId="colorful" phldr="1"/>
      <dgm:spPr/>
      <dgm:t>
        <a:bodyPr/>
        <a:lstStyle/>
        <a:p>
          <a:endParaRPr lang="en-US"/>
        </a:p>
      </dgm:t>
    </dgm:pt>
    <dgm:pt modelId="{E2320D2F-A02F-4D36-85A8-D5D71F9E7BD0}">
      <dgm:prSet phldrT="[Text]" custT="1"/>
      <dgm:spPr/>
      <dgm:t>
        <a:bodyPr/>
        <a:lstStyle/>
        <a:p>
          <a:r>
            <a:rPr lang="en-US" sz="2000" dirty="0">
              <a:latin typeface="+mn-lt"/>
            </a:rPr>
            <a:t>DISCONTINUANCE</a:t>
          </a:r>
          <a:endParaRPr lang="en-US" sz="1800" dirty="0">
            <a:latin typeface="+mn-lt"/>
          </a:endParaRPr>
        </a:p>
      </dgm:t>
    </dgm:pt>
    <dgm:pt modelId="{E6289B3E-D4F3-4150-8F7F-DFF95A67B024}" type="parTrans" cxnId="{AE96E725-97D5-42AD-A09E-F44518E8A74D}">
      <dgm:prSet/>
      <dgm:spPr/>
      <dgm:t>
        <a:bodyPr/>
        <a:lstStyle/>
        <a:p>
          <a:endParaRPr lang="en-US" sz="1600">
            <a:latin typeface="+mn-lt"/>
          </a:endParaRPr>
        </a:p>
      </dgm:t>
    </dgm:pt>
    <dgm:pt modelId="{4405E956-330A-46AB-B8B7-6128544F43FD}" type="sibTrans" cxnId="{AE96E725-97D5-42AD-A09E-F44518E8A74D}">
      <dgm:prSet/>
      <dgm:spPr/>
      <dgm:t>
        <a:bodyPr/>
        <a:lstStyle/>
        <a:p>
          <a:endParaRPr lang="en-US" sz="1600">
            <a:latin typeface="+mn-lt"/>
          </a:endParaRPr>
        </a:p>
      </dgm:t>
    </dgm:pt>
    <dgm:pt modelId="{DDADB899-CBA1-4457-9EDE-FCF8B8D9C2B7}">
      <dgm:prSet phldrT="[Text]" custT="1"/>
      <dgm:spPr/>
      <dgm:t>
        <a:bodyPr/>
        <a:lstStyle/>
        <a:p>
          <a:r>
            <a:rPr lang="en-US" sz="2000" b="0" dirty="0">
              <a:latin typeface="+mn-lt"/>
            </a:rPr>
            <a:t>REVIVAL WINDOW</a:t>
          </a:r>
        </a:p>
      </dgm:t>
    </dgm:pt>
    <dgm:pt modelId="{B1DD58F2-FD37-4426-8F7A-23314875D652}" type="parTrans" cxnId="{C0AF3015-759C-42F0-BE0E-F32619BA34A0}">
      <dgm:prSet/>
      <dgm:spPr/>
      <dgm:t>
        <a:bodyPr/>
        <a:lstStyle/>
        <a:p>
          <a:endParaRPr lang="en-US" sz="1600">
            <a:latin typeface="+mn-lt"/>
          </a:endParaRPr>
        </a:p>
      </dgm:t>
    </dgm:pt>
    <dgm:pt modelId="{DD76214D-B8FD-4C35-806A-0C1C6568DE40}" type="sibTrans" cxnId="{C0AF3015-759C-42F0-BE0E-F32619BA34A0}">
      <dgm:prSet/>
      <dgm:spPr/>
      <dgm:t>
        <a:bodyPr/>
        <a:lstStyle/>
        <a:p>
          <a:endParaRPr lang="en-US" sz="1600">
            <a:latin typeface="+mn-lt"/>
          </a:endParaRPr>
        </a:p>
      </dgm:t>
    </dgm:pt>
    <dgm:pt modelId="{D82378F8-34DC-40C6-9452-E1621C176830}">
      <dgm:prSet phldrT="[Text]" custT="1"/>
      <dgm:spPr/>
      <dgm:t>
        <a:bodyPr lIns="72000" tIns="0" rIns="72000"/>
        <a:lstStyle/>
        <a:p>
          <a:r>
            <a:rPr lang="en-US" sz="1600" dirty="0">
              <a:latin typeface="+mn-lt"/>
            </a:rPr>
            <a:t>All such discontinued policies shall be provided a revival period of </a:t>
          </a:r>
          <a:r>
            <a:rPr lang="en-US" sz="1600" b="1" dirty="0">
              <a:latin typeface="+mn-lt"/>
            </a:rPr>
            <a:t>three</a:t>
          </a:r>
          <a:r>
            <a:rPr lang="en-US" sz="1600" dirty="0">
              <a:latin typeface="+mn-lt"/>
            </a:rPr>
            <a:t> years from date of first unpaid premium.  </a:t>
          </a:r>
        </a:p>
      </dgm:t>
    </dgm:pt>
    <dgm:pt modelId="{5E24612B-A79C-40C4-977B-239814B1DAF2}" type="parTrans" cxnId="{762A07ED-ACE7-46B0-AF98-8DEC639C07A2}">
      <dgm:prSet/>
      <dgm:spPr/>
      <dgm:t>
        <a:bodyPr/>
        <a:lstStyle/>
        <a:p>
          <a:endParaRPr lang="en-US" sz="1600">
            <a:latin typeface="+mn-lt"/>
          </a:endParaRPr>
        </a:p>
      </dgm:t>
    </dgm:pt>
    <dgm:pt modelId="{1E43F574-4CF8-45F4-BEEF-BADE20C5D931}" type="sibTrans" cxnId="{762A07ED-ACE7-46B0-AF98-8DEC639C07A2}">
      <dgm:prSet/>
      <dgm:spPr/>
      <dgm:t>
        <a:bodyPr/>
        <a:lstStyle/>
        <a:p>
          <a:endParaRPr lang="en-US" sz="1600">
            <a:latin typeface="+mn-lt"/>
          </a:endParaRPr>
        </a:p>
      </dgm:t>
    </dgm:pt>
    <dgm:pt modelId="{B336C09E-5310-4E29-BACA-0148737996BB}">
      <dgm:prSet phldrT="[Text]" custT="1"/>
      <dgm:spPr/>
      <dgm:t>
        <a:bodyPr/>
        <a:lstStyle/>
        <a:p>
          <a:r>
            <a:rPr lang="en-US" sz="2000" b="0" dirty="0">
              <a:latin typeface="+mn-lt"/>
            </a:rPr>
            <a:t>NON REVIVAL IMPACT</a:t>
          </a:r>
        </a:p>
      </dgm:t>
    </dgm:pt>
    <dgm:pt modelId="{F1DBCDAA-AAF3-4292-81AD-16C76E369ED8}" type="parTrans" cxnId="{041E773A-E6FE-4F79-8171-2B9F30413106}">
      <dgm:prSet/>
      <dgm:spPr/>
      <dgm:t>
        <a:bodyPr/>
        <a:lstStyle/>
        <a:p>
          <a:endParaRPr lang="en-US" sz="1600">
            <a:latin typeface="+mn-lt"/>
          </a:endParaRPr>
        </a:p>
      </dgm:t>
    </dgm:pt>
    <dgm:pt modelId="{A20FF1C5-7954-43EE-A4F7-D25DB946014F}" type="sibTrans" cxnId="{041E773A-E6FE-4F79-8171-2B9F30413106}">
      <dgm:prSet/>
      <dgm:spPr/>
      <dgm:t>
        <a:bodyPr/>
        <a:lstStyle/>
        <a:p>
          <a:endParaRPr lang="en-US" sz="1600">
            <a:latin typeface="+mn-lt"/>
          </a:endParaRPr>
        </a:p>
      </dgm:t>
    </dgm:pt>
    <dgm:pt modelId="{A49A6B47-A912-44C7-B191-629FB779FBC7}">
      <dgm:prSet phldrT="[Text]" custT="1"/>
      <dgm:spPr/>
      <dgm:t>
        <a:bodyPr lIns="0" tIns="72000" rIns="0"/>
        <a:lstStyle/>
        <a:p>
          <a:r>
            <a:rPr lang="en-US" sz="1600" dirty="0">
              <a:latin typeface="+mn-lt"/>
            </a:rPr>
            <a:t>If policyholder opts to revive but does not revive the policy in revival period, proceeds of discontinued policy fund shall be paid to the policyholder at the end of the revival period or lock-in period whichever is later</a:t>
          </a:r>
        </a:p>
      </dgm:t>
    </dgm:pt>
    <dgm:pt modelId="{5665B56E-812C-4337-BC86-E272E278BF82}" type="parTrans" cxnId="{F1783671-2D89-4DFE-82CE-BBBB58AEEEA1}">
      <dgm:prSet/>
      <dgm:spPr/>
      <dgm:t>
        <a:bodyPr/>
        <a:lstStyle/>
        <a:p>
          <a:endParaRPr lang="en-US" sz="1600">
            <a:latin typeface="+mn-lt"/>
          </a:endParaRPr>
        </a:p>
      </dgm:t>
    </dgm:pt>
    <dgm:pt modelId="{97D0A004-972B-4956-B65F-CFB9CACAB815}" type="sibTrans" cxnId="{F1783671-2D89-4DFE-82CE-BBBB58AEEEA1}">
      <dgm:prSet/>
      <dgm:spPr/>
      <dgm:t>
        <a:bodyPr/>
        <a:lstStyle/>
        <a:p>
          <a:endParaRPr lang="en-US" sz="1600">
            <a:latin typeface="+mn-lt"/>
          </a:endParaRPr>
        </a:p>
      </dgm:t>
    </dgm:pt>
    <dgm:pt modelId="{11BCE5C0-9D32-4780-81A2-2EB291D0DBC5}">
      <dgm:prSet phldrT="[Text]" custT="1"/>
      <dgm:spPr/>
      <dgm:t>
        <a:bodyPr lIns="0" tIns="72000" rIns="0"/>
        <a:lstStyle/>
        <a:p>
          <a:r>
            <a:rPr lang="en-US" sz="1600" dirty="0">
              <a:latin typeface="+mn-lt"/>
            </a:rPr>
            <a:t>If the policyholder does not exercise above option , the proceeds of the discontinuance fund shall be paid to  policyholder at the end of the lock-in period, and the policy shall terminate.</a:t>
          </a:r>
          <a:r>
            <a:rPr lang="en-US" sz="1600" dirty="0"/>
            <a:t> </a:t>
          </a:r>
          <a:endParaRPr lang="en-US" sz="1400" dirty="0">
            <a:latin typeface="+mn-lt"/>
          </a:endParaRPr>
        </a:p>
      </dgm:t>
    </dgm:pt>
    <dgm:pt modelId="{E7AC77E5-9168-401A-A794-B0E23DEAFF52}" type="parTrans" cxnId="{1D603E3B-7537-4101-BCBD-E6B065772B90}">
      <dgm:prSet/>
      <dgm:spPr/>
      <dgm:t>
        <a:bodyPr/>
        <a:lstStyle/>
        <a:p>
          <a:endParaRPr lang="en-US" sz="1600">
            <a:latin typeface="+mn-lt"/>
          </a:endParaRPr>
        </a:p>
      </dgm:t>
    </dgm:pt>
    <dgm:pt modelId="{C7E4355B-5A35-41D9-8E86-FCB5539CC57E}" type="sibTrans" cxnId="{1D603E3B-7537-4101-BCBD-E6B065772B90}">
      <dgm:prSet/>
      <dgm:spPr/>
      <dgm:t>
        <a:bodyPr/>
        <a:lstStyle/>
        <a:p>
          <a:endParaRPr lang="en-US" sz="1600">
            <a:latin typeface="+mn-lt"/>
          </a:endParaRPr>
        </a:p>
      </dgm:t>
    </dgm:pt>
    <dgm:pt modelId="{3168B12E-050A-40A9-B56A-836EBE3D7013}">
      <dgm:prSet phldrT="[Text]" custT="1"/>
      <dgm:spPr/>
      <dgm:t>
        <a:bodyPr lIns="72000" tIns="0" rIns="72000"/>
        <a:lstStyle/>
        <a:p>
          <a:r>
            <a:rPr lang="en-US" sz="1600" dirty="0">
              <a:latin typeface="+mn-lt"/>
            </a:rPr>
            <a:t>On such discontinuance, ABSLI shall communicate the status of the policy, within three months of the first unpaid premium, to the policyholder and provide the option to revive the policy within the revival period of three years</a:t>
          </a:r>
        </a:p>
      </dgm:t>
    </dgm:pt>
    <dgm:pt modelId="{8B86B4D1-7271-4BFA-BBC0-DD7B671E7541}" type="parTrans" cxnId="{109F08EB-BA61-43B8-AF68-29E226F8591D}">
      <dgm:prSet/>
      <dgm:spPr/>
      <dgm:t>
        <a:bodyPr/>
        <a:lstStyle/>
        <a:p>
          <a:endParaRPr lang="en-US" sz="1600">
            <a:latin typeface="+mn-lt"/>
          </a:endParaRPr>
        </a:p>
      </dgm:t>
    </dgm:pt>
    <dgm:pt modelId="{58C91E29-5C4D-4C9C-B176-5F1DA0F253BB}" type="sibTrans" cxnId="{109F08EB-BA61-43B8-AF68-29E226F8591D}">
      <dgm:prSet/>
      <dgm:spPr/>
      <dgm:t>
        <a:bodyPr/>
        <a:lstStyle/>
        <a:p>
          <a:endParaRPr lang="en-US" sz="1600">
            <a:latin typeface="+mn-lt"/>
          </a:endParaRPr>
        </a:p>
      </dgm:t>
    </dgm:pt>
    <dgm:pt modelId="{3BF244C2-6462-4BB3-8486-3D6303B855EB}">
      <dgm:prSet phldrT="[Text]" custT="1"/>
      <dgm:spPr/>
      <dgm:t>
        <a:bodyPr/>
        <a:lstStyle/>
        <a:p>
          <a:endParaRPr lang="en-US" sz="1600" dirty="0">
            <a:latin typeface="+mn-lt"/>
          </a:endParaRPr>
        </a:p>
      </dgm:t>
    </dgm:pt>
    <dgm:pt modelId="{11B95288-1FAA-457C-A4D4-A18A94FFE312}" type="parTrans" cxnId="{42F981BB-35B4-4470-87F7-30C7AF040813}">
      <dgm:prSet/>
      <dgm:spPr/>
      <dgm:t>
        <a:bodyPr/>
        <a:lstStyle/>
        <a:p>
          <a:endParaRPr lang="en-US" sz="1600">
            <a:latin typeface="+mn-lt"/>
          </a:endParaRPr>
        </a:p>
      </dgm:t>
    </dgm:pt>
    <dgm:pt modelId="{0567BBF2-F718-4E1D-B167-E971773E2C52}" type="sibTrans" cxnId="{42F981BB-35B4-4470-87F7-30C7AF040813}">
      <dgm:prSet/>
      <dgm:spPr/>
      <dgm:t>
        <a:bodyPr/>
        <a:lstStyle/>
        <a:p>
          <a:endParaRPr lang="en-US" sz="1600">
            <a:latin typeface="+mn-lt"/>
          </a:endParaRPr>
        </a:p>
      </dgm:t>
    </dgm:pt>
    <dgm:pt modelId="{2B9537A3-B1FE-4A55-8917-69A6C4576326}">
      <dgm:prSet phldrT="[Text]" custT="1"/>
      <dgm:spPr/>
      <dgm:t>
        <a:bodyPr lIns="72000" tIns="0" rIns="72000"/>
        <a:lstStyle/>
        <a:p>
          <a:endParaRPr lang="en-US" sz="1600" dirty="0">
            <a:latin typeface="+mn-lt"/>
          </a:endParaRPr>
        </a:p>
      </dgm:t>
    </dgm:pt>
    <dgm:pt modelId="{73BB2B79-8871-41AE-9DE6-B859843B7FEB}" type="parTrans" cxnId="{989E43F0-5E89-4C59-ACC0-305FCA17A43B}">
      <dgm:prSet/>
      <dgm:spPr/>
      <dgm:t>
        <a:bodyPr/>
        <a:lstStyle/>
        <a:p>
          <a:endParaRPr lang="en-US" sz="1600">
            <a:latin typeface="+mn-lt"/>
          </a:endParaRPr>
        </a:p>
      </dgm:t>
    </dgm:pt>
    <dgm:pt modelId="{E83BF253-1345-42B3-8A45-53F2E875287A}" type="sibTrans" cxnId="{989E43F0-5E89-4C59-ACC0-305FCA17A43B}">
      <dgm:prSet/>
      <dgm:spPr/>
      <dgm:t>
        <a:bodyPr/>
        <a:lstStyle/>
        <a:p>
          <a:endParaRPr lang="en-US" sz="1600">
            <a:latin typeface="+mn-lt"/>
          </a:endParaRPr>
        </a:p>
      </dgm:t>
    </dgm:pt>
    <dgm:pt modelId="{0CBE92DB-9BE5-4D8A-8677-4540D0FDAA13}">
      <dgm:prSet phldrT="[Text]" custT="1"/>
      <dgm:spPr/>
      <dgm:t>
        <a:bodyPr lIns="72000" tIns="0" rIns="72000"/>
        <a:lstStyle/>
        <a:p>
          <a:endParaRPr lang="en-US" sz="1600" dirty="0">
            <a:latin typeface="+mn-lt"/>
          </a:endParaRPr>
        </a:p>
      </dgm:t>
    </dgm:pt>
    <dgm:pt modelId="{95D43A3F-2CCD-408C-BAC3-A9246DB75887}" type="parTrans" cxnId="{54D5DA1C-B25B-4CA9-99FD-186DBD81D9A4}">
      <dgm:prSet/>
      <dgm:spPr/>
      <dgm:t>
        <a:bodyPr/>
        <a:lstStyle/>
        <a:p>
          <a:endParaRPr lang="en-US" sz="1600">
            <a:latin typeface="+mn-lt"/>
          </a:endParaRPr>
        </a:p>
      </dgm:t>
    </dgm:pt>
    <dgm:pt modelId="{C3132AD3-AA3B-4907-8088-591FFE6FC0D9}" type="sibTrans" cxnId="{54D5DA1C-B25B-4CA9-99FD-186DBD81D9A4}">
      <dgm:prSet/>
      <dgm:spPr/>
      <dgm:t>
        <a:bodyPr/>
        <a:lstStyle/>
        <a:p>
          <a:endParaRPr lang="en-US" sz="1600">
            <a:latin typeface="+mn-lt"/>
          </a:endParaRPr>
        </a:p>
      </dgm:t>
    </dgm:pt>
    <dgm:pt modelId="{C9388A67-0C3A-4BDD-8303-1E5FA158A04C}">
      <dgm:prSet phldrT="[Text]" custT="1"/>
      <dgm:spPr/>
      <dgm:t>
        <a:bodyPr lIns="72000" tIns="0" rIns="72000"/>
        <a:lstStyle/>
        <a:p>
          <a:endParaRPr lang="en-US" sz="1600" dirty="0">
            <a:latin typeface="+mn-lt"/>
          </a:endParaRPr>
        </a:p>
      </dgm:t>
    </dgm:pt>
    <dgm:pt modelId="{2EF25D65-D068-4A3C-956E-AAD03F47C72C}" type="parTrans" cxnId="{1CC5E2FE-903C-4E43-81FF-76AF6C3E287F}">
      <dgm:prSet/>
      <dgm:spPr/>
      <dgm:t>
        <a:bodyPr/>
        <a:lstStyle/>
        <a:p>
          <a:endParaRPr lang="en-US" sz="1600">
            <a:latin typeface="+mn-lt"/>
          </a:endParaRPr>
        </a:p>
      </dgm:t>
    </dgm:pt>
    <dgm:pt modelId="{9E6367BD-7B2E-4063-8C99-E55EB97D5F63}" type="sibTrans" cxnId="{1CC5E2FE-903C-4E43-81FF-76AF6C3E287F}">
      <dgm:prSet/>
      <dgm:spPr/>
      <dgm:t>
        <a:bodyPr/>
        <a:lstStyle/>
        <a:p>
          <a:endParaRPr lang="en-US" sz="1600">
            <a:latin typeface="+mn-lt"/>
          </a:endParaRPr>
        </a:p>
      </dgm:t>
    </dgm:pt>
    <dgm:pt modelId="{779FF5AA-61CE-4480-B55D-3D4209EBDD24}">
      <dgm:prSet phldrT="[Text]" custT="1"/>
      <dgm:spPr/>
      <dgm:t>
        <a:bodyPr/>
        <a:lstStyle/>
        <a:p>
          <a:r>
            <a:rPr lang="en-US" sz="1600" dirty="0">
              <a:latin typeface="+mn-lt"/>
            </a:rPr>
            <a:t>Upon expiry of the grace period 30 days, </a:t>
          </a:r>
          <a:r>
            <a:rPr lang="en-GB" sz="1600" dirty="0"/>
            <a:t>(15-days in case your basic premium is paid on a monthly basis) </a:t>
          </a:r>
          <a:r>
            <a:rPr lang="en-US" sz="1600" dirty="0">
              <a:latin typeface="+mn-lt"/>
            </a:rPr>
            <a:t>in case of  non-payment of premium, the fund value after deducting discontinuance charges shall be credited to the discontinued policy fund and the risk cover and rider cover, if any, shall cease.</a:t>
          </a:r>
        </a:p>
      </dgm:t>
    </dgm:pt>
    <dgm:pt modelId="{B2105775-32B7-4CF3-B692-275209B7932F}" type="parTrans" cxnId="{D1F87AFD-6E88-4741-B54E-320D59EABA64}">
      <dgm:prSet/>
      <dgm:spPr/>
      <dgm:t>
        <a:bodyPr/>
        <a:lstStyle/>
        <a:p>
          <a:endParaRPr lang="en-US" sz="1600">
            <a:latin typeface="+mn-lt"/>
          </a:endParaRPr>
        </a:p>
      </dgm:t>
    </dgm:pt>
    <dgm:pt modelId="{5CC2DB6C-C9E2-44A0-8E6E-2DE1FFF1946E}" type="sibTrans" cxnId="{D1F87AFD-6E88-4741-B54E-320D59EABA64}">
      <dgm:prSet/>
      <dgm:spPr/>
      <dgm:t>
        <a:bodyPr/>
        <a:lstStyle/>
        <a:p>
          <a:endParaRPr lang="en-US" sz="1600">
            <a:latin typeface="+mn-lt"/>
          </a:endParaRPr>
        </a:p>
      </dgm:t>
    </dgm:pt>
    <dgm:pt modelId="{1736EBA5-2884-4D50-8CFA-9592DF46A337}">
      <dgm:prSet phldrT="[Text]" custT="1"/>
      <dgm:spPr/>
      <dgm:t>
        <a:bodyPr lIns="0" tIns="72000" rIns="0"/>
        <a:lstStyle/>
        <a:p>
          <a:r>
            <a:rPr lang="en-US" sz="1600" dirty="0"/>
            <a:t>However, policyholder can surrender the policy anytime and the policy fund in the discontinued policy fund shall be payable at the end of lock-in period or date of surrender whichever is later</a:t>
          </a:r>
          <a:endParaRPr lang="en-US" sz="1600" dirty="0">
            <a:latin typeface="+mn-lt"/>
          </a:endParaRPr>
        </a:p>
      </dgm:t>
    </dgm:pt>
    <dgm:pt modelId="{81574A8E-A216-409D-B689-EAFED166F5FA}" type="parTrans" cxnId="{04E736F2-DD35-47EA-AF3C-D39F57A4A607}">
      <dgm:prSet/>
      <dgm:spPr/>
      <dgm:t>
        <a:bodyPr/>
        <a:lstStyle/>
        <a:p>
          <a:endParaRPr lang="en-US"/>
        </a:p>
      </dgm:t>
    </dgm:pt>
    <dgm:pt modelId="{A8A6F817-3291-43DF-9ED8-31E5456C9172}" type="sibTrans" cxnId="{04E736F2-DD35-47EA-AF3C-D39F57A4A607}">
      <dgm:prSet/>
      <dgm:spPr/>
      <dgm:t>
        <a:bodyPr/>
        <a:lstStyle/>
        <a:p>
          <a:endParaRPr lang="en-US"/>
        </a:p>
      </dgm:t>
    </dgm:pt>
    <dgm:pt modelId="{AF014366-B16B-4329-98A4-71C2F5C15BF9}" type="pres">
      <dgm:prSet presAssocID="{4991E2C9-C3D6-4694-A698-4C3D721AF268}" presName="Name0" presStyleCnt="0">
        <dgm:presLayoutVars>
          <dgm:dir/>
          <dgm:animLvl val="lvl"/>
          <dgm:resizeHandles val="exact"/>
        </dgm:presLayoutVars>
      </dgm:prSet>
      <dgm:spPr/>
    </dgm:pt>
    <dgm:pt modelId="{53703E03-84F2-4322-B12A-375AB2EF12E0}" type="pres">
      <dgm:prSet presAssocID="{4991E2C9-C3D6-4694-A698-4C3D721AF268}" presName="tSp" presStyleCnt="0"/>
      <dgm:spPr/>
    </dgm:pt>
    <dgm:pt modelId="{2B32FEB3-3184-4A7B-B2E7-8DDC28E388D7}" type="pres">
      <dgm:prSet presAssocID="{4991E2C9-C3D6-4694-A698-4C3D721AF268}" presName="bSp" presStyleCnt="0"/>
      <dgm:spPr/>
    </dgm:pt>
    <dgm:pt modelId="{1A7B67BF-6352-461D-942F-7AFE58A562B7}" type="pres">
      <dgm:prSet presAssocID="{4991E2C9-C3D6-4694-A698-4C3D721AF268}" presName="process" presStyleCnt="0"/>
      <dgm:spPr/>
    </dgm:pt>
    <dgm:pt modelId="{303ED35B-5017-411A-877B-847120185D73}" type="pres">
      <dgm:prSet presAssocID="{E2320D2F-A02F-4D36-85A8-D5D71F9E7BD0}" presName="composite1" presStyleCnt="0"/>
      <dgm:spPr/>
    </dgm:pt>
    <dgm:pt modelId="{18CDB09A-3F2B-4100-911B-5E54FD9880AF}" type="pres">
      <dgm:prSet presAssocID="{E2320D2F-A02F-4D36-85A8-D5D71F9E7BD0}" presName="dummyNode1" presStyleLbl="node1" presStyleIdx="0" presStyleCnt="3"/>
      <dgm:spPr/>
    </dgm:pt>
    <dgm:pt modelId="{9CA431E3-28A0-4D61-93C8-771C0215AD45}" type="pres">
      <dgm:prSet presAssocID="{E2320D2F-A02F-4D36-85A8-D5D71F9E7BD0}" presName="childNode1" presStyleLbl="bgAcc1" presStyleIdx="0" presStyleCnt="3" custScaleX="369337" custScaleY="523082" custLinFactNeighborX="-941" custLinFactNeighborY="-4052">
        <dgm:presLayoutVars>
          <dgm:bulletEnabled val="1"/>
        </dgm:presLayoutVars>
      </dgm:prSet>
      <dgm:spPr/>
    </dgm:pt>
    <dgm:pt modelId="{BB4105B2-E791-4A5E-960F-EB2F99056913}" type="pres">
      <dgm:prSet presAssocID="{E2320D2F-A02F-4D36-85A8-D5D71F9E7BD0}" presName="childNode1tx" presStyleLbl="bgAcc1" presStyleIdx="0" presStyleCnt="3">
        <dgm:presLayoutVars>
          <dgm:bulletEnabled val="1"/>
        </dgm:presLayoutVars>
      </dgm:prSet>
      <dgm:spPr/>
    </dgm:pt>
    <dgm:pt modelId="{AAAB9FF6-A0D7-402F-98EC-0A0BD329C440}" type="pres">
      <dgm:prSet presAssocID="{E2320D2F-A02F-4D36-85A8-D5D71F9E7BD0}" presName="parentNode1" presStyleLbl="node1" presStyleIdx="0" presStyleCnt="3" custScaleX="299380" custScaleY="235263" custLinFactY="200000" custLinFactNeighborX="44246" custLinFactNeighborY="224743">
        <dgm:presLayoutVars>
          <dgm:chMax val="1"/>
          <dgm:bulletEnabled val="1"/>
        </dgm:presLayoutVars>
      </dgm:prSet>
      <dgm:spPr/>
    </dgm:pt>
    <dgm:pt modelId="{E06193B8-7EE8-4241-9B28-E01C414DA612}" type="pres">
      <dgm:prSet presAssocID="{E2320D2F-A02F-4D36-85A8-D5D71F9E7BD0}" presName="connSite1" presStyleCnt="0"/>
      <dgm:spPr/>
    </dgm:pt>
    <dgm:pt modelId="{5B478239-1B9D-4126-8211-716DB883E403}" type="pres">
      <dgm:prSet presAssocID="{4405E956-330A-46AB-B8B7-6128544F43FD}" presName="Name9" presStyleLbl="sibTrans2D1" presStyleIdx="0" presStyleCnt="2" custLinFactNeighborX="-2549" custLinFactNeighborY="291"/>
      <dgm:spPr/>
    </dgm:pt>
    <dgm:pt modelId="{649CE1E1-C6EF-422B-8F7B-632E174C31B9}" type="pres">
      <dgm:prSet presAssocID="{DDADB899-CBA1-4457-9EDE-FCF8B8D9C2B7}" presName="composite2" presStyleCnt="0"/>
      <dgm:spPr/>
    </dgm:pt>
    <dgm:pt modelId="{202C8EE6-1F90-4F5E-A5C8-EA9DBF0D3440}" type="pres">
      <dgm:prSet presAssocID="{DDADB899-CBA1-4457-9EDE-FCF8B8D9C2B7}" presName="dummyNode2" presStyleLbl="node1" presStyleIdx="0" presStyleCnt="3"/>
      <dgm:spPr/>
    </dgm:pt>
    <dgm:pt modelId="{40A87927-7657-44EA-B4E2-8E7B8865FBE9}" type="pres">
      <dgm:prSet presAssocID="{DDADB899-CBA1-4457-9EDE-FCF8B8D9C2B7}" presName="childNode2" presStyleLbl="bgAcc1" presStyleIdx="1" presStyleCnt="3" custScaleX="371841" custScaleY="516376" custLinFactNeighborX="-1855" custLinFactNeighborY="0">
        <dgm:presLayoutVars>
          <dgm:bulletEnabled val="1"/>
        </dgm:presLayoutVars>
      </dgm:prSet>
      <dgm:spPr/>
    </dgm:pt>
    <dgm:pt modelId="{CF9E5FDD-D693-4073-8194-419A4F81CC34}" type="pres">
      <dgm:prSet presAssocID="{DDADB899-CBA1-4457-9EDE-FCF8B8D9C2B7}" presName="childNode2tx" presStyleLbl="bgAcc1" presStyleIdx="1" presStyleCnt="3">
        <dgm:presLayoutVars>
          <dgm:bulletEnabled val="1"/>
        </dgm:presLayoutVars>
      </dgm:prSet>
      <dgm:spPr/>
    </dgm:pt>
    <dgm:pt modelId="{C6803246-6686-410E-BA62-972930D72EB5}" type="pres">
      <dgm:prSet presAssocID="{DDADB899-CBA1-4457-9EDE-FCF8B8D9C2B7}" presName="parentNode2" presStyleLbl="node1" presStyleIdx="1" presStyleCnt="3" custScaleX="299380" custScaleY="235263" custLinFactY="-200000" custLinFactNeighborX="45952" custLinFactNeighborY="-214784">
        <dgm:presLayoutVars>
          <dgm:chMax val="0"/>
          <dgm:bulletEnabled val="1"/>
        </dgm:presLayoutVars>
      </dgm:prSet>
      <dgm:spPr/>
    </dgm:pt>
    <dgm:pt modelId="{2BD3FE27-E330-4B0C-82CC-7F03D012E687}" type="pres">
      <dgm:prSet presAssocID="{DDADB899-CBA1-4457-9EDE-FCF8B8D9C2B7}" presName="connSite2" presStyleCnt="0"/>
      <dgm:spPr/>
    </dgm:pt>
    <dgm:pt modelId="{E88B716A-0749-42E1-8EED-ED36473BA57C}" type="pres">
      <dgm:prSet presAssocID="{DD76214D-B8FD-4C35-806A-0C1C6568DE40}" presName="Name18" presStyleLbl="sibTrans2D1" presStyleIdx="1" presStyleCnt="2" custAng="21109091" custLinFactNeighborX="104" custLinFactNeighborY="1947"/>
      <dgm:spPr/>
    </dgm:pt>
    <dgm:pt modelId="{0A2A462F-7390-4E8E-9D3D-1104766BC80B}" type="pres">
      <dgm:prSet presAssocID="{B336C09E-5310-4E29-BACA-0148737996BB}" presName="composite1" presStyleCnt="0"/>
      <dgm:spPr/>
    </dgm:pt>
    <dgm:pt modelId="{716D1020-8744-4B49-AA35-6686A7BE36A8}" type="pres">
      <dgm:prSet presAssocID="{B336C09E-5310-4E29-BACA-0148737996BB}" presName="dummyNode1" presStyleLbl="node1" presStyleIdx="1" presStyleCnt="3"/>
      <dgm:spPr/>
    </dgm:pt>
    <dgm:pt modelId="{6988691D-1A95-454F-9DEA-CD1A64F0C27F}" type="pres">
      <dgm:prSet presAssocID="{B336C09E-5310-4E29-BACA-0148737996BB}" presName="childNode1" presStyleLbl="bgAcc1" presStyleIdx="2" presStyleCnt="3" custScaleX="499548" custScaleY="523082">
        <dgm:presLayoutVars>
          <dgm:bulletEnabled val="1"/>
        </dgm:presLayoutVars>
      </dgm:prSet>
      <dgm:spPr/>
    </dgm:pt>
    <dgm:pt modelId="{B22F4048-E71D-442D-BA13-CEABA12F3396}" type="pres">
      <dgm:prSet presAssocID="{B336C09E-5310-4E29-BACA-0148737996BB}" presName="childNode1tx" presStyleLbl="bgAcc1" presStyleIdx="2" presStyleCnt="3">
        <dgm:presLayoutVars>
          <dgm:bulletEnabled val="1"/>
        </dgm:presLayoutVars>
      </dgm:prSet>
      <dgm:spPr/>
    </dgm:pt>
    <dgm:pt modelId="{25ED835E-AF2D-4BAF-9F00-B222A352D605}" type="pres">
      <dgm:prSet presAssocID="{B336C09E-5310-4E29-BACA-0148737996BB}" presName="parentNode1" presStyleLbl="node1" presStyleIdx="2" presStyleCnt="3" custScaleX="299380" custScaleY="235263" custLinFactY="229909" custLinFactNeighborX="92077" custLinFactNeighborY="300000">
        <dgm:presLayoutVars>
          <dgm:chMax val="1"/>
          <dgm:bulletEnabled val="1"/>
        </dgm:presLayoutVars>
      </dgm:prSet>
      <dgm:spPr/>
    </dgm:pt>
    <dgm:pt modelId="{3AA5F7B3-86BB-45E0-88AA-F6E92C2F7446}" type="pres">
      <dgm:prSet presAssocID="{B336C09E-5310-4E29-BACA-0148737996BB}" presName="connSite1" presStyleCnt="0"/>
      <dgm:spPr/>
    </dgm:pt>
  </dgm:ptLst>
  <dgm:cxnLst>
    <dgm:cxn modelId="{F0000105-4E21-475B-A5BE-F0A6711B534C}" type="presOf" srcId="{4405E956-330A-46AB-B8B7-6128544F43FD}" destId="{5B478239-1B9D-4126-8211-716DB883E403}" srcOrd="0" destOrd="0" presId="urn:microsoft.com/office/officeart/2005/8/layout/hProcess4"/>
    <dgm:cxn modelId="{C0AF3015-759C-42F0-BE0E-F32619BA34A0}" srcId="{4991E2C9-C3D6-4694-A698-4C3D721AF268}" destId="{DDADB899-CBA1-4457-9EDE-FCF8B8D9C2B7}" srcOrd="1" destOrd="0" parTransId="{B1DD58F2-FD37-4426-8F7A-23314875D652}" sibTransId="{DD76214D-B8FD-4C35-806A-0C1C6568DE40}"/>
    <dgm:cxn modelId="{9DFB6D1A-F242-4FA1-B950-9B795877C6D2}" type="presOf" srcId="{3168B12E-050A-40A9-B56A-836EBE3D7013}" destId="{40A87927-7657-44EA-B4E2-8E7B8865FBE9}" srcOrd="0" destOrd="1" presId="urn:microsoft.com/office/officeart/2005/8/layout/hProcess4"/>
    <dgm:cxn modelId="{54D5DA1C-B25B-4CA9-99FD-186DBD81D9A4}" srcId="{DDADB899-CBA1-4457-9EDE-FCF8B8D9C2B7}" destId="{0CBE92DB-9BE5-4D8A-8677-4540D0FDAA13}" srcOrd="2" destOrd="0" parTransId="{95D43A3F-2CCD-408C-BAC3-A9246DB75887}" sibTransId="{C3132AD3-AA3B-4907-8088-591FFE6FC0D9}"/>
    <dgm:cxn modelId="{AE96E725-97D5-42AD-A09E-F44518E8A74D}" srcId="{4991E2C9-C3D6-4694-A698-4C3D721AF268}" destId="{E2320D2F-A02F-4D36-85A8-D5D71F9E7BD0}" srcOrd="0" destOrd="0" parTransId="{E6289B3E-D4F3-4150-8F7F-DFF95A67B024}" sibTransId="{4405E956-330A-46AB-B8B7-6128544F43FD}"/>
    <dgm:cxn modelId="{54CE4938-0C03-409C-85E4-15E2A0173B03}" type="presOf" srcId="{DD76214D-B8FD-4C35-806A-0C1C6568DE40}" destId="{E88B716A-0749-42E1-8EED-ED36473BA57C}" srcOrd="0" destOrd="0" presId="urn:microsoft.com/office/officeart/2005/8/layout/hProcess4"/>
    <dgm:cxn modelId="{1C4FB638-FD1A-4C2C-AE7C-6CCF7B63AEB7}" type="presOf" srcId="{3BF244C2-6462-4BB3-8486-3D6303B855EB}" destId="{9CA431E3-28A0-4D61-93C8-771C0215AD45}" srcOrd="0" destOrd="0" presId="urn:microsoft.com/office/officeart/2005/8/layout/hProcess4"/>
    <dgm:cxn modelId="{041E773A-E6FE-4F79-8171-2B9F30413106}" srcId="{4991E2C9-C3D6-4694-A698-4C3D721AF268}" destId="{B336C09E-5310-4E29-BACA-0148737996BB}" srcOrd="2" destOrd="0" parTransId="{F1DBCDAA-AAF3-4292-81AD-16C76E369ED8}" sibTransId="{A20FF1C5-7954-43EE-A4F7-D25DB946014F}"/>
    <dgm:cxn modelId="{1D603E3B-7537-4101-BCBD-E6B065772B90}" srcId="{B336C09E-5310-4E29-BACA-0148737996BB}" destId="{11BCE5C0-9D32-4780-81A2-2EB291D0DBC5}" srcOrd="1" destOrd="0" parTransId="{E7AC77E5-9168-401A-A794-B0E23DEAFF52}" sibTransId="{C7E4355B-5A35-41D9-8E86-FCB5539CC57E}"/>
    <dgm:cxn modelId="{357B853F-3E2B-4297-AF78-E2F2D0FC28BC}" type="presOf" srcId="{C9388A67-0C3A-4BDD-8303-1E5FA158A04C}" destId="{CF9E5FDD-D693-4073-8194-419A4F81CC34}" srcOrd="1" destOrd="3" presId="urn:microsoft.com/office/officeart/2005/8/layout/hProcess4"/>
    <dgm:cxn modelId="{3DEED15B-AD3F-4BEF-8043-F96A6F144E58}" type="presOf" srcId="{4991E2C9-C3D6-4694-A698-4C3D721AF268}" destId="{AF014366-B16B-4329-98A4-71C2F5C15BF9}" srcOrd="0" destOrd="0" presId="urn:microsoft.com/office/officeart/2005/8/layout/hProcess4"/>
    <dgm:cxn modelId="{E4D8BC42-EC50-4533-A41B-B72937DCBC78}" type="presOf" srcId="{3BF244C2-6462-4BB3-8486-3D6303B855EB}" destId="{BB4105B2-E791-4A5E-960F-EB2F99056913}" srcOrd="1" destOrd="0" presId="urn:microsoft.com/office/officeart/2005/8/layout/hProcess4"/>
    <dgm:cxn modelId="{6157E646-DD4F-445D-8167-24C308EE4D3B}" type="presOf" srcId="{1736EBA5-2884-4D50-8CFA-9592DF46A337}" destId="{B22F4048-E71D-442D-BA13-CEABA12F3396}" srcOrd="1" destOrd="2" presId="urn:microsoft.com/office/officeart/2005/8/layout/hProcess4"/>
    <dgm:cxn modelId="{AF7F6B47-D34C-4368-A0A7-BFD0B0DF88BA}" type="presOf" srcId="{11BCE5C0-9D32-4780-81A2-2EB291D0DBC5}" destId="{B22F4048-E71D-442D-BA13-CEABA12F3396}" srcOrd="1" destOrd="1" presId="urn:microsoft.com/office/officeart/2005/8/layout/hProcess4"/>
    <dgm:cxn modelId="{0F911868-12B6-40C0-AC1E-526D1E4AC4EC}" type="presOf" srcId="{A49A6B47-A912-44C7-B191-629FB779FBC7}" destId="{B22F4048-E71D-442D-BA13-CEABA12F3396}" srcOrd="1" destOrd="0" presId="urn:microsoft.com/office/officeart/2005/8/layout/hProcess4"/>
    <dgm:cxn modelId="{0880E86D-C636-4980-A041-BD842AAC4FF0}" type="presOf" srcId="{0CBE92DB-9BE5-4D8A-8677-4540D0FDAA13}" destId="{40A87927-7657-44EA-B4E2-8E7B8865FBE9}" srcOrd="0" destOrd="2" presId="urn:microsoft.com/office/officeart/2005/8/layout/hProcess4"/>
    <dgm:cxn modelId="{F1783671-2D89-4DFE-82CE-BBBB58AEEEA1}" srcId="{B336C09E-5310-4E29-BACA-0148737996BB}" destId="{A49A6B47-A912-44C7-B191-629FB779FBC7}" srcOrd="0" destOrd="0" parTransId="{5665B56E-812C-4337-BC86-E272E278BF82}" sibTransId="{97D0A004-972B-4956-B65F-CFB9CACAB815}"/>
    <dgm:cxn modelId="{B6FCD072-872A-4949-AA6E-2A7D4458F080}" type="presOf" srcId="{779FF5AA-61CE-4480-B55D-3D4209EBDD24}" destId="{BB4105B2-E791-4A5E-960F-EB2F99056913}" srcOrd="1" destOrd="1" presId="urn:microsoft.com/office/officeart/2005/8/layout/hProcess4"/>
    <dgm:cxn modelId="{4EDC947D-2BD2-4D4A-BE17-4D175B1DDC48}" type="presOf" srcId="{C9388A67-0C3A-4BDD-8303-1E5FA158A04C}" destId="{40A87927-7657-44EA-B4E2-8E7B8865FBE9}" srcOrd="0" destOrd="3" presId="urn:microsoft.com/office/officeart/2005/8/layout/hProcess4"/>
    <dgm:cxn modelId="{0C1BFF92-B84D-411D-BF96-9CF3F3E37DD2}" type="presOf" srcId="{11BCE5C0-9D32-4780-81A2-2EB291D0DBC5}" destId="{6988691D-1A95-454F-9DEA-CD1A64F0C27F}" srcOrd="0" destOrd="1" presId="urn:microsoft.com/office/officeart/2005/8/layout/hProcess4"/>
    <dgm:cxn modelId="{C0482C93-A381-492E-99B5-3D9DD454161C}" type="presOf" srcId="{E2320D2F-A02F-4D36-85A8-D5D71F9E7BD0}" destId="{AAAB9FF6-A0D7-402F-98EC-0A0BD329C440}" srcOrd="0" destOrd="0" presId="urn:microsoft.com/office/officeart/2005/8/layout/hProcess4"/>
    <dgm:cxn modelId="{FA83E099-0683-452B-9E1C-760A9E65616E}" type="presOf" srcId="{D82378F8-34DC-40C6-9452-E1621C176830}" destId="{CF9E5FDD-D693-4073-8194-419A4F81CC34}" srcOrd="1" destOrd="0" presId="urn:microsoft.com/office/officeart/2005/8/layout/hProcess4"/>
    <dgm:cxn modelId="{3539C1A8-CD93-4CAA-9647-6A4AB07E430A}" type="presOf" srcId="{0CBE92DB-9BE5-4D8A-8677-4540D0FDAA13}" destId="{CF9E5FDD-D693-4073-8194-419A4F81CC34}" srcOrd="1" destOrd="2" presId="urn:microsoft.com/office/officeart/2005/8/layout/hProcess4"/>
    <dgm:cxn modelId="{87DF57AA-A364-417F-8BD0-932019477565}" type="presOf" srcId="{D82378F8-34DC-40C6-9452-E1621C176830}" destId="{40A87927-7657-44EA-B4E2-8E7B8865FBE9}" srcOrd="0" destOrd="0" presId="urn:microsoft.com/office/officeart/2005/8/layout/hProcess4"/>
    <dgm:cxn modelId="{C1B537B3-072A-44C3-AA4A-35ADC10E7025}" type="presOf" srcId="{DDADB899-CBA1-4457-9EDE-FCF8B8D9C2B7}" destId="{C6803246-6686-410E-BA62-972930D72EB5}" srcOrd="0" destOrd="0" presId="urn:microsoft.com/office/officeart/2005/8/layout/hProcess4"/>
    <dgm:cxn modelId="{42F981BB-35B4-4470-87F7-30C7AF040813}" srcId="{E2320D2F-A02F-4D36-85A8-D5D71F9E7BD0}" destId="{3BF244C2-6462-4BB3-8486-3D6303B855EB}" srcOrd="0" destOrd="0" parTransId="{11B95288-1FAA-457C-A4D4-A18A94FFE312}" sibTransId="{0567BBF2-F718-4E1D-B167-E971773E2C52}"/>
    <dgm:cxn modelId="{670513CA-8828-4EE7-802E-9B843CBABF1F}" type="presOf" srcId="{B336C09E-5310-4E29-BACA-0148737996BB}" destId="{25ED835E-AF2D-4BAF-9F00-B222A352D605}" srcOrd="0" destOrd="0" presId="urn:microsoft.com/office/officeart/2005/8/layout/hProcess4"/>
    <dgm:cxn modelId="{F12CE1CB-48F7-4EBB-9262-940282A4004A}" type="presOf" srcId="{3168B12E-050A-40A9-B56A-836EBE3D7013}" destId="{CF9E5FDD-D693-4073-8194-419A4F81CC34}" srcOrd="1" destOrd="1" presId="urn:microsoft.com/office/officeart/2005/8/layout/hProcess4"/>
    <dgm:cxn modelId="{08F94BD0-C6DA-42D7-BACA-7CB96DDCBF49}" type="presOf" srcId="{1736EBA5-2884-4D50-8CFA-9592DF46A337}" destId="{6988691D-1A95-454F-9DEA-CD1A64F0C27F}" srcOrd="0" destOrd="2" presId="urn:microsoft.com/office/officeart/2005/8/layout/hProcess4"/>
    <dgm:cxn modelId="{109F08EB-BA61-43B8-AF68-29E226F8591D}" srcId="{DDADB899-CBA1-4457-9EDE-FCF8B8D9C2B7}" destId="{3168B12E-050A-40A9-B56A-836EBE3D7013}" srcOrd="1" destOrd="0" parTransId="{8B86B4D1-7271-4BFA-BBC0-DD7B671E7541}" sibTransId="{58C91E29-5C4D-4C9C-B176-5F1DA0F253BB}"/>
    <dgm:cxn modelId="{B56CF6EB-11D6-4FBB-BE63-E3A78D0722C4}" type="presOf" srcId="{2B9537A3-B1FE-4A55-8917-69A6C4576326}" destId="{CF9E5FDD-D693-4073-8194-419A4F81CC34}" srcOrd="1" destOrd="4" presId="urn:microsoft.com/office/officeart/2005/8/layout/hProcess4"/>
    <dgm:cxn modelId="{762A07ED-ACE7-46B0-AF98-8DEC639C07A2}" srcId="{DDADB899-CBA1-4457-9EDE-FCF8B8D9C2B7}" destId="{D82378F8-34DC-40C6-9452-E1621C176830}" srcOrd="0" destOrd="0" parTransId="{5E24612B-A79C-40C4-977B-239814B1DAF2}" sibTransId="{1E43F574-4CF8-45F4-BEEF-BADE20C5D931}"/>
    <dgm:cxn modelId="{989E43F0-5E89-4C59-ACC0-305FCA17A43B}" srcId="{DDADB899-CBA1-4457-9EDE-FCF8B8D9C2B7}" destId="{2B9537A3-B1FE-4A55-8917-69A6C4576326}" srcOrd="4" destOrd="0" parTransId="{73BB2B79-8871-41AE-9DE6-B859843B7FEB}" sibTransId="{E83BF253-1345-42B3-8A45-53F2E875287A}"/>
    <dgm:cxn modelId="{E1C953F0-B38C-49ED-9411-F1916408E03B}" type="presOf" srcId="{2B9537A3-B1FE-4A55-8917-69A6C4576326}" destId="{40A87927-7657-44EA-B4E2-8E7B8865FBE9}" srcOrd="0" destOrd="4" presId="urn:microsoft.com/office/officeart/2005/8/layout/hProcess4"/>
    <dgm:cxn modelId="{04E736F2-DD35-47EA-AF3C-D39F57A4A607}" srcId="{B336C09E-5310-4E29-BACA-0148737996BB}" destId="{1736EBA5-2884-4D50-8CFA-9592DF46A337}" srcOrd="2" destOrd="0" parTransId="{81574A8E-A216-409D-B689-EAFED166F5FA}" sibTransId="{A8A6F817-3291-43DF-9ED8-31E5456C9172}"/>
    <dgm:cxn modelId="{324420F3-30C4-4387-89A5-23F14F949A53}" type="presOf" srcId="{779FF5AA-61CE-4480-B55D-3D4209EBDD24}" destId="{9CA431E3-28A0-4D61-93C8-771C0215AD45}" srcOrd="0" destOrd="1" presId="urn:microsoft.com/office/officeart/2005/8/layout/hProcess4"/>
    <dgm:cxn modelId="{94C282F8-F12C-4476-99A3-89FF5A99203E}" type="presOf" srcId="{A49A6B47-A912-44C7-B191-629FB779FBC7}" destId="{6988691D-1A95-454F-9DEA-CD1A64F0C27F}" srcOrd="0" destOrd="0" presId="urn:microsoft.com/office/officeart/2005/8/layout/hProcess4"/>
    <dgm:cxn modelId="{D1F87AFD-6E88-4741-B54E-320D59EABA64}" srcId="{E2320D2F-A02F-4D36-85A8-D5D71F9E7BD0}" destId="{779FF5AA-61CE-4480-B55D-3D4209EBDD24}" srcOrd="1" destOrd="0" parTransId="{B2105775-32B7-4CF3-B692-275209B7932F}" sibTransId="{5CC2DB6C-C9E2-44A0-8E6E-2DE1FFF1946E}"/>
    <dgm:cxn modelId="{1CC5E2FE-903C-4E43-81FF-76AF6C3E287F}" srcId="{DDADB899-CBA1-4457-9EDE-FCF8B8D9C2B7}" destId="{C9388A67-0C3A-4BDD-8303-1E5FA158A04C}" srcOrd="3" destOrd="0" parTransId="{2EF25D65-D068-4A3C-956E-AAD03F47C72C}" sibTransId="{9E6367BD-7B2E-4063-8C99-E55EB97D5F63}"/>
    <dgm:cxn modelId="{EEDE5FF7-9624-4FFA-BB84-52A73E1B60C4}" type="presParOf" srcId="{AF014366-B16B-4329-98A4-71C2F5C15BF9}" destId="{53703E03-84F2-4322-B12A-375AB2EF12E0}" srcOrd="0" destOrd="0" presId="urn:microsoft.com/office/officeart/2005/8/layout/hProcess4"/>
    <dgm:cxn modelId="{DC126032-C375-469B-89B5-A5B64E9DE3B9}" type="presParOf" srcId="{AF014366-B16B-4329-98A4-71C2F5C15BF9}" destId="{2B32FEB3-3184-4A7B-B2E7-8DDC28E388D7}" srcOrd="1" destOrd="0" presId="urn:microsoft.com/office/officeart/2005/8/layout/hProcess4"/>
    <dgm:cxn modelId="{1F9F4BAC-2C3D-4F08-B1CB-AA5C91CAB89B}" type="presParOf" srcId="{AF014366-B16B-4329-98A4-71C2F5C15BF9}" destId="{1A7B67BF-6352-461D-942F-7AFE58A562B7}" srcOrd="2" destOrd="0" presId="urn:microsoft.com/office/officeart/2005/8/layout/hProcess4"/>
    <dgm:cxn modelId="{6C3FE772-5903-4F0D-954B-AFDF87D2704B}" type="presParOf" srcId="{1A7B67BF-6352-461D-942F-7AFE58A562B7}" destId="{303ED35B-5017-411A-877B-847120185D73}" srcOrd="0" destOrd="0" presId="urn:microsoft.com/office/officeart/2005/8/layout/hProcess4"/>
    <dgm:cxn modelId="{7E223398-25C6-44F9-AAA6-0AEC9DC42027}" type="presParOf" srcId="{303ED35B-5017-411A-877B-847120185D73}" destId="{18CDB09A-3F2B-4100-911B-5E54FD9880AF}" srcOrd="0" destOrd="0" presId="urn:microsoft.com/office/officeart/2005/8/layout/hProcess4"/>
    <dgm:cxn modelId="{BA03FC27-1C7E-4126-9FC5-B2305F6F9DA4}" type="presParOf" srcId="{303ED35B-5017-411A-877B-847120185D73}" destId="{9CA431E3-28A0-4D61-93C8-771C0215AD45}" srcOrd="1" destOrd="0" presId="urn:microsoft.com/office/officeart/2005/8/layout/hProcess4"/>
    <dgm:cxn modelId="{5263CE27-F021-4A8A-967D-306F901666FC}" type="presParOf" srcId="{303ED35B-5017-411A-877B-847120185D73}" destId="{BB4105B2-E791-4A5E-960F-EB2F99056913}" srcOrd="2" destOrd="0" presId="urn:microsoft.com/office/officeart/2005/8/layout/hProcess4"/>
    <dgm:cxn modelId="{33C34385-D44B-4F0A-A8A0-07A635A0F0E4}" type="presParOf" srcId="{303ED35B-5017-411A-877B-847120185D73}" destId="{AAAB9FF6-A0D7-402F-98EC-0A0BD329C440}" srcOrd="3" destOrd="0" presId="urn:microsoft.com/office/officeart/2005/8/layout/hProcess4"/>
    <dgm:cxn modelId="{ED4A0136-831F-4A21-A185-3D906C8033AE}" type="presParOf" srcId="{303ED35B-5017-411A-877B-847120185D73}" destId="{E06193B8-7EE8-4241-9B28-E01C414DA612}" srcOrd="4" destOrd="0" presId="urn:microsoft.com/office/officeart/2005/8/layout/hProcess4"/>
    <dgm:cxn modelId="{42270004-B9E7-4AD4-A8DA-CDB397C6453F}" type="presParOf" srcId="{1A7B67BF-6352-461D-942F-7AFE58A562B7}" destId="{5B478239-1B9D-4126-8211-716DB883E403}" srcOrd="1" destOrd="0" presId="urn:microsoft.com/office/officeart/2005/8/layout/hProcess4"/>
    <dgm:cxn modelId="{A8E7A1D2-4F16-425C-AF78-E3C6224EDAFA}" type="presParOf" srcId="{1A7B67BF-6352-461D-942F-7AFE58A562B7}" destId="{649CE1E1-C6EF-422B-8F7B-632E174C31B9}" srcOrd="2" destOrd="0" presId="urn:microsoft.com/office/officeart/2005/8/layout/hProcess4"/>
    <dgm:cxn modelId="{7830A313-7F8C-49AF-9545-DC62AB4E887E}" type="presParOf" srcId="{649CE1E1-C6EF-422B-8F7B-632E174C31B9}" destId="{202C8EE6-1F90-4F5E-A5C8-EA9DBF0D3440}" srcOrd="0" destOrd="0" presId="urn:microsoft.com/office/officeart/2005/8/layout/hProcess4"/>
    <dgm:cxn modelId="{F528BD23-C0F3-4BD6-A685-D43216DC9FBE}" type="presParOf" srcId="{649CE1E1-C6EF-422B-8F7B-632E174C31B9}" destId="{40A87927-7657-44EA-B4E2-8E7B8865FBE9}" srcOrd="1" destOrd="0" presId="urn:microsoft.com/office/officeart/2005/8/layout/hProcess4"/>
    <dgm:cxn modelId="{8F4CB4FA-12F4-4A00-BB6C-94F1CF49208A}" type="presParOf" srcId="{649CE1E1-C6EF-422B-8F7B-632E174C31B9}" destId="{CF9E5FDD-D693-4073-8194-419A4F81CC34}" srcOrd="2" destOrd="0" presId="urn:microsoft.com/office/officeart/2005/8/layout/hProcess4"/>
    <dgm:cxn modelId="{AEF63BA3-13E7-4B6F-BA87-2E8D4F84E195}" type="presParOf" srcId="{649CE1E1-C6EF-422B-8F7B-632E174C31B9}" destId="{C6803246-6686-410E-BA62-972930D72EB5}" srcOrd="3" destOrd="0" presId="urn:microsoft.com/office/officeart/2005/8/layout/hProcess4"/>
    <dgm:cxn modelId="{022A8EBD-1493-48F7-92E8-2D2802A2FC9D}" type="presParOf" srcId="{649CE1E1-C6EF-422B-8F7B-632E174C31B9}" destId="{2BD3FE27-E330-4B0C-82CC-7F03D012E687}" srcOrd="4" destOrd="0" presId="urn:microsoft.com/office/officeart/2005/8/layout/hProcess4"/>
    <dgm:cxn modelId="{122964E6-C139-4069-B493-1D97A5561DD2}" type="presParOf" srcId="{1A7B67BF-6352-461D-942F-7AFE58A562B7}" destId="{E88B716A-0749-42E1-8EED-ED36473BA57C}" srcOrd="3" destOrd="0" presId="urn:microsoft.com/office/officeart/2005/8/layout/hProcess4"/>
    <dgm:cxn modelId="{E61E4082-6C1D-4E0B-B7B9-2E24ED71334D}" type="presParOf" srcId="{1A7B67BF-6352-461D-942F-7AFE58A562B7}" destId="{0A2A462F-7390-4E8E-9D3D-1104766BC80B}" srcOrd="4" destOrd="0" presId="urn:microsoft.com/office/officeart/2005/8/layout/hProcess4"/>
    <dgm:cxn modelId="{B4361B14-BD47-4A95-AAF0-5AEE674B5518}" type="presParOf" srcId="{0A2A462F-7390-4E8E-9D3D-1104766BC80B}" destId="{716D1020-8744-4B49-AA35-6686A7BE36A8}" srcOrd="0" destOrd="0" presId="urn:microsoft.com/office/officeart/2005/8/layout/hProcess4"/>
    <dgm:cxn modelId="{DED34515-6127-49A5-80EC-A5CB4FA276B6}" type="presParOf" srcId="{0A2A462F-7390-4E8E-9D3D-1104766BC80B}" destId="{6988691D-1A95-454F-9DEA-CD1A64F0C27F}" srcOrd="1" destOrd="0" presId="urn:microsoft.com/office/officeart/2005/8/layout/hProcess4"/>
    <dgm:cxn modelId="{98B7B042-8BF5-4E07-8397-E1BA0107D383}" type="presParOf" srcId="{0A2A462F-7390-4E8E-9D3D-1104766BC80B}" destId="{B22F4048-E71D-442D-BA13-CEABA12F3396}" srcOrd="2" destOrd="0" presId="urn:microsoft.com/office/officeart/2005/8/layout/hProcess4"/>
    <dgm:cxn modelId="{E8F84570-5652-4B5A-B09E-8DEC8FAEA2B7}" type="presParOf" srcId="{0A2A462F-7390-4E8E-9D3D-1104766BC80B}" destId="{25ED835E-AF2D-4BAF-9F00-B222A352D605}" srcOrd="3" destOrd="0" presId="urn:microsoft.com/office/officeart/2005/8/layout/hProcess4"/>
    <dgm:cxn modelId="{359A74DB-A2F4-4544-8A5C-1D6E29D648F2}" type="presParOf" srcId="{0A2A462F-7390-4E8E-9D3D-1104766BC80B}" destId="{3AA5F7B3-86BB-45E0-88AA-F6E92C2F7446}"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91E2C9-C3D6-4694-A698-4C3D721AF268}" type="doc">
      <dgm:prSet loTypeId="urn:microsoft.com/office/officeart/2005/8/layout/hProcess4" loCatId="process" qsTypeId="urn:microsoft.com/office/officeart/2005/8/quickstyle/simple1" qsCatId="simple" csTypeId="urn:microsoft.com/office/officeart/2005/8/colors/colorful1" csCatId="colorful" phldr="1"/>
      <dgm:spPr/>
      <dgm:t>
        <a:bodyPr/>
        <a:lstStyle/>
        <a:p>
          <a:endParaRPr lang="en-US"/>
        </a:p>
      </dgm:t>
    </dgm:pt>
    <dgm:pt modelId="{E2320D2F-A02F-4D36-85A8-D5D71F9E7BD0}">
      <dgm:prSet phldrT="[Text]" custT="1"/>
      <dgm:spPr/>
      <dgm:t>
        <a:bodyPr/>
        <a:lstStyle/>
        <a:p>
          <a:r>
            <a:rPr lang="en-US" sz="2000" dirty="0">
              <a:latin typeface="+mj-lt"/>
            </a:rPr>
            <a:t>DISCONTINUANCE</a:t>
          </a:r>
        </a:p>
      </dgm:t>
    </dgm:pt>
    <dgm:pt modelId="{E6289B3E-D4F3-4150-8F7F-DFF95A67B024}" type="parTrans" cxnId="{AE96E725-97D5-42AD-A09E-F44518E8A74D}">
      <dgm:prSet/>
      <dgm:spPr/>
      <dgm:t>
        <a:bodyPr/>
        <a:lstStyle/>
        <a:p>
          <a:endParaRPr lang="en-US"/>
        </a:p>
      </dgm:t>
    </dgm:pt>
    <dgm:pt modelId="{4405E956-330A-46AB-B8B7-6128544F43FD}" type="sibTrans" cxnId="{AE96E725-97D5-42AD-A09E-F44518E8A74D}">
      <dgm:prSet/>
      <dgm:spPr/>
      <dgm:t>
        <a:bodyPr/>
        <a:lstStyle/>
        <a:p>
          <a:endParaRPr lang="en-US"/>
        </a:p>
      </dgm:t>
    </dgm:pt>
    <dgm:pt modelId="{DDADB899-CBA1-4457-9EDE-FCF8B8D9C2B7}">
      <dgm:prSet phldrT="[Text]" custT="1"/>
      <dgm:spPr/>
      <dgm:t>
        <a:bodyPr/>
        <a:lstStyle/>
        <a:p>
          <a:r>
            <a:rPr lang="en-US" sz="2000" dirty="0">
              <a:latin typeface="+mj-lt"/>
            </a:rPr>
            <a:t>REVIVAL WINDOW</a:t>
          </a:r>
        </a:p>
      </dgm:t>
    </dgm:pt>
    <dgm:pt modelId="{B1DD58F2-FD37-4426-8F7A-23314875D652}" type="parTrans" cxnId="{C0AF3015-759C-42F0-BE0E-F32619BA34A0}">
      <dgm:prSet/>
      <dgm:spPr/>
      <dgm:t>
        <a:bodyPr/>
        <a:lstStyle/>
        <a:p>
          <a:endParaRPr lang="en-US"/>
        </a:p>
      </dgm:t>
    </dgm:pt>
    <dgm:pt modelId="{DD76214D-B8FD-4C35-806A-0C1C6568DE40}" type="sibTrans" cxnId="{C0AF3015-759C-42F0-BE0E-F32619BA34A0}">
      <dgm:prSet/>
      <dgm:spPr/>
      <dgm:t>
        <a:bodyPr/>
        <a:lstStyle/>
        <a:p>
          <a:endParaRPr lang="en-US"/>
        </a:p>
      </dgm:t>
    </dgm:pt>
    <dgm:pt modelId="{D82378F8-34DC-40C6-9452-E1621C176830}">
      <dgm:prSet phldrT="[Text]" custT="1"/>
      <dgm:spPr/>
      <dgm:t>
        <a:bodyPr lIns="72000" tIns="0" rIns="72000"/>
        <a:lstStyle/>
        <a:p>
          <a:pPr algn="l"/>
          <a:r>
            <a:rPr lang="en-US" sz="1600" dirty="0">
              <a:latin typeface="+mj-lt"/>
            </a:rPr>
            <a:t>On such discontinuance, ABSLI shall communicate the status of the policy, within three months of the first unpaid premium, to the policyholder and provide the option to                                              </a:t>
          </a:r>
          <a:r>
            <a:rPr lang="en-US" sz="1600" dirty="0">
              <a:solidFill>
                <a:schemeClr val="accent1"/>
              </a:solidFill>
              <a:latin typeface="+mj-lt"/>
            </a:rPr>
            <a:t>-</a:t>
          </a:r>
          <a:r>
            <a:rPr lang="en-US" sz="1600" dirty="0">
              <a:latin typeface="+mj-lt"/>
            </a:rPr>
            <a:t>Revive the policy within the revival period of </a:t>
          </a:r>
          <a:r>
            <a:rPr lang="en-US" sz="1600" b="1" dirty="0">
              <a:latin typeface="+mj-lt"/>
            </a:rPr>
            <a:t>three</a:t>
          </a:r>
          <a:r>
            <a:rPr lang="en-US" sz="1600" dirty="0">
              <a:latin typeface="+mj-lt"/>
            </a:rPr>
            <a:t> years or    </a:t>
          </a:r>
          <a:r>
            <a:rPr lang="en-US" sz="1600" dirty="0">
              <a:solidFill>
                <a:schemeClr val="accent1"/>
              </a:solidFill>
              <a:latin typeface="+mj-lt"/>
            </a:rPr>
            <a:t>-</a:t>
          </a:r>
          <a:r>
            <a:rPr lang="en-US" sz="1600" dirty="0">
              <a:latin typeface="+mj-lt"/>
            </a:rPr>
            <a:t>Complete withdrawal of the policy.</a:t>
          </a:r>
        </a:p>
      </dgm:t>
    </dgm:pt>
    <dgm:pt modelId="{5E24612B-A79C-40C4-977B-239814B1DAF2}" type="parTrans" cxnId="{762A07ED-ACE7-46B0-AF98-8DEC639C07A2}">
      <dgm:prSet/>
      <dgm:spPr/>
      <dgm:t>
        <a:bodyPr/>
        <a:lstStyle/>
        <a:p>
          <a:endParaRPr lang="en-US"/>
        </a:p>
      </dgm:t>
    </dgm:pt>
    <dgm:pt modelId="{1E43F574-4CF8-45F4-BEEF-BADE20C5D931}" type="sibTrans" cxnId="{762A07ED-ACE7-46B0-AF98-8DEC639C07A2}">
      <dgm:prSet/>
      <dgm:spPr/>
      <dgm:t>
        <a:bodyPr/>
        <a:lstStyle/>
        <a:p>
          <a:endParaRPr lang="en-US"/>
        </a:p>
      </dgm:t>
    </dgm:pt>
    <dgm:pt modelId="{B336C09E-5310-4E29-BACA-0148737996BB}">
      <dgm:prSet phldrT="[Text]" custT="1"/>
      <dgm:spPr/>
      <dgm:t>
        <a:bodyPr/>
        <a:lstStyle/>
        <a:p>
          <a:r>
            <a:rPr lang="en-US" sz="2000" b="0" dirty="0">
              <a:latin typeface="+mj-lt"/>
            </a:rPr>
            <a:t>NON REVIVAL IMPACT</a:t>
          </a:r>
        </a:p>
      </dgm:t>
    </dgm:pt>
    <dgm:pt modelId="{F1DBCDAA-AAF3-4292-81AD-16C76E369ED8}" type="parTrans" cxnId="{041E773A-E6FE-4F79-8171-2B9F30413106}">
      <dgm:prSet/>
      <dgm:spPr/>
      <dgm:t>
        <a:bodyPr/>
        <a:lstStyle/>
        <a:p>
          <a:endParaRPr lang="en-US"/>
        </a:p>
      </dgm:t>
    </dgm:pt>
    <dgm:pt modelId="{A20FF1C5-7954-43EE-A4F7-D25DB946014F}" type="sibTrans" cxnId="{041E773A-E6FE-4F79-8171-2B9F30413106}">
      <dgm:prSet/>
      <dgm:spPr/>
      <dgm:t>
        <a:bodyPr/>
        <a:lstStyle/>
        <a:p>
          <a:endParaRPr lang="en-US"/>
        </a:p>
      </dgm:t>
    </dgm:pt>
    <dgm:pt modelId="{A49A6B47-A912-44C7-B191-629FB779FBC7}">
      <dgm:prSet phldrT="[Text]" custT="1"/>
      <dgm:spPr/>
      <dgm:t>
        <a:bodyPr lIns="0" tIns="72000" rIns="0"/>
        <a:lstStyle/>
        <a:p>
          <a:pPr algn="just"/>
          <a:r>
            <a:rPr lang="en-US" sz="1600" dirty="0">
              <a:latin typeface="+mj-lt"/>
            </a:rPr>
            <a:t>If policyholder opts to revive but does not revive the policy in revival period, the fund value shall be paid to the policyholder at the end of the revival period.</a:t>
          </a:r>
        </a:p>
      </dgm:t>
    </dgm:pt>
    <dgm:pt modelId="{5665B56E-812C-4337-BC86-E272E278BF82}" type="parTrans" cxnId="{F1783671-2D89-4DFE-82CE-BBBB58AEEEA1}">
      <dgm:prSet/>
      <dgm:spPr/>
      <dgm:t>
        <a:bodyPr/>
        <a:lstStyle/>
        <a:p>
          <a:endParaRPr lang="en-US"/>
        </a:p>
      </dgm:t>
    </dgm:pt>
    <dgm:pt modelId="{97D0A004-972B-4956-B65F-CFB9CACAB815}" type="sibTrans" cxnId="{F1783671-2D89-4DFE-82CE-BBBB58AEEEA1}">
      <dgm:prSet/>
      <dgm:spPr/>
      <dgm:t>
        <a:bodyPr/>
        <a:lstStyle/>
        <a:p>
          <a:endParaRPr lang="en-US"/>
        </a:p>
      </dgm:t>
    </dgm:pt>
    <dgm:pt modelId="{11BCE5C0-9D32-4780-81A2-2EB291D0DBC5}">
      <dgm:prSet phldrT="[Text]" custT="1"/>
      <dgm:spPr/>
      <dgm:t>
        <a:bodyPr lIns="0" tIns="72000" rIns="0"/>
        <a:lstStyle/>
        <a:p>
          <a:pPr algn="just"/>
          <a:r>
            <a:rPr lang="en-US" sz="1600" dirty="0">
              <a:latin typeface="+mj-lt"/>
            </a:rPr>
            <a:t>If the policyholder does not exercise above option , the policy shall continue to be in reduced paid up status. At the end of the revival period the proceeds of the policy fund shall be paid to the policyholder and the policy shall terminate</a:t>
          </a:r>
        </a:p>
      </dgm:t>
    </dgm:pt>
    <dgm:pt modelId="{E7AC77E5-9168-401A-A794-B0E23DEAFF52}" type="parTrans" cxnId="{1D603E3B-7537-4101-BCBD-E6B065772B90}">
      <dgm:prSet/>
      <dgm:spPr/>
      <dgm:t>
        <a:bodyPr/>
        <a:lstStyle/>
        <a:p>
          <a:endParaRPr lang="en-US"/>
        </a:p>
      </dgm:t>
    </dgm:pt>
    <dgm:pt modelId="{C7E4355B-5A35-41D9-8E86-FCB5539CC57E}" type="sibTrans" cxnId="{1D603E3B-7537-4101-BCBD-E6B065772B90}">
      <dgm:prSet/>
      <dgm:spPr/>
      <dgm:t>
        <a:bodyPr/>
        <a:lstStyle/>
        <a:p>
          <a:endParaRPr lang="en-US"/>
        </a:p>
      </dgm:t>
    </dgm:pt>
    <dgm:pt modelId="{3BF244C2-6462-4BB3-8486-3D6303B855EB}">
      <dgm:prSet phldrT="[Text]" custT="1"/>
      <dgm:spPr/>
      <dgm:t>
        <a:bodyPr lIns="36000" tIns="0" rIns="36000"/>
        <a:lstStyle/>
        <a:p>
          <a:endParaRPr lang="en-US" sz="1400" dirty="0">
            <a:latin typeface="+mj-lt"/>
          </a:endParaRPr>
        </a:p>
      </dgm:t>
    </dgm:pt>
    <dgm:pt modelId="{11B95288-1FAA-457C-A4D4-A18A94FFE312}" type="parTrans" cxnId="{42F981BB-35B4-4470-87F7-30C7AF040813}">
      <dgm:prSet/>
      <dgm:spPr/>
      <dgm:t>
        <a:bodyPr/>
        <a:lstStyle/>
        <a:p>
          <a:endParaRPr lang="en-US"/>
        </a:p>
      </dgm:t>
    </dgm:pt>
    <dgm:pt modelId="{0567BBF2-F718-4E1D-B167-E971773E2C52}" type="sibTrans" cxnId="{42F981BB-35B4-4470-87F7-30C7AF040813}">
      <dgm:prSet/>
      <dgm:spPr/>
      <dgm:t>
        <a:bodyPr/>
        <a:lstStyle/>
        <a:p>
          <a:endParaRPr lang="en-US"/>
        </a:p>
      </dgm:t>
    </dgm:pt>
    <dgm:pt modelId="{2B9537A3-B1FE-4A55-8917-69A6C4576326}">
      <dgm:prSet phldrT="[Text]" custT="1"/>
      <dgm:spPr/>
      <dgm:t>
        <a:bodyPr lIns="72000" tIns="0" rIns="72000"/>
        <a:lstStyle/>
        <a:p>
          <a:pPr algn="l"/>
          <a:endParaRPr lang="en-US" sz="1400" dirty="0">
            <a:latin typeface="+mj-lt"/>
          </a:endParaRPr>
        </a:p>
      </dgm:t>
    </dgm:pt>
    <dgm:pt modelId="{73BB2B79-8871-41AE-9DE6-B859843B7FEB}" type="parTrans" cxnId="{989E43F0-5E89-4C59-ACC0-305FCA17A43B}">
      <dgm:prSet/>
      <dgm:spPr/>
      <dgm:t>
        <a:bodyPr/>
        <a:lstStyle/>
        <a:p>
          <a:endParaRPr lang="en-US"/>
        </a:p>
      </dgm:t>
    </dgm:pt>
    <dgm:pt modelId="{E83BF253-1345-42B3-8A45-53F2E875287A}" type="sibTrans" cxnId="{989E43F0-5E89-4C59-ACC0-305FCA17A43B}">
      <dgm:prSet/>
      <dgm:spPr/>
      <dgm:t>
        <a:bodyPr/>
        <a:lstStyle/>
        <a:p>
          <a:endParaRPr lang="en-US"/>
        </a:p>
      </dgm:t>
    </dgm:pt>
    <dgm:pt modelId="{0CBE92DB-9BE5-4D8A-8677-4540D0FDAA13}">
      <dgm:prSet phldrT="[Text]" custT="1"/>
      <dgm:spPr/>
      <dgm:t>
        <a:bodyPr lIns="72000" tIns="0" rIns="72000"/>
        <a:lstStyle/>
        <a:p>
          <a:pPr algn="l"/>
          <a:endParaRPr lang="en-US" sz="1600" dirty="0">
            <a:latin typeface="+mj-lt"/>
          </a:endParaRPr>
        </a:p>
      </dgm:t>
    </dgm:pt>
    <dgm:pt modelId="{95D43A3F-2CCD-408C-BAC3-A9246DB75887}" type="parTrans" cxnId="{54D5DA1C-B25B-4CA9-99FD-186DBD81D9A4}">
      <dgm:prSet/>
      <dgm:spPr/>
      <dgm:t>
        <a:bodyPr/>
        <a:lstStyle/>
        <a:p>
          <a:endParaRPr lang="en-US"/>
        </a:p>
      </dgm:t>
    </dgm:pt>
    <dgm:pt modelId="{C3132AD3-AA3B-4907-8088-591FFE6FC0D9}" type="sibTrans" cxnId="{54D5DA1C-B25B-4CA9-99FD-186DBD81D9A4}">
      <dgm:prSet/>
      <dgm:spPr/>
      <dgm:t>
        <a:bodyPr/>
        <a:lstStyle/>
        <a:p>
          <a:endParaRPr lang="en-US"/>
        </a:p>
      </dgm:t>
    </dgm:pt>
    <dgm:pt modelId="{C9388A67-0C3A-4BDD-8303-1E5FA158A04C}">
      <dgm:prSet phldrT="[Text]" custT="1"/>
      <dgm:spPr/>
      <dgm:t>
        <a:bodyPr lIns="72000" tIns="0" rIns="72000"/>
        <a:lstStyle/>
        <a:p>
          <a:pPr algn="l"/>
          <a:endParaRPr lang="en-US" sz="1400" dirty="0">
            <a:latin typeface="+mj-lt"/>
          </a:endParaRPr>
        </a:p>
      </dgm:t>
    </dgm:pt>
    <dgm:pt modelId="{2EF25D65-D068-4A3C-956E-AAD03F47C72C}" type="parTrans" cxnId="{1CC5E2FE-903C-4E43-81FF-76AF6C3E287F}">
      <dgm:prSet/>
      <dgm:spPr/>
      <dgm:t>
        <a:bodyPr/>
        <a:lstStyle/>
        <a:p>
          <a:endParaRPr lang="en-US"/>
        </a:p>
      </dgm:t>
    </dgm:pt>
    <dgm:pt modelId="{9E6367BD-7B2E-4063-8C99-E55EB97D5F63}" type="sibTrans" cxnId="{1CC5E2FE-903C-4E43-81FF-76AF6C3E287F}">
      <dgm:prSet/>
      <dgm:spPr/>
      <dgm:t>
        <a:bodyPr/>
        <a:lstStyle/>
        <a:p>
          <a:endParaRPr lang="en-US"/>
        </a:p>
      </dgm:t>
    </dgm:pt>
    <dgm:pt modelId="{957ACED1-DE96-428C-A60F-FC278FB65834}">
      <dgm:prSet phldrT="[Text]" custT="1"/>
      <dgm:spPr/>
      <dgm:t>
        <a:bodyPr lIns="36000" tIns="0" rIns="36000"/>
        <a:lstStyle/>
        <a:p>
          <a:endParaRPr lang="en-US" sz="1400" dirty="0">
            <a:latin typeface="+mj-lt"/>
          </a:endParaRPr>
        </a:p>
      </dgm:t>
    </dgm:pt>
    <dgm:pt modelId="{11645BFA-15DD-47F3-B999-CE3840C65D15}" type="parTrans" cxnId="{A519E857-FFE8-4477-8D0F-1E7911C5341F}">
      <dgm:prSet/>
      <dgm:spPr/>
      <dgm:t>
        <a:bodyPr/>
        <a:lstStyle/>
        <a:p>
          <a:endParaRPr lang="en-US"/>
        </a:p>
      </dgm:t>
    </dgm:pt>
    <dgm:pt modelId="{92E1296D-B16B-45A4-B1D9-58D6327433CE}" type="sibTrans" cxnId="{A519E857-FFE8-4477-8D0F-1E7911C5341F}">
      <dgm:prSet/>
      <dgm:spPr/>
      <dgm:t>
        <a:bodyPr/>
        <a:lstStyle/>
        <a:p>
          <a:endParaRPr lang="en-US"/>
        </a:p>
      </dgm:t>
    </dgm:pt>
    <dgm:pt modelId="{A8E48DB2-DB05-407B-91F4-2AE6256D3542}">
      <dgm:prSet phldrT="[Text]" custT="1"/>
      <dgm:spPr/>
      <dgm:t>
        <a:bodyPr lIns="36000" tIns="0" rIns="36000"/>
        <a:lstStyle/>
        <a:p>
          <a:r>
            <a:rPr lang="en-US" sz="1600" dirty="0">
              <a:latin typeface="+mj-lt"/>
            </a:rPr>
            <a:t>Upon expiry of the grace period 30 days, </a:t>
          </a:r>
          <a:r>
            <a:rPr lang="en-GB" sz="1600" dirty="0"/>
            <a:t>(15-days in case your basic premium is paid on a monthly basis) </a:t>
          </a:r>
          <a:r>
            <a:rPr lang="en-US" sz="1600" dirty="0">
              <a:latin typeface="+mj-lt"/>
            </a:rPr>
            <a:t>in case of  non-payment of premium, policy shall be converted into a </a:t>
          </a:r>
          <a:r>
            <a:rPr lang="en-US" sz="1600" b="1" dirty="0">
              <a:latin typeface="+mj-lt"/>
            </a:rPr>
            <a:t>reduced paid up </a:t>
          </a:r>
          <a:r>
            <a:rPr lang="en-US" sz="1600" dirty="0">
              <a:latin typeface="+mj-lt"/>
            </a:rPr>
            <a:t>policy with the paid-up sum assured. The policy shall continue to be in reduced paid-up status without rider cover, if any.  </a:t>
          </a:r>
          <a:endParaRPr lang="en-US" sz="1400" dirty="0">
            <a:latin typeface="+mj-lt"/>
          </a:endParaRPr>
        </a:p>
      </dgm:t>
    </dgm:pt>
    <dgm:pt modelId="{CD9A2C04-2A20-4572-BB15-999D4D7471BB}" type="parTrans" cxnId="{7F15A026-A786-4088-A83C-955E6A0BDD19}">
      <dgm:prSet/>
      <dgm:spPr/>
      <dgm:t>
        <a:bodyPr/>
        <a:lstStyle/>
        <a:p>
          <a:endParaRPr lang="en-US"/>
        </a:p>
      </dgm:t>
    </dgm:pt>
    <dgm:pt modelId="{7E9D43F2-B03C-41FF-8C9E-5D570CDF63F2}" type="sibTrans" cxnId="{7F15A026-A786-4088-A83C-955E6A0BDD19}">
      <dgm:prSet/>
      <dgm:spPr/>
      <dgm:t>
        <a:bodyPr/>
        <a:lstStyle/>
        <a:p>
          <a:endParaRPr lang="en-US"/>
        </a:p>
      </dgm:t>
    </dgm:pt>
    <dgm:pt modelId="{4D5BB40A-42B5-47F5-BFBF-E4A1E9C00BAD}">
      <dgm:prSet phldrT="[Text]" custT="1"/>
      <dgm:spPr/>
      <dgm:t>
        <a:bodyPr lIns="0" tIns="72000" rIns="0"/>
        <a:lstStyle/>
        <a:p>
          <a:pPr algn="l"/>
          <a:endParaRPr lang="en-US" sz="1600" dirty="0">
            <a:latin typeface="+mj-lt"/>
          </a:endParaRPr>
        </a:p>
      </dgm:t>
    </dgm:pt>
    <dgm:pt modelId="{E20AFABA-DD94-4C27-924B-31111EC96BA1}" type="parTrans" cxnId="{49A41689-4DB6-4375-BEBC-FBA9EFBD348A}">
      <dgm:prSet/>
      <dgm:spPr/>
      <dgm:t>
        <a:bodyPr/>
        <a:lstStyle/>
        <a:p>
          <a:endParaRPr lang="en-US"/>
        </a:p>
      </dgm:t>
    </dgm:pt>
    <dgm:pt modelId="{890AC7E9-DDD3-4FC5-B086-C2FBAEDF412B}" type="sibTrans" cxnId="{49A41689-4DB6-4375-BEBC-FBA9EFBD348A}">
      <dgm:prSet/>
      <dgm:spPr/>
      <dgm:t>
        <a:bodyPr/>
        <a:lstStyle/>
        <a:p>
          <a:endParaRPr lang="en-US"/>
        </a:p>
      </dgm:t>
    </dgm:pt>
    <dgm:pt modelId="{055B6AB5-0CDB-4BF9-AADB-9C178ADDE2FD}">
      <dgm:prSet phldrT="[Text]" custT="1"/>
      <dgm:spPr/>
      <dgm:t>
        <a:bodyPr lIns="0" tIns="72000" rIns="0"/>
        <a:lstStyle/>
        <a:p>
          <a:pPr algn="just"/>
          <a:r>
            <a:rPr lang="en-US" sz="1600" dirty="0"/>
            <a:t>However, the policyholder has an option to surrender the policy anytime and then the policy fund value shall be payable</a:t>
          </a:r>
          <a:endParaRPr lang="en-US" sz="1600" dirty="0">
            <a:latin typeface="+mj-lt"/>
          </a:endParaRPr>
        </a:p>
      </dgm:t>
    </dgm:pt>
    <dgm:pt modelId="{26C478BC-F950-4045-9E9A-D29962608E84}" type="parTrans" cxnId="{0FE94ED0-5E15-4E58-9898-1F24D5640D9F}">
      <dgm:prSet/>
      <dgm:spPr/>
      <dgm:t>
        <a:bodyPr/>
        <a:lstStyle/>
        <a:p>
          <a:endParaRPr lang="en-US"/>
        </a:p>
      </dgm:t>
    </dgm:pt>
    <dgm:pt modelId="{1B437E7B-4D84-4F3C-A8E7-AC4C5251BE07}" type="sibTrans" cxnId="{0FE94ED0-5E15-4E58-9898-1F24D5640D9F}">
      <dgm:prSet/>
      <dgm:spPr/>
      <dgm:t>
        <a:bodyPr/>
        <a:lstStyle/>
        <a:p>
          <a:endParaRPr lang="en-US"/>
        </a:p>
      </dgm:t>
    </dgm:pt>
    <dgm:pt modelId="{AF014366-B16B-4329-98A4-71C2F5C15BF9}" type="pres">
      <dgm:prSet presAssocID="{4991E2C9-C3D6-4694-A698-4C3D721AF268}" presName="Name0" presStyleCnt="0">
        <dgm:presLayoutVars>
          <dgm:dir/>
          <dgm:animLvl val="lvl"/>
          <dgm:resizeHandles val="exact"/>
        </dgm:presLayoutVars>
      </dgm:prSet>
      <dgm:spPr/>
    </dgm:pt>
    <dgm:pt modelId="{53703E03-84F2-4322-B12A-375AB2EF12E0}" type="pres">
      <dgm:prSet presAssocID="{4991E2C9-C3D6-4694-A698-4C3D721AF268}" presName="tSp" presStyleCnt="0"/>
      <dgm:spPr/>
    </dgm:pt>
    <dgm:pt modelId="{2B32FEB3-3184-4A7B-B2E7-8DDC28E388D7}" type="pres">
      <dgm:prSet presAssocID="{4991E2C9-C3D6-4694-A698-4C3D721AF268}" presName="bSp" presStyleCnt="0"/>
      <dgm:spPr/>
    </dgm:pt>
    <dgm:pt modelId="{1A7B67BF-6352-461D-942F-7AFE58A562B7}" type="pres">
      <dgm:prSet presAssocID="{4991E2C9-C3D6-4694-A698-4C3D721AF268}" presName="process" presStyleCnt="0"/>
      <dgm:spPr/>
    </dgm:pt>
    <dgm:pt modelId="{303ED35B-5017-411A-877B-847120185D73}" type="pres">
      <dgm:prSet presAssocID="{E2320D2F-A02F-4D36-85A8-D5D71F9E7BD0}" presName="composite1" presStyleCnt="0"/>
      <dgm:spPr/>
    </dgm:pt>
    <dgm:pt modelId="{18CDB09A-3F2B-4100-911B-5E54FD9880AF}" type="pres">
      <dgm:prSet presAssocID="{E2320D2F-A02F-4D36-85A8-D5D71F9E7BD0}" presName="dummyNode1" presStyleLbl="node1" presStyleIdx="0" presStyleCnt="3"/>
      <dgm:spPr/>
    </dgm:pt>
    <dgm:pt modelId="{9CA431E3-28A0-4D61-93C8-771C0215AD45}" type="pres">
      <dgm:prSet presAssocID="{E2320D2F-A02F-4D36-85A8-D5D71F9E7BD0}" presName="childNode1" presStyleLbl="bgAcc1" presStyleIdx="0" presStyleCnt="3" custScaleX="341525" custScaleY="523082" custLinFactNeighborX="-941" custLinFactNeighborY="-4052">
        <dgm:presLayoutVars>
          <dgm:bulletEnabled val="1"/>
        </dgm:presLayoutVars>
      </dgm:prSet>
      <dgm:spPr/>
    </dgm:pt>
    <dgm:pt modelId="{BB4105B2-E791-4A5E-960F-EB2F99056913}" type="pres">
      <dgm:prSet presAssocID="{E2320D2F-A02F-4D36-85A8-D5D71F9E7BD0}" presName="childNode1tx" presStyleLbl="bgAcc1" presStyleIdx="0" presStyleCnt="3">
        <dgm:presLayoutVars>
          <dgm:bulletEnabled val="1"/>
        </dgm:presLayoutVars>
      </dgm:prSet>
      <dgm:spPr/>
    </dgm:pt>
    <dgm:pt modelId="{AAAB9FF6-A0D7-402F-98EC-0A0BD329C440}" type="pres">
      <dgm:prSet presAssocID="{E2320D2F-A02F-4D36-85A8-D5D71F9E7BD0}" presName="parentNode1" presStyleLbl="node1" presStyleIdx="0" presStyleCnt="3" custScaleX="299380" custScaleY="235263" custLinFactY="200000" custLinFactNeighborX="46978" custLinFactNeighborY="217875">
        <dgm:presLayoutVars>
          <dgm:chMax val="1"/>
          <dgm:bulletEnabled val="1"/>
        </dgm:presLayoutVars>
      </dgm:prSet>
      <dgm:spPr/>
    </dgm:pt>
    <dgm:pt modelId="{E06193B8-7EE8-4241-9B28-E01C414DA612}" type="pres">
      <dgm:prSet presAssocID="{E2320D2F-A02F-4D36-85A8-D5D71F9E7BD0}" presName="connSite1" presStyleCnt="0"/>
      <dgm:spPr/>
    </dgm:pt>
    <dgm:pt modelId="{5B478239-1B9D-4126-8211-716DB883E403}" type="pres">
      <dgm:prSet presAssocID="{4405E956-330A-46AB-B8B7-6128544F43FD}" presName="Name9" presStyleLbl="sibTrans2D1" presStyleIdx="0" presStyleCnt="2" custLinFactNeighborX="-2549" custLinFactNeighborY="291"/>
      <dgm:spPr/>
    </dgm:pt>
    <dgm:pt modelId="{649CE1E1-C6EF-422B-8F7B-632E174C31B9}" type="pres">
      <dgm:prSet presAssocID="{DDADB899-CBA1-4457-9EDE-FCF8B8D9C2B7}" presName="composite2" presStyleCnt="0"/>
      <dgm:spPr/>
    </dgm:pt>
    <dgm:pt modelId="{202C8EE6-1F90-4F5E-A5C8-EA9DBF0D3440}" type="pres">
      <dgm:prSet presAssocID="{DDADB899-CBA1-4457-9EDE-FCF8B8D9C2B7}" presName="dummyNode2" presStyleLbl="node1" presStyleIdx="0" presStyleCnt="3"/>
      <dgm:spPr/>
    </dgm:pt>
    <dgm:pt modelId="{40A87927-7657-44EA-B4E2-8E7B8865FBE9}" type="pres">
      <dgm:prSet presAssocID="{DDADB899-CBA1-4457-9EDE-FCF8B8D9C2B7}" presName="childNode2" presStyleLbl="bgAcc1" presStyleIdx="1" presStyleCnt="3" custScaleX="357462" custScaleY="516376" custLinFactNeighborX="-1855" custLinFactNeighborY="0">
        <dgm:presLayoutVars>
          <dgm:bulletEnabled val="1"/>
        </dgm:presLayoutVars>
      </dgm:prSet>
      <dgm:spPr/>
    </dgm:pt>
    <dgm:pt modelId="{CF9E5FDD-D693-4073-8194-419A4F81CC34}" type="pres">
      <dgm:prSet presAssocID="{DDADB899-CBA1-4457-9EDE-FCF8B8D9C2B7}" presName="childNode2tx" presStyleLbl="bgAcc1" presStyleIdx="1" presStyleCnt="3">
        <dgm:presLayoutVars>
          <dgm:bulletEnabled val="1"/>
        </dgm:presLayoutVars>
      </dgm:prSet>
      <dgm:spPr/>
    </dgm:pt>
    <dgm:pt modelId="{C6803246-6686-410E-BA62-972930D72EB5}" type="pres">
      <dgm:prSet presAssocID="{DDADB899-CBA1-4457-9EDE-FCF8B8D9C2B7}" presName="parentNode2" presStyleLbl="node1" presStyleIdx="1" presStyleCnt="3" custScaleX="299380" custScaleY="235263" custLinFactY="-200000" custLinFactNeighborX="67603" custLinFactNeighborY="-216117">
        <dgm:presLayoutVars>
          <dgm:chMax val="0"/>
          <dgm:bulletEnabled val="1"/>
        </dgm:presLayoutVars>
      </dgm:prSet>
      <dgm:spPr/>
    </dgm:pt>
    <dgm:pt modelId="{2BD3FE27-E330-4B0C-82CC-7F03D012E687}" type="pres">
      <dgm:prSet presAssocID="{DDADB899-CBA1-4457-9EDE-FCF8B8D9C2B7}" presName="connSite2" presStyleCnt="0"/>
      <dgm:spPr/>
    </dgm:pt>
    <dgm:pt modelId="{E88B716A-0749-42E1-8EED-ED36473BA57C}" type="pres">
      <dgm:prSet presAssocID="{DD76214D-B8FD-4C35-806A-0C1C6568DE40}" presName="Name18" presStyleLbl="sibTrans2D1" presStyleIdx="1" presStyleCnt="2" custAng="21109091" custLinFactNeighborX="104" custLinFactNeighborY="1947"/>
      <dgm:spPr/>
    </dgm:pt>
    <dgm:pt modelId="{0A2A462F-7390-4E8E-9D3D-1104766BC80B}" type="pres">
      <dgm:prSet presAssocID="{B336C09E-5310-4E29-BACA-0148737996BB}" presName="composite1" presStyleCnt="0"/>
      <dgm:spPr/>
    </dgm:pt>
    <dgm:pt modelId="{716D1020-8744-4B49-AA35-6686A7BE36A8}" type="pres">
      <dgm:prSet presAssocID="{B336C09E-5310-4E29-BACA-0148737996BB}" presName="dummyNode1" presStyleLbl="node1" presStyleIdx="1" presStyleCnt="3"/>
      <dgm:spPr/>
    </dgm:pt>
    <dgm:pt modelId="{6988691D-1A95-454F-9DEA-CD1A64F0C27F}" type="pres">
      <dgm:prSet presAssocID="{B336C09E-5310-4E29-BACA-0148737996BB}" presName="childNode1" presStyleLbl="bgAcc1" presStyleIdx="2" presStyleCnt="3" custScaleX="463510" custScaleY="523082">
        <dgm:presLayoutVars>
          <dgm:bulletEnabled val="1"/>
        </dgm:presLayoutVars>
      </dgm:prSet>
      <dgm:spPr/>
    </dgm:pt>
    <dgm:pt modelId="{B22F4048-E71D-442D-BA13-CEABA12F3396}" type="pres">
      <dgm:prSet presAssocID="{B336C09E-5310-4E29-BACA-0148737996BB}" presName="childNode1tx" presStyleLbl="bgAcc1" presStyleIdx="2" presStyleCnt="3">
        <dgm:presLayoutVars>
          <dgm:bulletEnabled val="1"/>
        </dgm:presLayoutVars>
      </dgm:prSet>
      <dgm:spPr/>
    </dgm:pt>
    <dgm:pt modelId="{25ED835E-AF2D-4BAF-9F00-B222A352D605}" type="pres">
      <dgm:prSet presAssocID="{B336C09E-5310-4E29-BACA-0148737996BB}" presName="parentNode1" presStyleLbl="node1" presStyleIdx="2" presStyleCnt="3" custScaleX="299380" custScaleY="235263" custLinFactY="200000" custLinFactNeighborX="93179" custLinFactNeighborY="292787">
        <dgm:presLayoutVars>
          <dgm:chMax val="1"/>
          <dgm:bulletEnabled val="1"/>
        </dgm:presLayoutVars>
      </dgm:prSet>
      <dgm:spPr/>
    </dgm:pt>
    <dgm:pt modelId="{3AA5F7B3-86BB-45E0-88AA-F6E92C2F7446}" type="pres">
      <dgm:prSet presAssocID="{B336C09E-5310-4E29-BACA-0148737996BB}" presName="connSite1" presStyleCnt="0"/>
      <dgm:spPr/>
    </dgm:pt>
  </dgm:ptLst>
  <dgm:cxnLst>
    <dgm:cxn modelId="{875F0C02-49DA-45ED-9980-C12643623393}" type="presOf" srcId="{957ACED1-DE96-428C-A60F-FC278FB65834}" destId="{9CA431E3-28A0-4D61-93C8-771C0215AD45}" srcOrd="0" destOrd="1" presId="urn:microsoft.com/office/officeart/2005/8/layout/hProcess4"/>
    <dgm:cxn modelId="{F0000105-4E21-475B-A5BE-F0A6711B534C}" type="presOf" srcId="{4405E956-330A-46AB-B8B7-6128544F43FD}" destId="{5B478239-1B9D-4126-8211-716DB883E403}" srcOrd="0" destOrd="0" presId="urn:microsoft.com/office/officeart/2005/8/layout/hProcess4"/>
    <dgm:cxn modelId="{83A51507-282E-4E3E-AE84-338D0E852AC1}" type="presOf" srcId="{A8E48DB2-DB05-407B-91F4-2AE6256D3542}" destId="{9CA431E3-28A0-4D61-93C8-771C0215AD45}" srcOrd="0" destOrd="2" presId="urn:microsoft.com/office/officeart/2005/8/layout/hProcess4"/>
    <dgm:cxn modelId="{A5F35709-7CC7-483E-93BB-430FEFC6AEA2}" type="presOf" srcId="{A8E48DB2-DB05-407B-91F4-2AE6256D3542}" destId="{BB4105B2-E791-4A5E-960F-EB2F99056913}" srcOrd="1" destOrd="2" presId="urn:microsoft.com/office/officeart/2005/8/layout/hProcess4"/>
    <dgm:cxn modelId="{C0AF3015-759C-42F0-BE0E-F32619BA34A0}" srcId="{4991E2C9-C3D6-4694-A698-4C3D721AF268}" destId="{DDADB899-CBA1-4457-9EDE-FCF8B8D9C2B7}" srcOrd="1" destOrd="0" parTransId="{B1DD58F2-FD37-4426-8F7A-23314875D652}" sibTransId="{DD76214D-B8FD-4C35-806A-0C1C6568DE40}"/>
    <dgm:cxn modelId="{DADF8117-5361-4744-9673-413AA2563BA8}" type="presOf" srcId="{055B6AB5-0CDB-4BF9-AADB-9C178ADDE2FD}" destId="{B22F4048-E71D-442D-BA13-CEABA12F3396}" srcOrd="1" destOrd="3" presId="urn:microsoft.com/office/officeart/2005/8/layout/hProcess4"/>
    <dgm:cxn modelId="{54D5DA1C-B25B-4CA9-99FD-186DBD81D9A4}" srcId="{DDADB899-CBA1-4457-9EDE-FCF8B8D9C2B7}" destId="{0CBE92DB-9BE5-4D8A-8677-4540D0FDAA13}" srcOrd="1" destOrd="0" parTransId="{95D43A3F-2CCD-408C-BAC3-A9246DB75887}" sibTransId="{C3132AD3-AA3B-4907-8088-591FFE6FC0D9}"/>
    <dgm:cxn modelId="{AE96E725-97D5-42AD-A09E-F44518E8A74D}" srcId="{4991E2C9-C3D6-4694-A698-4C3D721AF268}" destId="{E2320D2F-A02F-4D36-85A8-D5D71F9E7BD0}" srcOrd="0" destOrd="0" parTransId="{E6289B3E-D4F3-4150-8F7F-DFF95A67B024}" sibTransId="{4405E956-330A-46AB-B8B7-6128544F43FD}"/>
    <dgm:cxn modelId="{7F15A026-A786-4088-A83C-955E6A0BDD19}" srcId="{E2320D2F-A02F-4D36-85A8-D5D71F9E7BD0}" destId="{A8E48DB2-DB05-407B-91F4-2AE6256D3542}" srcOrd="2" destOrd="0" parTransId="{CD9A2C04-2A20-4572-BB15-999D4D7471BB}" sibTransId="{7E9D43F2-B03C-41FF-8C9E-5D570CDF63F2}"/>
    <dgm:cxn modelId="{E7268C2A-886E-4B5F-8488-3E1C8F712A1E}" type="presOf" srcId="{055B6AB5-0CDB-4BF9-AADB-9C178ADDE2FD}" destId="{6988691D-1A95-454F-9DEA-CD1A64F0C27F}" srcOrd="0" destOrd="3" presId="urn:microsoft.com/office/officeart/2005/8/layout/hProcess4"/>
    <dgm:cxn modelId="{54CE4938-0C03-409C-85E4-15E2A0173B03}" type="presOf" srcId="{DD76214D-B8FD-4C35-806A-0C1C6568DE40}" destId="{E88B716A-0749-42E1-8EED-ED36473BA57C}" srcOrd="0" destOrd="0" presId="urn:microsoft.com/office/officeart/2005/8/layout/hProcess4"/>
    <dgm:cxn modelId="{1C4FB638-FD1A-4C2C-AE7C-6CCF7B63AEB7}" type="presOf" srcId="{3BF244C2-6462-4BB3-8486-3D6303B855EB}" destId="{9CA431E3-28A0-4D61-93C8-771C0215AD45}" srcOrd="0" destOrd="0" presId="urn:microsoft.com/office/officeart/2005/8/layout/hProcess4"/>
    <dgm:cxn modelId="{041E773A-E6FE-4F79-8171-2B9F30413106}" srcId="{4991E2C9-C3D6-4694-A698-4C3D721AF268}" destId="{B336C09E-5310-4E29-BACA-0148737996BB}" srcOrd="2" destOrd="0" parTransId="{F1DBCDAA-AAF3-4292-81AD-16C76E369ED8}" sibTransId="{A20FF1C5-7954-43EE-A4F7-D25DB946014F}"/>
    <dgm:cxn modelId="{1D603E3B-7537-4101-BCBD-E6B065772B90}" srcId="{B336C09E-5310-4E29-BACA-0148737996BB}" destId="{11BCE5C0-9D32-4780-81A2-2EB291D0DBC5}" srcOrd="2" destOrd="0" parTransId="{E7AC77E5-9168-401A-A794-B0E23DEAFF52}" sibTransId="{C7E4355B-5A35-41D9-8E86-FCB5539CC57E}"/>
    <dgm:cxn modelId="{357B853F-3E2B-4297-AF78-E2F2D0FC28BC}" type="presOf" srcId="{C9388A67-0C3A-4BDD-8303-1E5FA158A04C}" destId="{CF9E5FDD-D693-4073-8194-419A4F81CC34}" srcOrd="1" destOrd="2" presId="urn:microsoft.com/office/officeart/2005/8/layout/hProcess4"/>
    <dgm:cxn modelId="{3DEED15B-AD3F-4BEF-8043-F96A6F144E58}" type="presOf" srcId="{4991E2C9-C3D6-4694-A698-4C3D721AF268}" destId="{AF014366-B16B-4329-98A4-71C2F5C15BF9}" srcOrd="0" destOrd="0" presId="urn:microsoft.com/office/officeart/2005/8/layout/hProcess4"/>
    <dgm:cxn modelId="{E4D8BC42-EC50-4533-A41B-B72937DCBC78}" type="presOf" srcId="{3BF244C2-6462-4BB3-8486-3D6303B855EB}" destId="{BB4105B2-E791-4A5E-960F-EB2F99056913}" srcOrd="1" destOrd="0" presId="urn:microsoft.com/office/officeart/2005/8/layout/hProcess4"/>
    <dgm:cxn modelId="{AF7F6B47-D34C-4368-A0A7-BFD0B0DF88BA}" type="presOf" srcId="{11BCE5C0-9D32-4780-81A2-2EB291D0DBC5}" destId="{B22F4048-E71D-442D-BA13-CEABA12F3396}" srcOrd="1" destOrd="2" presId="urn:microsoft.com/office/officeart/2005/8/layout/hProcess4"/>
    <dgm:cxn modelId="{0F911868-12B6-40C0-AC1E-526D1E4AC4EC}" type="presOf" srcId="{A49A6B47-A912-44C7-B191-629FB779FBC7}" destId="{B22F4048-E71D-442D-BA13-CEABA12F3396}" srcOrd="1" destOrd="1" presId="urn:microsoft.com/office/officeart/2005/8/layout/hProcess4"/>
    <dgm:cxn modelId="{D09CD34C-9827-45BC-B71A-625E900980D9}" type="presOf" srcId="{957ACED1-DE96-428C-A60F-FC278FB65834}" destId="{BB4105B2-E791-4A5E-960F-EB2F99056913}" srcOrd="1" destOrd="1" presId="urn:microsoft.com/office/officeart/2005/8/layout/hProcess4"/>
    <dgm:cxn modelId="{0880E86D-C636-4980-A041-BD842AAC4FF0}" type="presOf" srcId="{0CBE92DB-9BE5-4D8A-8677-4540D0FDAA13}" destId="{40A87927-7657-44EA-B4E2-8E7B8865FBE9}" srcOrd="0" destOrd="1" presId="urn:microsoft.com/office/officeart/2005/8/layout/hProcess4"/>
    <dgm:cxn modelId="{237C104E-BFAC-4D3D-B5B4-32B8D498ECBD}" type="presOf" srcId="{4D5BB40A-42B5-47F5-BFBF-E4A1E9C00BAD}" destId="{6988691D-1A95-454F-9DEA-CD1A64F0C27F}" srcOrd="0" destOrd="0" presId="urn:microsoft.com/office/officeart/2005/8/layout/hProcess4"/>
    <dgm:cxn modelId="{6CF95C50-6633-4D2F-BDA8-3D67B6FE703E}" type="presOf" srcId="{4D5BB40A-42B5-47F5-BFBF-E4A1E9C00BAD}" destId="{B22F4048-E71D-442D-BA13-CEABA12F3396}" srcOrd="1" destOrd="0" presId="urn:microsoft.com/office/officeart/2005/8/layout/hProcess4"/>
    <dgm:cxn modelId="{F1783671-2D89-4DFE-82CE-BBBB58AEEEA1}" srcId="{B336C09E-5310-4E29-BACA-0148737996BB}" destId="{A49A6B47-A912-44C7-B191-629FB779FBC7}" srcOrd="1" destOrd="0" parTransId="{5665B56E-812C-4337-BC86-E272E278BF82}" sibTransId="{97D0A004-972B-4956-B65F-CFB9CACAB815}"/>
    <dgm:cxn modelId="{A519E857-FFE8-4477-8D0F-1E7911C5341F}" srcId="{E2320D2F-A02F-4D36-85A8-D5D71F9E7BD0}" destId="{957ACED1-DE96-428C-A60F-FC278FB65834}" srcOrd="1" destOrd="0" parTransId="{11645BFA-15DD-47F3-B999-CE3840C65D15}" sibTransId="{92E1296D-B16B-45A4-B1D9-58D6327433CE}"/>
    <dgm:cxn modelId="{4EDC947D-2BD2-4D4A-BE17-4D175B1DDC48}" type="presOf" srcId="{C9388A67-0C3A-4BDD-8303-1E5FA158A04C}" destId="{40A87927-7657-44EA-B4E2-8E7B8865FBE9}" srcOrd="0" destOrd="2" presId="urn:microsoft.com/office/officeart/2005/8/layout/hProcess4"/>
    <dgm:cxn modelId="{49A41689-4DB6-4375-BEBC-FBA9EFBD348A}" srcId="{B336C09E-5310-4E29-BACA-0148737996BB}" destId="{4D5BB40A-42B5-47F5-BFBF-E4A1E9C00BAD}" srcOrd="0" destOrd="0" parTransId="{E20AFABA-DD94-4C27-924B-31111EC96BA1}" sibTransId="{890AC7E9-DDD3-4FC5-B086-C2FBAEDF412B}"/>
    <dgm:cxn modelId="{0C1BFF92-B84D-411D-BF96-9CF3F3E37DD2}" type="presOf" srcId="{11BCE5C0-9D32-4780-81A2-2EB291D0DBC5}" destId="{6988691D-1A95-454F-9DEA-CD1A64F0C27F}" srcOrd="0" destOrd="2" presId="urn:microsoft.com/office/officeart/2005/8/layout/hProcess4"/>
    <dgm:cxn modelId="{C0482C93-A381-492E-99B5-3D9DD454161C}" type="presOf" srcId="{E2320D2F-A02F-4D36-85A8-D5D71F9E7BD0}" destId="{AAAB9FF6-A0D7-402F-98EC-0A0BD329C440}" srcOrd="0" destOrd="0" presId="urn:microsoft.com/office/officeart/2005/8/layout/hProcess4"/>
    <dgm:cxn modelId="{FA83E099-0683-452B-9E1C-760A9E65616E}" type="presOf" srcId="{D82378F8-34DC-40C6-9452-E1621C176830}" destId="{CF9E5FDD-D693-4073-8194-419A4F81CC34}" srcOrd="1" destOrd="0" presId="urn:microsoft.com/office/officeart/2005/8/layout/hProcess4"/>
    <dgm:cxn modelId="{3539C1A8-CD93-4CAA-9647-6A4AB07E430A}" type="presOf" srcId="{0CBE92DB-9BE5-4D8A-8677-4540D0FDAA13}" destId="{CF9E5FDD-D693-4073-8194-419A4F81CC34}" srcOrd="1" destOrd="1" presId="urn:microsoft.com/office/officeart/2005/8/layout/hProcess4"/>
    <dgm:cxn modelId="{87DF57AA-A364-417F-8BD0-932019477565}" type="presOf" srcId="{D82378F8-34DC-40C6-9452-E1621C176830}" destId="{40A87927-7657-44EA-B4E2-8E7B8865FBE9}" srcOrd="0" destOrd="0" presId="urn:microsoft.com/office/officeart/2005/8/layout/hProcess4"/>
    <dgm:cxn modelId="{C1B537B3-072A-44C3-AA4A-35ADC10E7025}" type="presOf" srcId="{DDADB899-CBA1-4457-9EDE-FCF8B8D9C2B7}" destId="{C6803246-6686-410E-BA62-972930D72EB5}" srcOrd="0" destOrd="0" presId="urn:microsoft.com/office/officeart/2005/8/layout/hProcess4"/>
    <dgm:cxn modelId="{42F981BB-35B4-4470-87F7-30C7AF040813}" srcId="{E2320D2F-A02F-4D36-85A8-D5D71F9E7BD0}" destId="{3BF244C2-6462-4BB3-8486-3D6303B855EB}" srcOrd="0" destOrd="0" parTransId="{11B95288-1FAA-457C-A4D4-A18A94FFE312}" sibTransId="{0567BBF2-F718-4E1D-B167-E971773E2C52}"/>
    <dgm:cxn modelId="{670513CA-8828-4EE7-802E-9B843CBABF1F}" type="presOf" srcId="{B336C09E-5310-4E29-BACA-0148737996BB}" destId="{25ED835E-AF2D-4BAF-9F00-B222A352D605}" srcOrd="0" destOrd="0" presId="urn:microsoft.com/office/officeart/2005/8/layout/hProcess4"/>
    <dgm:cxn modelId="{0FE94ED0-5E15-4E58-9898-1F24D5640D9F}" srcId="{B336C09E-5310-4E29-BACA-0148737996BB}" destId="{055B6AB5-0CDB-4BF9-AADB-9C178ADDE2FD}" srcOrd="3" destOrd="0" parTransId="{26C478BC-F950-4045-9E9A-D29962608E84}" sibTransId="{1B437E7B-4D84-4F3C-A8E7-AC4C5251BE07}"/>
    <dgm:cxn modelId="{B56CF6EB-11D6-4FBB-BE63-E3A78D0722C4}" type="presOf" srcId="{2B9537A3-B1FE-4A55-8917-69A6C4576326}" destId="{CF9E5FDD-D693-4073-8194-419A4F81CC34}" srcOrd="1" destOrd="3" presId="urn:microsoft.com/office/officeart/2005/8/layout/hProcess4"/>
    <dgm:cxn modelId="{762A07ED-ACE7-46B0-AF98-8DEC639C07A2}" srcId="{DDADB899-CBA1-4457-9EDE-FCF8B8D9C2B7}" destId="{D82378F8-34DC-40C6-9452-E1621C176830}" srcOrd="0" destOrd="0" parTransId="{5E24612B-A79C-40C4-977B-239814B1DAF2}" sibTransId="{1E43F574-4CF8-45F4-BEEF-BADE20C5D931}"/>
    <dgm:cxn modelId="{989E43F0-5E89-4C59-ACC0-305FCA17A43B}" srcId="{DDADB899-CBA1-4457-9EDE-FCF8B8D9C2B7}" destId="{2B9537A3-B1FE-4A55-8917-69A6C4576326}" srcOrd="3" destOrd="0" parTransId="{73BB2B79-8871-41AE-9DE6-B859843B7FEB}" sibTransId="{E83BF253-1345-42B3-8A45-53F2E875287A}"/>
    <dgm:cxn modelId="{E1C953F0-B38C-49ED-9411-F1916408E03B}" type="presOf" srcId="{2B9537A3-B1FE-4A55-8917-69A6C4576326}" destId="{40A87927-7657-44EA-B4E2-8E7B8865FBE9}" srcOrd="0" destOrd="3" presId="urn:microsoft.com/office/officeart/2005/8/layout/hProcess4"/>
    <dgm:cxn modelId="{94C282F8-F12C-4476-99A3-89FF5A99203E}" type="presOf" srcId="{A49A6B47-A912-44C7-B191-629FB779FBC7}" destId="{6988691D-1A95-454F-9DEA-CD1A64F0C27F}" srcOrd="0" destOrd="1" presId="urn:microsoft.com/office/officeart/2005/8/layout/hProcess4"/>
    <dgm:cxn modelId="{1CC5E2FE-903C-4E43-81FF-76AF6C3E287F}" srcId="{DDADB899-CBA1-4457-9EDE-FCF8B8D9C2B7}" destId="{C9388A67-0C3A-4BDD-8303-1E5FA158A04C}" srcOrd="2" destOrd="0" parTransId="{2EF25D65-D068-4A3C-956E-AAD03F47C72C}" sibTransId="{9E6367BD-7B2E-4063-8C99-E55EB97D5F63}"/>
    <dgm:cxn modelId="{EEDE5FF7-9624-4FFA-BB84-52A73E1B60C4}" type="presParOf" srcId="{AF014366-B16B-4329-98A4-71C2F5C15BF9}" destId="{53703E03-84F2-4322-B12A-375AB2EF12E0}" srcOrd="0" destOrd="0" presId="urn:microsoft.com/office/officeart/2005/8/layout/hProcess4"/>
    <dgm:cxn modelId="{DC126032-C375-469B-89B5-A5B64E9DE3B9}" type="presParOf" srcId="{AF014366-B16B-4329-98A4-71C2F5C15BF9}" destId="{2B32FEB3-3184-4A7B-B2E7-8DDC28E388D7}" srcOrd="1" destOrd="0" presId="urn:microsoft.com/office/officeart/2005/8/layout/hProcess4"/>
    <dgm:cxn modelId="{1F9F4BAC-2C3D-4F08-B1CB-AA5C91CAB89B}" type="presParOf" srcId="{AF014366-B16B-4329-98A4-71C2F5C15BF9}" destId="{1A7B67BF-6352-461D-942F-7AFE58A562B7}" srcOrd="2" destOrd="0" presId="urn:microsoft.com/office/officeart/2005/8/layout/hProcess4"/>
    <dgm:cxn modelId="{6C3FE772-5903-4F0D-954B-AFDF87D2704B}" type="presParOf" srcId="{1A7B67BF-6352-461D-942F-7AFE58A562B7}" destId="{303ED35B-5017-411A-877B-847120185D73}" srcOrd="0" destOrd="0" presId="urn:microsoft.com/office/officeart/2005/8/layout/hProcess4"/>
    <dgm:cxn modelId="{7E223398-25C6-44F9-AAA6-0AEC9DC42027}" type="presParOf" srcId="{303ED35B-5017-411A-877B-847120185D73}" destId="{18CDB09A-3F2B-4100-911B-5E54FD9880AF}" srcOrd="0" destOrd="0" presId="urn:microsoft.com/office/officeart/2005/8/layout/hProcess4"/>
    <dgm:cxn modelId="{BA03FC27-1C7E-4126-9FC5-B2305F6F9DA4}" type="presParOf" srcId="{303ED35B-5017-411A-877B-847120185D73}" destId="{9CA431E3-28A0-4D61-93C8-771C0215AD45}" srcOrd="1" destOrd="0" presId="urn:microsoft.com/office/officeart/2005/8/layout/hProcess4"/>
    <dgm:cxn modelId="{5263CE27-F021-4A8A-967D-306F901666FC}" type="presParOf" srcId="{303ED35B-5017-411A-877B-847120185D73}" destId="{BB4105B2-E791-4A5E-960F-EB2F99056913}" srcOrd="2" destOrd="0" presId="urn:microsoft.com/office/officeart/2005/8/layout/hProcess4"/>
    <dgm:cxn modelId="{33C34385-D44B-4F0A-A8A0-07A635A0F0E4}" type="presParOf" srcId="{303ED35B-5017-411A-877B-847120185D73}" destId="{AAAB9FF6-A0D7-402F-98EC-0A0BD329C440}" srcOrd="3" destOrd="0" presId="urn:microsoft.com/office/officeart/2005/8/layout/hProcess4"/>
    <dgm:cxn modelId="{ED4A0136-831F-4A21-A185-3D906C8033AE}" type="presParOf" srcId="{303ED35B-5017-411A-877B-847120185D73}" destId="{E06193B8-7EE8-4241-9B28-E01C414DA612}" srcOrd="4" destOrd="0" presId="urn:microsoft.com/office/officeart/2005/8/layout/hProcess4"/>
    <dgm:cxn modelId="{42270004-B9E7-4AD4-A8DA-CDB397C6453F}" type="presParOf" srcId="{1A7B67BF-6352-461D-942F-7AFE58A562B7}" destId="{5B478239-1B9D-4126-8211-716DB883E403}" srcOrd="1" destOrd="0" presId="urn:microsoft.com/office/officeart/2005/8/layout/hProcess4"/>
    <dgm:cxn modelId="{A8E7A1D2-4F16-425C-AF78-E3C6224EDAFA}" type="presParOf" srcId="{1A7B67BF-6352-461D-942F-7AFE58A562B7}" destId="{649CE1E1-C6EF-422B-8F7B-632E174C31B9}" srcOrd="2" destOrd="0" presId="urn:microsoft.com/office/officeart/2005/8/layout/hProcess4"/>
    <dgm:cxn modelId="{7830A313-7F8C-49AF-9545-DC62AB4E887E}" type="presParOf" srcId="{649CE1E1-C6EF-422B-8F7B-632E174C31B9}" destId="{202C8EE6-1F90-4F5E-A5C8-EA9DBF0D3440}" srcOrd="0" destOrd="0" presId="urn:microsoft.com/office/officeart/2005/8/layout/hProcess4"/>
    <dgm:cxn modelId="{F528BD23-C0F3-4BD6-A685-D43216DC9FBE}" type="presParOf" srcId="{649CE1E1-C6EF-422B-8F7B-632E174C31B9}" destId="{40A87927-7657-44EA-B4E2-8E7B8865FBE9}" srcOrd="1" destOrd="0" presId="urn:microsoft.com/office/officeart/2005/8/layout/hProcess4"/>
    <dgm:cxn modelId="{8F4CB4FA-12F4-4A00-BB6C-94F1CF49208A}" type="presParOf" srcId="{649CE1E1-C6EF-422B-8F7B-632E174C31B9}" destId="{CF9E5FDD-D693-4073-8194-419A4F81CC34}" srcOrd="2" destOrd="0" presId="urn:microsoft.com/office/officeart/2005/8/layout/hProcess4"/>
    <dgm:cxn modelId="{AEF63BA3-13E7-4B6F-BA87-2E8D4F84E195}" type="presParOf" srcId="{649CE1E1-C6EF-422B-8F7B-632E174C31B9}" destId="{C6803246-6686-410E-BA62-972930D72EB5}" srcOrd="3" destOrd="0" presId="urn:microsoft.com/office/officeart/2005/8/layout/hProcess4"/>
    <dgm:cxn modelId="{022A8EBD-1493-48F7-92E8-2D2802A2FC9D}" type="presParOf" srcId="{649CE1E1-C6EF-422B-8F7B-632E174C31B9}" destId="{2BD3FE27-E330-4B0C-82CC-7F03D012E687}" srcOrd="4" destOrd="0" presId="urn:microsoft.com/office/officeart/2005/8/layout/hProcess4"/>
    <dgm:cxn modelId="{122964E6-C139-4069-B493-1D97A5561DD2}" type="presParOf" srcId="{1A7B67BF-6352-461D-942F-7AFE58A562B7}" destId="{E88B716A-0749-42E1-8EED-ED36473BA57C}" srcOrd="3" destOrd="0" presId="urn:microsoft.com/office/officeart/2005/8/layout/hProcess4"/>
    <dgm:cxn modelId="{E61E4082-6C1D-4E0B-B7B9-2E24ED71334D}" type="presParOf" srcId="{1A7B67BF-6352-461D-942F-7AFE58A562B7}" destId="{0A2A462F-7390-4E8E-9D3D-1104766BC80B}" srcOrd="4" destOrd="0" presId="urn:microsoft.com/office/officeart/2005/8/layout/hProcess4"/>
    <dgm:cxn modelId="{B4361B14-BD47-4A95-AAF0-5AEE674B5518}" type="presParOf" srcId="{0A2A462F-7390-4E8E-9D3D-1104766BC80B}" destId="{716D1020-8744-4B49-AA35-6686A7BE36A8}" srcOrd="0" destOrd="0" presId="urn:microsoft.com/office/officeart/2005/8/layout/hProcess4"/>
    <dgm:cxn modelId="{DED34515-6127-49A5-80EC-A5CB4FA276B6}" type="presParOf" srcId="{0A2A462F-7390-4E8E-9D3D-1104766BC80B}" destId="{6988691D-1A95-454F-9DEA-CD1A64F0C27F}" srcOrd="1" destOrd="0" presId="urn:microsoft.com/office/officeart/2005/8/layout/hProcess4"/>
    <dgm:cxn modelId="{98B7B042-8BF5-4E07-8397-E1BA0107D383}" type="presParOf" srcId="{0A2A462F-7390-4E8E-9D3D-1104766BC80B}" destId="{B22F4048-E71D-442D-BA13-CEABA12F3396}" srcOrd="2" destOrd="0" presId="urn:microsoft.com/office/officeart/2005/8/layout/hProcess4"/>
    <dgm:cxn modelId="{E8F84570-5652-4B5A-B09E-8DEC8FAEA2B7}" type="presParOf" srcId="{0A2A462F-7390-4E8E-9D3D-1104766BC80B}" destId="{25ED835E-AF2D-4BAF-9F00-B222A352D605}" srcOrd="3" destOrd="0" presId="urn:microsoft.com/office/officeart/2005/8/layout/hProcess4"/>
    <dgm:cxn modelId="{359A74DB-A2F4-4544-8A5C-1D6E29D648F2}" type="presParOf" srcId="{0A2A462F-7390-4E8E-9D3D-1104766BC80B}" destId="{3AA5F7B3-86BB-45E0-88AA-F6E92C2F7446}"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431E3-28A0-4D61-93C8-771C0215AD45}">
      <dsp:nvSpPr>
        <dsp:cNvPr id="0" name=""/>
        <dsp:cNvSpPr/>
      </dsp:nvSpPr>
      <dsp:spPr>
        <a:xfrm>
          <a:off x="616" y="656857"/>
          <a:ext cx="3125909" cy="3651465"/>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endParaRPr lang="en-US" sz="1600" kern="1200" dirty="0">
            <a:latin typeface="+mn-lt"/>
          </a:endParaRPr>
        </a:p>
        <a:p>
          <a:pPr marL="171450" lvl="1" indent="-171450" algn="l" defTabSz="711200">
            <a:lnSpc>
              <a:spcPct val="90000"/>
            </a:lnSpc>
            <a:spcBef>
              <a:spcPct val="0"/>
            </a:spcBef>
            <a:spcAft>
              <a:spcPct val="15000"/>
            </a:spcAft>
            <a:buChar char="•"/>
          </a:pPr>
          <a:r>
            <a:rPr lang="en-US" sz="1600" kern="1200" dirty="0">
              <a:latin typeface="+mn-lt"/>
            </a:rPr>
            <a:t>Upon expiry of the grace period 30 days, </a:t>
          </a:r>
          <a:r>
            <a:rPr lang="en-GB" sz="1600" kern="1200" dirty="0"/>
            <a:t>(15-days in case your basic premium is paid on a monthly basis) </a:t>
          </a:r>
          <a:r>
            <a:rPr lang="en-US" sz="1600" kern="1200" dirty="0">
              <a:latin typeface="+mn-lt"/>
            </a:rPr>
            <a:t>in case of  non-payment of premium, the fund value after deducting discontinuance charges shall be credited to the discontinued policy fund and the risk cover and rider cover, if any, shall cease.</a:t>
          </a:r>
        </a:p>
      </dsp:txBody>
      <dsp:txXfrm>
        <a:off x="84646" y="740887"/>
        <a:ext cx="2957849" cy="2700948"/>
      </dsp:txXfrm>
    </dsp:sp>
    <dsp:sp modelId="{5B478239-1B9D-4126-8211-716DB883E403}">
      <dsp:nvSpPr>
        <dsp:cNvPr id="0" name=""/>
        <dsp:cNvSpPr/>
      </dsp:nvSpPr>
      <dsp:spPr>
        <a:xfrm>
          <a:off x="1096193" y="1267607"/>
          <a:ext cx="3511822" cy="3511822"/>
        </a:xfrm>
        <a:prstGeom prst="leftCircularArrow">
          <a:avLst>
            <a:gd name="adj1" fmla="val 918"/>
            <a:gd name="adj2" fmla="val 107359"/>
            <a:gd name="adj3" fmla="val 141232"/>
            <a:gd name="adj4" fmla="val 7282852"/>
            <a:gd name="adj5" fmla="val 107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AB9FF6-A0D7-402F-98EC-0A0BD329C440}">
      <dsp:nvSpPr>
        <dsp:cNvPr id="0" name=""/>
        <dsp:cNvSpPr/>
      </dsp:nvSpPr>
      <dsp:spPr>
        <a:xfrm>
          <a:off x="919321" y="3778700"/>
          <a:ext cx="2252287" cy="70384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n-lt"/>
            </a:rPr>
            <a:t>DISCONTINUANCE</a:t>
          </a:r>
          <a:endParaRPr lang="en-US" sz="1800" kern="1200" dirty="0">
            <a:latin typeface="+mn-lt"/>
          </a:endParaRPr>
        </a:p>
      </dsp:txBody>
      <dsp:txXfrm>
        <a:off x="939936" y="3799315"/>
        <a:ext cx="2211057" cy="662610"/>
      </dsp:txXfrm>
    </dsp:sp>
    <dsp:sp modelId="{40A87927-7657-44EA-B4E2-8E7B8865FBE9}">
      <dsp:nvSpPr>
        <dsp:cNvPr id="0" name=""/>
        <dsp:cNvSpPr/>
      </dsp:nvSpPr>
      <dsp:spPr>
        <a:xfrm>
          <a:off x="3272341" y="708548"/>
          <a:ext cx="3147102" cy="3604653"/>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00" tIns="0" rIns="72000" bIns="123825"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mn-lt"/>
            </a:rPr>
            <a:t>All such discontinued policies shall be provided a revival period of </a:t>
          </a:r>
          <a:r>
            <a:rPr lang="en-US" sz="1600" b="1" kern="1200" dirty="0">
              <a:latin typeface="+mn-lt"/>
            </a:rPr>
            <a:t>three</a:t>
          </a:r>
          <a:r>
            <a:rPr lang="en-US" sz="1600" kern="1200" dirty="0">
              <a:latin typeface="+mn-lt"/>
            </a:rPr>
            <a:t> years from date of first unpaid premium.  </a:t>
          </a:r>
        </a:p>
        <a:p>
          <a:pPr marL="171450" lvl="1" indent="-171450" algn="l" defTabSz="711200">
            <a:lnSpc>
              <a:spcPct val="90000"/>
            </a:lnSpc>
            <a:spcBef>
              <a:spcPct val="0"/>
            </a:spcBef>
            <a:spcAft>
              <a:spcPct val="15000"/>
            </a:spcAft>
            <a:buChar char="•"/>
          </a:pPr>
          <a:r>
            <a:rPr lang="en-US" sz="1600" kern="1200" dirty="0">
              <a:latin typeface="+mn-lt"/>
            </a:rPr>
            <a:t>On such discontinuance, ABSLI shall communicate the status of the policy, within three months of the first unpaid premium, to the policyholder and provide the option to revive the policy within the revival period of three years</a:t>
          </a:r>
        </a:p>
        <a:p>
          <a:pPr marL="171450" lvl="1" indent="-171450" algn="l" defTabSz="711200">
            <a:lnSpc>
              <a:spcPct val="90000"/>
            </a:lnSpc>
            <a:spcBef>
              <a:spcPct val="0"/>
            </a:spcBef>
            <a:spcAft>
              <a:spcPct val="15000"/>
            </a:spcAft>
            <a:buChar char="•"/>
          </a:pPr>
          <a:endParaRPr lang="en-US" sz="1600" kern="1200" dirty="0">
            <a:latin typeface="+mn-lt"/>
          </a:endParaRPr>
        </a:p>
        <a:p>
          <a:pPr marL="171450" lvl="1" indent="-171450" algn="l" defTabSz="711200">
            <a:lnSpc>
              <a:spcPct val="90000"/>
            </a:lnSpc>
            <a:spcBef>
              <a:spcPct val="0"/>
            </a:spcBef>
            <a:spcAft>
              <a:spcPct val="15000"/>
            </a:spcAft>
            <a:buChar char="•"/>
          </a:pPr>
          <a:endParaRPr lang="en-US" sz="1600" kern="1200" dirty="0">
            <a:latin typeface="+mn-lt"/>
          </a:endParaRPr>
        </a:p>
        <a:p>
          <a:pPr marL="171450" lvl="1" indent="-171450" algn="l" defTabSz="711200">
            <a:lnSpc>
              <a:spcPct val="90000"/>
            </a:lnSpc>
            <a:spcBef>
              <a:spcPct val="0"/>
            </a:spcBef>
            <a:spcAft>
              <a:spcPct val="15000"/>
            </a:spcAft>
            <a:buChar char="•"/>
          </a:pPr>
          <a:endParaRPr lang="en-US" sz="1600" kern="1200" dirty="0">
            <a:latin typeface="+mn-lt"/>
          </a:endParaRPr>
        </a:p>
      </dsp:txBody>
      <dsp:txXfrm>
        <a:off x="3355294" y="1563927"/>
        <a:ext cx="2981196" cy="2666321"/>
      </dsp:txXfrm>
    </dsp:sp>
    <dsp:sp modelId="{E88B716A-0749-42E1-8EED-ED36473BA57C}">
      <dsp:nvSpPr>
        <dsp:cNvPr id="0" name=""/>
        <dsp:cNvSpPr/>
      </dsp:nvSpPr>
      <dsp:spPr>
        <a:xfrm rot="21109091">
          <a:off x="4498703" y="205596"/>
          <a:ext cx="4165322" cy="4165322"/>
        </a:xfrm>
        <a:prstGeom prst="circularArrow">
          <a:avLst>
            <a:gd name="adj1" fmla="val 774"/>
            <a:gd name="adj2" fmla="val 90227"/>
            <a:gd name="adj3" fmla="val 21146477"/>
            <a:gd name="adj4" fmla="val 13987725"/>
            <a:gd name="adj5" fmla="val 90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803246-6686-410E-BA62-972930D72EB5}">
      <dsp:nvSpPr>
        <dsp:cNvPr id="0" name=""/>
        <dsp:cNvSpPr/>
      </dsp:nvSpPr>
      <dsp:spPr>
        <a:xfrm>
          <a:off x="4222213" y="569004"/>
          <a:ext cx="2252287" cy="70384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b="0" kern="1200" dirty="0">
              <a:latin typeface="+mn-lt"/>
            </a:rPr>
            <a:t>REVIVAL WINDOW</a:t>
          </a:r>
        </a:p>
      </dsp:txBody>
      <dsp:txXfrm>
        <a:off x="4242828" y="589619"/>
        <a:ext cx="2211057" cy="662610"/>
      </dsp:txXfrm>
    </dsp:sp>
    <dsp:sp modelId="{6988691D-1A95-454F-9DEA-CD1A64F0C27F}">
      <dsp:nvSpPr>
        <dsp:cNvPr id="0" name=""/>
        <dsp:cNvSpPr/>
      </dsp:nvSpPr>
      <dsp:spPr>
        <a:xfrm>
          <a:off x="6588695" y="685142"/>
          <a:ext cx="4227959" cy="3651465"/>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72000" rIns="0" bIns="123825"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mn-lt"/>
            </a:rPr>
            <a:t>If policyholder opts to revive but does not revive the policy in revival period, proceeds of discontinued policy fund shall be paid to the policyholder at the end of the revival period or lock-in period whichever is later</a:t>
          </a:r>
        </a:p>
        <a:p>
          <a:pPr marL="171450" lvl="1" indent="-171450" algn="l" defTabSz="711200">
            <a:lnSpc>
              <a:spcPct val="90000"/>
            </a:lnSpc>
            <a:spcBef>
              <a:spcPct val="0"/>
            </a:spcBef>
            <a:spcAft>
              <a:spcPct val="15000"/>
            </a:spcAft>
            <a:buChar char="•"/>
          </a:pPr>
          <a:r>
            <a:rPr lang="en-US" sz="1600" kern="1200" dirty="0">
              <a:latin typeface="+mn-lt"/>
            </a:rPr>
            <a:t>If the policyholder does not exercise above option , the proceeds of the discontinuance fund shall be paid to  policyholder at the end of the lock-in period, and the policy shall terminate.</a:t>
          </a:r>
          <a:r>
            <a:rPr lang="en-US" sz="1600" kern="1200" dirty="0"/>
            <a:t> </a:t>
          </a:r>
          <a:endParaRPr lang="en-US" sz="1400" kern="1200" dirty="0">
            <a:latin typeface="+mn-lt"/>
          </a:endParaRPr>
        </a:p>
        <a:p>
          <a:pPr marL="171450" lvl="1" indent="-171450" algn="l" defTabSz="711200">
            <a:lnSpc>
              <a:spcPct val="90000"/>
            </a:lnSpc>
            <a:spcBef>
              <a:spcPct val="0"/>
            </a:spcBef>
            <a:spcAft>
              <a:spcPct val="15000"/>
            </a:spcAft>
            <a:buChar char="•"/>
          </a:pPr>
          <a:r>
            <a:rPr lang="en-US" sz="1600" kern="1200" dirty="0"/>
            <a:t>However, policyholder can surrender the policy anytime and the policy fund in the discontinued policy fund shall be payable at the end of lock-in period or date of surrender whichever is later</a:t>
          </a:r>
          <a:endParaRPr lang="en-US" sz="1600" kern="1200" dirty="0">
            <a:latin typeface="+mn-lt"/>
          </a:endParaRPr>
        </a:p>
      </dsp:txBody>
      <dsp:txXfrm>
        <a:off x="6672725" y="769172"/>
        <a:ext cx="4059899" cy="2700948"/>
      </dsp:txXfrm>
    </dsp:sp>
    <dsp:sp modelId="{25ED835E-AF2D-4BAF-9F00-B222A352D605}">
      <dsp:nvSpPr>
        <dsp:cNvPr id="0" name=""/>
        <dsp:cNvSpPr/>
      </dsp:nvSpPr>
      <dsp:spPr>
        <a:xfrm>
          <a:off x="8410301" y="4093327"/>
          <a:ext cx="2252287" cy="703840"/>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b="0" kern="1200" dirty="0">
              <a:latin typeface="+mn-lt"/>
            </a:rPr>
            <a:t>NON REVIVAL IMPACT</a:t>
          </a:r>
        </a:p>
      </dsp:txBody>
      <dsp:txXfrm>
        <a:off x="8430916" y="4113942"/>
        <a:ext cx="2211057" cy="6626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431E3-28A0-4D61-93C8-771C0215AD45}">
      <dsp:nvSpPr>
        <dsp:cNvPr id="0" name=""/>
        <dsp:cNvSpPr/>
      </dsp:nvSpPr>
      <dsp:spPr>
        <a:xfrm>
          <a:off x="0" y="536306"/>
          <a:ext cx="3037500" cy="3837138"/>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000" tIns="0" rIns="36000" bIns="123825" numCol="1" spcCol="1270" anchor="t" anchorCtr="0">
          <a:noAutofit/>
        </a:bodyPr>
        <a:lstStyle/>
        <a:p>
          <a:pPr marL="114300" lvl="1" indent="-114300" algn="l" defTabSz="622300">
            <a:lnSpc>
              <a:spcPct val="90000"/>
            </a:lnSpc>
            <a:spcBef>
              <a:spcPct val="0"/>
            </a:spcBef>
            <a:spcAft>
              <a:spcPct val="15000"/>
            </a:spcAft>
            <a:buChar char="•"/>
          </a:pPr>
          <a:endParaRPr lang="en-US" sz="1400" kern="1200" dirty="0">
            <a:latin typeface="+mj-lt"/>
          </a:endParaRPr>
        </a:p>
        <a:p>
          <a:pPr marL="114300" lvl="1" indent="-114300" algn="l" defTabSz="622300">
            <a:lnSpc>
              <a:spcPct val="90000"/>
            </a:lnSpc>
            <a:spcBef>
              <a:spcPct val="0"/>
            </a:spcBef>
            <a:spcAft>
              <a:spcPct val="15000"/>
            </a:spcAft>
            <a:buChar char="•"/>
          </a:pPr>
          <a:endParaRPr lang="en-US" sz="1400" kern="1200" dirty="0">
            <a:latin typeface="+mj-lt"/>
          </a:endParaRPr>
        </a:p>
        <a:p>
          <a:pPr marL="171450" lvl="1" indent="-171450" algn="l" defTabSz="711200">
            <a:lnSpc>
              <a:spcPct val="90000"/>
            </a:lnSpc>
            <a:spcBef>
              <a:spcPct val="0"/>
            </a:spcBef>
            <a:spcAft>
              <a:spcPct val="15000"/>
            </a:spcAft>
            <a:buChar char="•"/>
          </a:pPr>
          <a:r>
            <a:rPr lang="en-US" sz="1600" kern="1200" dirty="0">
              <a:latin typeface="+mj-lt"/>
            </a:rPr>
            <a:t>Upon expiry of the grace period 30 days, </a:t>
          </a:r>
          <a:r>
            <a:rPr lang="en-GB" sz="1600" kern="1200" dirty="0"/>
            <a:t>(15-days in case your basic premium is paid on a monthly basis) </a:t>
          </a:r>
          <a:r>
            <a:rPr lang="en-US" sz="1600" kern="1200" dirty="0">
              <a:latin typeface="+mj-lt"/>
            </a:rPr>
            <a:t>in case of  non-payment of premium, policy shall be converted into a </a:t>
          </a:r>
          <a:r>
            <a:rPr lang="en-US" sz="1600" b="1" kern="1200" dirty="0">
              <a:latin typeface="+mj-lt"/>
            </a:rPr>
            <a:t>reduced paid up </a:t>
          </a:r>
          <a:r>
            <a:rPr lang="en-US" sz="1600" kern="1200" dirty="0">
              <a:latin typeface="+mj-lt"/>
            </a:rPr>
            <a:t>policy with the paid-up sum assured. The policy shall continue to be in reduced paid-up status without rider cover, if any.  </a:t>
          </a:r>
          <a:endParaRPr lang="en-US" sz="1400" kern="1200" dirty="0">
            <a:latin typeface="+mj-lt"/>
          </a:endParaRPr>
        </a:p>
      </dsp:txBody>
      <dsp:txXfrm>
        <a:off x="88303" y="624609"/>
        <a:ext cx="2860894" cy="2838288"/>
      </dsp:txXfrm>
    </dsp:sp>
    <dsp:sp modelId="{5B478239-1B9D-4126-8211-716DB883E403}">
      <dsp:nvSpPr>
        <dsp:cNvPr id="0" name=""/>
        <dsp:cNvSpPr/>
      </dsp:nvSpPr>
      <dsp:spPr>
        <a:xfrm>
          <a:off x="1065758" y="1337189"/>
          <a:ext cx="3468488" cy="3468488"/>
        </a:xfrm>
        <a:prstGeom prst="leftCircularArrow">
          <a:avLst>
            <a:gd name="adj1" fmla="val 974"/>
            <a:gd name="adj2" fmla="val 113973"/>
            <a:gd name="adj3" fmla="val 51295"/>
            <a:gd name="adj4" fmla="val 7186301"/>
            <a:gd name="adj5" fmla="val 1136"/>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AB9FF6-A0D7-402F-98EC-0A0BD329C440}">
      <dsp:nvSpPr>
        <dsp:cNvPr id="0" name=""/>
        <dsp:cNvSpPr/>
      </dsp:nvSpPr>
      <dsp:spPr>
        <a:xfrm>
          <a:off x="862042" y="3795299"/>
          <a:ext cx="2366813" cy="73963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j-lt"/>
            </a:rPr>
            <a:t>DISCONTINUANCE</a:t>
          </a:r>
        </a:p>
      </dsp:txBody>
      <dsp:txXfrm>
        <a:off x="883705" y="3816962"/>
        <a:ext cx="2323487" cy="696304"/>
      </dsp:txXfrm>
    </dsp:sp>
    <dsp:sp modelId="{40A87927-7657-44EA-B4E2-8E7B8865FBE9}">
      <dsp:nvSpPr>
        <dsp:cNvPr id="0" name=""/>
        <dsp:cNvSpPr/>
      </dsp:nvSpPr>
      <dsp:spPr>
        <a:xfrm>
          <a:off x="3188875" y="590626"/>
          <a:ext cx="3179243" cy="3787945"/>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000" tIns="0" rIns="72000" bIns="123825"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mj-lt"/>
            </a:rPr>
            <a:t>On such discontinuance, ABSLI shall communicate the status of the policy, within three months of the first unpaid premium, to the policyholder and provide the option to                                              </a:t>
          </a:r>
          <a:r>
            <a:rPr lang="en-US" sz="1600" kern="1200" dirty="0">
              <a:solidFill>
                <a:schemeClr val="accent1"/>
              </a:solidFill>
              <a:latin typeface="+mj-lt"/>
            </a:rPr>
            <a:t>-</a:t>
          </a:r>
          <a:r>
            <a:rPr lang="en-US" sz="1600" kern="1200" dirty="0">
              <a:latin typeface="+mj-lt"/>
            </a:rPr>
            <a:t>Revive the policy within the revival period of </a:t>
          </a:r>
          <a:r>
            <a:rPr lang="en-US" sz="1600" b="1" kern="1200" dirty="0">
              <a:latin typeface="+mj-lt"/>
            </a:rPr>
            <a:t>three</a:t>
          </a:r>
          <a:r>
            <a:rPr lang="en-US" sz="1600" kern="1200" dirty="0">
              <a:latin typeface="+mj-lt"/>
            </a:rPr>
            <a:t> years or    </a:t>
          </a:r>
          <a:r>
            <a:rPr lang="en-US" sz="1600" kern="1200" dirty="0">
              <a:solidFill>
                <a:schemeClr val="accent1"/>
              </a:solidFill>
              <a:latin typeface="+mj-lt"/>
            </a:rPr>
            <a:t>-</a:t>
          </a:r>
          <a:r>
            <a:rPr lang="en-US" sz="1600" kern="1200" dirty="0">
              <a:latin typeface="+mj-lt"/>
            </a:rPr>
            <a:t>Complete withdrawal of the policy.</a:t>
          </a:r>
        </a:p>
        <a:p>
          <a:pPr marL="171450" lvl="1" indent="-171450" algn="l" defTabSz="711200">
            <a:lnSpc>
              <a:spcPct val="90000"/>
            </a:lnSpc>
            <a:spcBef>
              <a:spcPct val="0"/>
            </a:spcBef>
            <a:spcAft>
              <a:spcPct val="15000"/>
            </a:spcAft>
            <a:buChar char="•"/>
          </a:pPr>
          <a:endParaRPr lang="en-US" sz="1600" kern="1200" dirty="0">
            <a:latin typeface="+mj-lt"/>
          </a:endParaRPr>
        </a:p>
        <a:p>
          <a:pPr marL="114300" lvl="1" indent="-114300" algn="l" defTabSz="622300">
            <a:lnSpc>
              <a:spcPct val="90000"/>
            </a:lnSpc>
            <a:spcBef>
              <a:spcPct val="0"/>
            </a:spcBef>
            <a:spcAft>
              <a:spcPct val="15000"/>
            </a:spcAft>
            <a:buChar char="•"/>
          </a:pPr>
          <a:endParaRPr lang="en-US" sz="1400" kern="1200" dirty="0">
            <a:latin typeface="+mj-lt"/>
          </a:endParaRPr>
        </a:p>
        <a:p>
          <a:pPr marL="114300" lvl="1" indent="-114300" algn="l" defTabSz="622300">
            <a:lnSpc>
              <a:spcPct val="90000"/>
            </a:lnSpc>
            <a:spcBef>
              <a:spcPct val="0"/>
            </a:spcBef>
            <a:spcAft>
              <a:spcPct val="15000"/>
            </a:spcAft>
            <a:buChar char="•"/>
          </a:pPr>
          <a:endParaRPr lang="en-US" sz="1400" kern="1200" dirty="0">
            <a:latin typeface="+mj-lt"/>
          </a:endParaRPr>
        </a:p>
      </dsp:txBody>
      <dsp:txXfrm>
        <a:off x="3276046" y="1489500"/>
        <a:ext cx="3004901" cy="2801900"/>
      </dsp:txXfrm>
    </dsp:sp>
    <dsp:sp modelId="{E88B716A-0749-42E1-8EED-ED36473BA57C}">
      <dsp:nvSpPr>
        <dsp:cNvPr id="0" name=""/>
        <dsp:cNvSpPr/>
      </dsp:nvSpPr>
      <dsp:spPr>
        <a:xfrm rot="21109091">
          <a:off x="4590892" y="145227"/>
          <a:ext cx="3965817" cy="3965817"/>
        </a:xfrm>
        <a:prstGeom prst="circularArrow">
          <a:avLst>
            <a:gd name="adj1" fmla="val 851"/>
            <a:gd name="adj2" fmla="val 99410"/>
            <a:gd name="adj3" fmla="val 21301836"/>
            <a:gd name="adj4" fmla="val 14152267"/>
            <a:gd name="adj5" fmla="val 993"/>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803246-6686-410E-BA62-972930D72EB5}">
      <dsp:nvSpPr>
        <dsp:cNvPr id="0" name=""/>
        <dsp:cNvSpPr/>
      </dsp:nvSpPr>
      <dsp:spPr>
        <a:xfrm>
          <a:off x="4294270" y="439796"/>
          <a:ext cx="2366813" cy="73963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j-lt"/>
            </a:rPr>
            <a:t>REVIVAL WINDOW</a:t>
          </a:r>
        </a:p>
      </dsp:txBody>
      <dsp:txXfrm>
        <a:off x="4315933" y="461459"/>
        <a:ext cx="2323487" cy="696304"/>
      </dsp:txXfrm>
    </dsp:sp>
    <dsp:sp modelId="{6988691D-1A95-454F-9DEA-CD1A64F0C27F}">
      <dsp:nvSpPr>
        <dsp:cNvPr id="0" name=""/>
        <dsp:cNvSpPr/>
      </dsp:nvSpPr>
      <dsp:spPr>
        <a:xfrm>
          <a:off x="6545418" y="566030"/>
          <a:ext cx="4122426" cy="3837138"/>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72000" rIns="0" bIns="123825" numCol="1" spcCol="1270" anchor="t" anchorCtr="0">
          <a:noAutofit/>
        </a:bodyPr>
        <a:lstStyle/>
        <a:p>
          <a:pPr marL="171450" lvl="1" indent="-171450" algn="l" defTabSz="711200">
            <a:lnSpc>
              <a:spcPct val="90000"/>
            </a:lnSpc>
            <a:spcBef>
              <a:spcPct val="0"/>
            </a:spcBef>
            <a:spcAft>
              <a:spcPct val="15000"/>
            </a:spcAft>
            <a:buChar char="•"/>
          </a:pPr>
          <a:endParaRPr lang="en-US" sz="1600" kern="1200" dirty="0">
            <a:latin typeface="+mj-lt"/>
          </a:endParaRPr>
        </a:p>
        <a:p>
          <a:pPr marL="171450" lvl="1" indent="-171450" algn="just" defTabSz="711200">
            <a:lnSpc>
              <a:spcPct val="90000"/>
            </a:lnSpc>
            <a:spcBef>
              <a:spcPct val="0"/>
            </a:spcBef>
            <a:spcAft>
              <a:spcPct val="15000"/>
            </a:spcAft>
            <a:buChar char="•"/>
          </a:pPr>
          <a:r>
            <a:rPr lang="en-US" sz="1600" kern="1200" dirty="0">
              <a:latin typeface="+mj-lt"/>
            </a:rPr>
            <a:t>If policyholder opts to revive but does not revive the policy in revival period, the fund value shall be paid to the policyholder at the end of the revival period.</a:t>
          </a:r>
        </a:p>
        <a:p>
          <a:pPr marL="171450" lvl="1" indent="-171450" algn="just" defTabSz="711200">
            <a:lnSpc>
              <a:spcPct val="90000"/>
            </a:lnSpc>
            <a:spcBef>
              <a:spcPct val="0"/>
            </a:spcBef>
            <a:spcAft>
              <a:spcPct val="15000"/>
            </a:spcAft>
            <a:buChar char="•"/>
          </a:pPr>
          <a:r>
            <a:rPr lang="en-US" sz="1600" kern="1200" dirty="0">
              <a:latin typeface="+mj-lt"/>
            </a:rPr>
            <a:t>If the policyholder does not exercise above option , the policy shall continue to be in reduced paid up status. At the end of the revival period the proceeds of the policy fund shall be paid to the policyholder and the policy shall terminate</a:t>
          </a:r>
        </a:p>
        <a:p>
          <a:pPr marL="171450" lvl="1" indent="-171450" algn="just" defTabSz="711200">
            <a:lnSpc>
              <a:spcPct val="90000"/>
            </a:lnSpc>
            <a:spcBef>
              <a:spcPct val="0"/>
            </a:spcBef>
            <a:spcAft>
              <a:spcPct val="15000"/>
            </a:spcAft>
            <a:buChar char="•"/>
          </a:pPr>
          <a:r>
            <a:rPr lang="en-US" sz="1600" kern="1200" dirty="0"/>
            <a:t>However, the policyholder has an option to surrender the policy anytime and then the policy fund value shall be payable</a:t>
          </a:r>
          <a:endParaRPr lang="en-US" sz="1600" kern="1200" dirty="0">
            <a:latin typeface="+mj-lt"/>
          </a:endParaRPr>
        </a:p>
      </dsp:txBody>
      <dsp:txXfrm>
        <a:off x="6633721" y="654333"/>
        <a:ext cx="3945820" cy="2838288"/>
      </dsp:txXfrm>
    </dsp:sp>
    <dsp:sp modelId="{25ED835E-AF2D-4BAF-9F00-B222A352D605}">
      <dsp:nvSpPr>
        <dsp:cNvPr id="0" name=""/>
        <dsp:cNvSpPr/>
      </dsp:nvSpPr>
      <dsp:spPr>
        <a:xfrm>
          <a:off x="8308103" y="4030811"/>
          <a:ext cx="2366813" cy="739630"/>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b="0" kern="1200" dirty="0">
              <a:latin typeface="+mj-lt"/>
            </a:rPr>
            <a:t>NON REVIVAL IMPACT</a:t>
          </a:r>
        </a:p>
      </dsp:txBody>
      <dsp:txXfrm>
        <a:off x="8329766" y="4052474"/>
        <a:ext cx="2323487" cy="69630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3CA4BDE-0500-1849-983B-D9C5870E126B}" type="datetimeFigureOut">
              <a:rPr lang="en-US" smtClean="0"/>
              <a:pPr/>
              <a:t>26-Nov-19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2A343A-6A63-9A44-A7B3-1E7B1D6ACC63}" type="slidenum">
              <a:rPr lang="en-US" smtClean="0"/>
              <a:pPr/>
              <a:t>‹#›</a:t>
            </a:fld>
            <a:endParaRPr lang="en-US"/>
          </a:p>
        </p:txBody>
      </p:sp>
    </p:spTree>
    <p:extLst>
      <p:ext uri="{BB962C8B-B14F-4D97-AF65-F5344CB8AC3E}">
        <p14:creationId xmlns:p14="http://schemas.microsoft.com/office/powerpoint/2010/main" val="1266912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A320A7-EF24-4099-8DA0-C6109802D147}" type="datetimeFigureOut">
              <a:rPr lang="en-IN" smtClean="0"/>
              <a:pPr/>
              <a:t>26-11-2019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11C2A2-02E9-431D-ADFA-76AC6FEA1F1F}" type="slidenum">
              <a:rPr lang="en-IN" smtClean="0"/>
              <a:pPr/>
              <a:t>‹#›</a:t>
            </a:fld>
            <a:endParaRPr lang="en-IN"/>
          </a:p>
        </p:txBody>
      </p:sp>
    </p:spTree>
    <p:extLst>
      <p:ext uri="{BB962C8B-B14F-4D97-AF65-F5344CB8AC3E}">
        <p14:creationId xmlns:p14="http://schemas.microsoft.com/office/powerpoint/2010/main" val="1251153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611C2A2-02E9-431D-ADFA-76AC6FEA1F1F}" type="slidenum">
              <a:rPr lang="en-IN" smtClean="0"/>
              <a:pPr/>
              <a:t>3</a:t>
            </a:fld>
            <a:endParaRPr lang="en-IN"/>
          </a:p>
        </p:txBody>
      </p:sp>
    </p:spTree>
    <p:extLst>
      <p:ext uri="{BB962C8B-B14F-4D97-AF65-F5344CB8AC3E}">
        <p14:creationId xmlns:p14="http://schemas.microsoft.com/office/powerpoint/2010/main" val="2052227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611C2A2-02E9-431D-ADFA-76AC6FEA1F1F}" type="slidenum">
              <a:rPr lang="en-IN" smtClean="0"/>
              <a:pPr/>
              <a:t>6</a:t>
            </a:fld>
            <a:endParaRPr lang="en-IN"/>
          </a:p>
        </p:txBody>
      </p:sp>
    </p:spTree>
    <p:extLst>
      <p:ext uri="{BB962C8B-B14F-4D97-AF65-F5344CB8AC3E}">
        <p14:creationId xmlns:p14="http://schemas.microsoft.com/office/powerpoint/2010/main" val="50315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611C2A2-02E9-431D-ADFA-76AC6FEA1F1F}" type="slidenum">
              <a:rPr lang="en-IN" smtClean="0"/>
              <a:pPr/>
              <a:t>7</a:t>
            </a:fld>
            <a:endParaRPr lang="en-IN"/>
          </a:p>
        </p:txBody>
      </p:sp>
    </p:spTree>
    <p:extLst>
      <p:ext uri="{BB962C8B-B14F-4D97-AF65-F5344CB8AC3E}">
        <p14:creationId xmlns:p14="http://schemas.microsoft.com/office/powerpoint/2010/main" val="657392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611C2A2-02E9-431D-ADFA-76AC6FEA1F1F}" type="slidenum">
              <a:rPr lang="en-IN" smtClean="0"/>
              <a:pPr/>
              <a:t>11</a:t>
            </a:fld>
            <a:endParaRPr lang="en-IN"/>
          </a:p>
        </p:txBody>
      </p:sp>
    </p:spTree>
    <p:extLst>
      <p:ext uri="{BB962C8B-B14F-4D97-AF65-F5344CB8AC3E}">
        <p14:creationId xmlns:p14="http://schemas.microsoft.com/office/powerpoint/2010/main" val="4245428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611C2A2-02E9-431D-ADFA-76AC6FEA1F1F}" type="slidenum">
              <a:rPr lang="en-IN" smtClean="0"/>
              <a:pPr/>
              <a:t>12</a:t>
            </a:fld>
            <a:endParaRPr lang="en-IN"/>
          </a:p>
        </p:txBody>
      </p:sp>
    </p:spTree>
    <p:extLst>
      <p:ext uri="{BB962C8B-B14F-4D97-AF65-F5344CB8AC3E}">
        <p14:creationId xmlns:p14="http://schemas.microsoft.com/office/powerpoint/2010/main" val="2146330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BC_Title Slide">
    <p:bg>
      <p:bgPr>
        <a:solidFill>
          <a:srgbClr val="CB1D33"/>
        </a:solidFill>
        <a:effectLst/>
      </p:bgPr>
    </p:bg>
    <p:spTree>
      <p:nvGrpSpPr>
        <p:cNvPr id="1" name=""/>
        <p:cNvGrpSpPr/>
        <p:nvPr/>
      </p:nvGrpSpPr>
      <p:grpSpPr>
        <a:xfrm>
          <a:off x="0" y="0"/>
          <a:ext cx="0" cy="0"/>
          <a:chOff x="0" y="0"/>
          <a:chExt cx="0" cy="0"/>
        </a:xfrm>
      </p:grpSpPr>
      <p:sp>
        <p:nvSpPr>
          <p:cNvPr id="4"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10847671" y="6276839"/>
            <a:ext cx="502953" cy="277966"/>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9" name="Text Placeholder 7"/>
          <p:cNvSpPr>
            <a:spLocks noGrp="1"/>
          </p:cNvSpPr>
          <p:nvPr>
            <p:ph type="body" sz="quarter" idx="10" hasCustomPrompt="1"/>
          </p:nvPr>
        </p:nvSpPr>
        <p:spPr>
          <a:xfrm>
            <a:off x="1078811" y="3132481"/>
            <a:ext cx="5591175" cy="567980"/>
          </a:xfrm>
          <a:prstGeom prst="rect">
            <a:avLst/>
          </a:prstGeom>
        </p:spPr>
        <p:txBody>
          <a:bodyPr/>
          <a:lstStyle>
            <a:lvl1pPr>
              <a:defRPr b="1">
                <a:solidFill>
                  <a:schemeClr val="bg1"/>
                </a:solidFill>
                <a:latin typeface="PF Handbook Pro" panose="02000506090000020004" pitchFamily="50" charset="0"/>
              </a:defRPr>
            </a:lvl1pPr>
          </a:lstStyle>
          <a:p>
            <a:pPr lvl="0"/>
            <a:r>
              <a:rPr lang="en-US" dirty="0"/>
              <a:t>ABC title slide</a:t>
            </a:r>
            <a:endParaRPr lang="en-IN" dirty="0"/>
          </a:p>
        </p:txBody>
      </p:sp>
      <p:sp>
        <p:nvSpPr>
          <p:cNvPr id="11" name="Text Placeholder 10"/>
          <p:cNvSpPr>
            <a:spLocks noGrp="1"/>
          </p:cNvSpPr>
          <p:nvPr>
            <p:ph type="body" sz="quarter" idx="11" hasCustomPrompt="1"/>
          </p:nvPr>
        </p:nvSpPr>
        <p:spPr>
          <a:xfrm>
            <a:off x="1066248" y="3700461"/>
            <a:ext cx="5591175" cy="442912"/>
          </a:xfrm>
          <a:prstGeom prst="rect">
            <a:avLst/>
          </a:prstGeom>
        </p:spPr>
        <p:txBody>
          <a:bodyPr/>
          <a:lstStyle>
            <a:lvl1pPr>
              <a:defRPr sz="2500">
                <a:solidFill>
                  <a:schemeClr val="bg1"/>
                </a:solidFill>
                <a:latin typeface="PF Handbook Pro" panose="02000506090000020004" pitchFamily="50" charset="0"/>
              </a:defRPr>
            </a:lvl1pPr>
          </a:lstStyle>
          <a:p>
            <a:pPr lvl="0"/>
            <a:r>
              <a:rPr lang="en-US" dirty="0"/>
              <a:t>DD-MM-YY</a:t>
            </a:r>
            <a:endParaRPr lang="en-IN" dirty="0"/>
          </a:p>
        </p:txBody>
      </p:sp>
    </p:spTree>
    <p:extLst>
      <p:ext uri="{BB962C8B-B14F-4D97-AF65-F5344CB8AC3E}">
        <p14:creationId xmlns:p14="http://schemas.microsoft.com/office/powerpoint/2010/main" val="185211173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4"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1154125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4"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2364803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07159"/>
            <a:ext cx="10969625" cy="533745"/>
          </a:xfrm>
          <a:prstGeom prst="rect">
            <a:avLst/>
          </a:prstGeom>
        </p:spPr>
        <p:txBody>
          <a:bodyPr/>
          <a:lstStyle>
            <a:lvl1pPr algn="l">
              <a:defRPr sz="3000">
                <a:solidFill>
                  <a:schemeClr val="bg1"/>
                </a:solidFill>
                <a:latin typeface="PF Handbook Pro" panose="02000506090000020004" pitchFamily="50" charset="0"/>
              </a:defRPr>
            </a:lvl1pPr>
          </a:lstStyle>
          <a:p>
            <a:r>
              <a:rPr lang="en-US" dirty="0"/>
              <a:t>Click to edit Master title style</a:t>
            </a:r>
          </a:p>
        </p:txBody>
      </p:sp>
      <p:sp>
        <p:nvSpPr>
          <p:cNvPr id="3" name="Content Placeholder 2"/>
          <p:cNvSpPr>
            <a:spLocks noGrp="1"/>
          </p:cNvSpPr>
          <p:nvPr>
            <p:ph idx="1"/>
          </p:nvPr>
        </p:nvSpPr>
        <p:spPr>
          <a:xfrm>
            <a:off x="609600" y="1600200"/>
            <a:ext cx="10969625" cy="4525963"/>
          </a:xfrm>
          <a:prstGeom prst="rect">
            <a:avLst/>
          </a:prstGeom>
        </p:spPr>
        <p:txBody>
          <a:bodyPr/>
          <a:lstStyle>
            <a:lvl1pPr>
              <a:defRPr>
                <a:latin typeface="PF Encore Sans Pro" panose="02000503040000020004" pitchFamily="50" charset="0"/>
              </a:defRPr>
            </a:lvl1pPr>
            <a:lvl2pPr>
              <a:defRPr>
                <a:latin typeface="PF Encore Sans Pro" panose="02000503040000020004" pitchFamily="50" charset="0"/>
              </a:defRPr>
            </a:lvl2pPr>
            <a:lvl3pPr>
              <a:defRPr>
                <a:latin typeface="PF Encore Sans Pro" panose="02000503040000020004" pitchFamily="50" charset="0"/>
              </a:defRPr>
            </a:lvl3pPr>
            <a:lvl4pPr>
              <a:defRPr>
                <a:latin typeface="PF Encore Sans Pro" panose="02000503040000020004" pitchFamily="50" charset="0"/>
              </a:defRPr>
            </a:lvl4pPr>
            <a:lvl5pPr>
              <a:defRPr>
                <a:latin typeface="PF Encore Sans Pro" panose="02000503040000020004"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6"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3288563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0025" cy="1362075"/>
          </a:xfrm>
          <a:prstGeom prst="rect">
            <a:avLst/>
          </a:prstGeom>
        </p:spPr>
        <p:txBody>
          <a:bodyPr anchor="t"/>
          <a:lstStyle>
            <a:lvl1pPr algn="l">
              <a:defRPr sz="4000" b="1" cap="all">
                <a:latin typeface="PF Handbook Pro" panose="02000506090000020004" pitchFamily="50" charset="0"/>
              </a:defRPr>
            </a:lvl1pPr>
          </a:lstStyle>
          <a:p>
            <a:r>
              <a:rPr lang="en-US" dirty="0"/>
              <a:t>Click to edit Master title style</a:t>
            </a:r>
          </a:p>
        </p:txBody>
      </p:sp>
      <p:sp>
        <p:nvSpPr>
          <p:cNvPr id="3" name="Text Placeholder 2"/>
          <p:cNvSpPr>
            <a:spLocks noGrp="1"/>
          </p:cNvSpPr>
          <p:nvPr>
            <p:ph type="body" idx="1"/>
          </p:nvPr>
        </p:nvSpPr>
        <p:spPr>
          <a:xfrm>
            <a:off x="963613" y="2906713"/>
            <a:ext cx="10360025" cy="1500187"/>
          </a:xfrm>
          <a:prstGeom prst="rect">
            <a:avLst/>
          </a:prstGeom>
        </p:spPr>
        <p:txBody>
          <a:bodyPr anchor="b"/>
          <a:lstStyle>
            <a:lvl1pPr marL="0" indent="0">
              <a:buNone/>
              <a:defRPr sz="2000">
                <a:solidFill>
                  <a:schemeClr val="tx1">
                    <a:tint val="75000"/>
                  </a:schemeClr>
                </a:solidFill>
                <a:latin typeface="PF Handbook Pro" panose="02000506090000020004"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a:p>
            <a:endParaRPr lang="en-US" dirty="0"/>
          </a:p>
        </p:txBody>
      </p:sp>
      <p:sp>
        <p:nvSpPr>
          <p:cNvPr id="6"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1216938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0"/>
            <a:ext cx="5408613" cy="4525963"/>
          </a:xfrm>
          <a:prstGeom prst="rect">
            <a:avLst/>
          </a:prstGeom>
        </p:spPr>
        <p:txBody>
          <a:bodyPr/>
          <a:lstStyle>
            <a:lvl1pPr>
              <a:defRPr sz="2800">
                <a:latin typeface="PF Encore Sans Pro" panose="02000503040000020004" pitchFamily="50" charset="0"/>
              </a:defRPr>
            </a:lvl1pPr>
            <a:lvl2pPr>
              <a:defRPr sz="2400">
                <a:latin typeface="PF Encore Sans Pro" panose="02000503040000020004" pitchFamily="50" charset="0"/>
              </a:defRPr>
            </a:lvl2pPr>
            <a:lvl3pPr>
              <a:defRPr sz="2000">
                <a:latin typeface="PF Encore Sans Pro" panose="02000503040000020004" pitchFamily="50" charset="0"/>
              </a:defRPr>
            </a:lvl3pPr>
            <a:lvl4pPr>
              <a:defRPr sz="1800">
                <a:latin typeface="PF Encore Sans Pro" panose="02000503040000020004" pitchFamily="50" charset="0"/>
              </a:defRPr>
            </a:lvl4pPr>
            <a:lvl5pPr>
              <a:defRPr sz="1800">
                <a:latin typeface="PF Encore Sans Pro" panose="02000503040000020004" pitchFamily="50"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0613" y="1600200"/>
            <a:ext cx="5408612" cy="4525963"/>
          </a:xfrm>
          <a:prstGeom prst="rect">
            <a:avLst/>
          </a:prstGeom>
        </p:spPr>
        <p:txBody>
          <a:bodyPr/>
          <a:lstStyle>
            <a:lvl1pPr>
              <a:defRPr sz="2800">
                <a:latin typeface="PF Encore Sans Pro" panose="02000503040000020004" pitchFamily="50" charset="0"/>
              </a:defRPr>
            </a:lvl1pPr>
            <a:lvl2pPr>
              <a:defRPr sz="2400">
                <a:latin typeface="PF Encore Sans Pro" panose="02000503040000020004" pitchFamily="50" charset="0"/>
              </a:defRPr>
            </a:lvl2pPr>
            <a:lvl3pPr>
              <a:defRPr sz="2000">
                <a:latin typeface="PF Encore Sans Pro" panose="02000503040000020004" pitchFamily="50" charset="0"/>
              </a:defRPr>
            </a:lvl3pPr>
            <a:lvl4pPr>
              <a:defRPr sz="1800">
                <a:latin typeface="PF Encore Sans Pro" panose="02000503040000020004" pitchFamily="50" charset="0"/>
              </a:defRPr>
            </a:lvl4pPr>
            <a:lvl5pPr>
              <a:defRPr sz="1800">
                <a:latin typeface="PF Encore Sans Pro" panose="02000503040000020004" pitchFamily="50"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7"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9" name="Title 1"/>
          <p:cNvSpPr>
            <a:spLocks noGrp="1"/>
          </p:cNvSpPr>
          <p:nvPr>
            <p:ph type="title"/>
          </p:nvPr>
        </p:nvSpPr>
        <p:spPr>
          <a:xfrm>
            <a:off x="609600" y="407159"/>
            <a:ext cx="10969625" cy="533745"/>
          </a:xfrm>
          <a:prstGeom prst="rect">
            <a:avLst/>
          </a:prstGeom>
        </p:spPr>
        <p:txBody>
          <a:bodyPr/>
          <a:lstStyle>
            <a:lvl1pPr algn="l">
              <a:defRPr sz="3000">
                <a:solidFill>
                  <a:schemeClr val="bg1"/>
                </a:solidFill>
                <a:latin typeface="PF Handbook Pro" panose="02000506090000020004" pitchFamily="50" charset="0"/>
              </a:defRPr>
            </a:lvl1pPr>
          </a:lstStyle>
          <a:p>
            <a:r>
              <a:rPr lang="en-US" dirty="0"/>
              <a:t>Click to edit Master title style</a:t>
            </a:r>
          </a:p>
        </p:txBody>
      </p:sp>
    </p:spTree>
    <p:extLst>
      <p:ext uri="{BB962C8B-B14F-4D97-AF65-F5344CB8AC3E}">
        <p14:creationId xmlns:p14="http://schemas.microsoft.com/office/powerpoint/2010/main" val="1413006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4800" cy="639762"/>
          </a:xfrm>
          <a:prstGeom prst="rect">
            <a:avLst/>
          </a:prstGeom>
        </p:spPr>
        <p:txBody>
          <a:bodyPr anchor="b"/>
          <a:lstStyle>
            <a:lvl1pPr marL="0" indent="0">
              <a:buNone/>
              <a:defRPr sz="2400" b="1">
                <a:latin typeface="PF Encore Sans Pro" panose="02000503040000020004"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4800" cy="3951288"/>
          </a:xfrm>
          <a:prstGeom prst="rect">
            <a:avLst/>
          </a:prstGeom>
        </p:spPr>
        <p:txBody>
          <a:bodyPr/>
          <a:lstStyle>
            <a:lvl1pPr>
              <a:defRPr sz="2400">
                <a:latin typeface="PF Encore Sans Pro" panose="02000503040000020004" pitchFamily="50" charset="0"/>
              </a:defRPr>
            </a:lvl1pPr>
            <a:lvl2pPr>
              <a:defRPr sz="2000">
                <a:latin typeface="PF Encore Sans Pro" panose="02000503040000020004" pitchFamily="50" charset="0"/>
              </a:defRPr>
            </a:lvl2pPr>
            <a:lvl3pPr>
              <a:defRPr sz="1800">
                <a:latin typeface="PF Encore Sans Pro" panose="02000503040000020004" pitchFamily="50" charset="0"/>
              </a:defRPr>
            </a:lvl3pPr>
            <a:lvl4pPr>
              <a:defRPr sz="1600">
                <a:latin typeface="PF Encore Sans Pro" panose="02000503040000020004" pitchFamily="50" charset="0"/>
              </a:defRPr>
            </a:lvl4pPr>
            <a:lvl5pPr>
              <a:defRPr sz="1600">
                <a:latin typeface="PF Encore Sans Pro" panose="02000503040000020004" pitchFamily="50"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1250" y="1535113"/>
            <a:ext cx="5387975" cy="639762"/>
          </a:xfrm>
          <a:prstGeom prst="rect">
            <a:avLst/>
          </a:prstGeom>
        </p:spPr>
        <p:txBody>
          <a:bodyPr anchor="b"/>
          <a:lstStyle>
            <a:lvl1pPr marL="0" indent="0">
              <a:buNone/>
              <a:defRPr sz="2400" b="1">
                <a:latin typeface="PF Encore Sans Pro" panose="02000503040000020004"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91250" y="2174875"/>
            <a:ext cx="5387975" cy="3951288"/>
          </a:xfrm>
          <a:prstGeom prst="rect">
            <a:avLst/>
          </a:prstGeom>
        </p:spPr>
        <p:txBody>
          <a:bodyPr/>
          <a:lstStyle>
            <a:lvl1pPr>
              <a:defRPr sz="2400">
                <a:latin typeface="PF Encore Sans Pro" panose="02000503040000020004" pitchFamily="50" charset="0"/>
              </a:defRPr>
            </a:lvl1pPr>
            <a:lvl2pPr>
              <a:defRPr sz="2000">
                <a:latin typeface="PF Encore Sans Pro" panose="02000503040000020004" pitchFamily="50" charset="0"/>
              </a:defRPr>
            </a:lvl2pPr>
            <a:lvl3pPr>
              <a:defRPr sz="1800">
                <a:latin typeface="PF Encore Sans Pro" panose="02000503040000020004" pitchFamily="50" charset="0"/>
              </a:defRPr>
            </a:lvl3pPr>
            <a:lvl4pPr>
              <a:defRPr sz="1600">
                <a:latin typeface="PF Encore Sans Pro" panose="02000503040000020004" pitchFamily="50" charset="0"/>
              </a:defRPr>
            </a:lvl4pPr>
            <a:lvl5pPr>
              <a:defRPr sz="1600">
                <a:latin typeface="PF Encore Sans Pro" panose="02000503040000020004" pitchFamily="50"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10"/>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9" name="Slide Number Placeholder 1"/>
          <p:cNvSpPr>
            <a:spLocks noGrp="1"/>
          </p:cNvSpPr>
          <p:nvPr>
            <p:ph type="sldNum" sz="quarter" idx="11"/>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11" name="Title 1"/>
          <p:cNvSpPr>
            <a:spLocks noGrp="1"/>
          </p:cNvSpPr>
          <p:nvPr>
            <p:ph type="title"/>
          </p:nvPr>
        </p:nvSpPr>
        <p:spPr>
          <a:xfrm>
            <a:off x="609600" y="407159"/>
            <a:ext cx="10969625" cy="533745"/>
          </a:xfrm>
          <a:prstGeom prst="rect">
            <a:avLst/>
          </a:prstGeom>
        </p:spPr>
        <p:txBody>
          <a:bodyPr/>
          <a:lstStyle>
            <a:lvl1pPr algn="l">
              <a:defRPr sz="3000">
                <a:solidFill>
                  <a:schemeClr val="bg1"/>
                </a:solidFill>
                <a:latin typeface="PF Handbook Pro" panose="02000506090000020004" pitchFamily="50" charset="0"/>
              </a:defRPr>
            </a:lvl1pPr>
          </a:lstStyle>
          <a:p>
            <a:r>
              <a:rPr lang="en-US" dirty="0"/>
              <a:t>Click to edit Master title style</a:t>
            </a:r>
          </a:p>
        </p:txBody>
      </p:sp>
    </p:spTree>
    <p:extLst>
      <p:ext uri="{BB962C8B-B14F-4D97-AF65-F5344CB8AC3E}">
        <p14:creationId xmlns:p14="http://schemas.microsoft.com/office/powerpoint/2010/main" val="3384789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7" name="Title 1"/>
          <p:cNvSpPr>
            <a:spLocks noGrp="1"/>
          </p:cNvSpPr>
          <p:nvPr>
            <p:ph type="title"/>
          </p:nvPr>
        </p:nvSpPr>
        <p:spPr>
          <a:xfrm>
            <a:off x="609600" y="407159"/>
            <a:ext cx="10969625" cy="533745"/>
          </a:xfrm>
          <a:prstGeom prst="rect">
            <a:avLst/>
          </a:prstGeom>
        </p:spPr>
        <p:txBody>
          <a:bodyPr/>
          <a:lstStyle>
            <a:lvl1pPr algn="l">
              <a:defRPr sz="3000">
                <a:solidFill>
                  <a:schemeClr val="bg1"/>
                </a:solidFill>
                <a:latin typeface="PF Handbook Pro" panose="02000506090000020004" pitchFamily="50" charset="0"/>
              </a:defRPr>
            </a:lvl1pPr>
          </a:lstStyle>
          <a:p>
            <a:r>
              <a:rPr lang="en-US" dirty="0"/>
              <a:t>Click to edit Master title style</a:t>
            </a:r>
          </a:p>
        </p:txBody>
      </p:sp>
    </p:spTree>
    <p:extLst>
      <p:ext uri="{BB962C8B-B14F-4D97-AF65-F5344CB8AC3E}">
        <p14:creationId xmlns:p14="http://schemas.microsoft.com/office/powerpoint/2010/main" val="1203021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4"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535281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064315"/>
            <a:ext cx="4010025" cy="1162050"/>
          </a:xfrm>
          <a:prstGeom prst="rect">
            <a:avLst/>
          </a:prstGeom>
        </p:spPr>
        <p:txBody>
          <a:bodyPr anchor="b"/>
          <a:lstStyle>
            <a:lvl1pPr algn="l">
              <a:defRPr sz="2000" b="1">
                <a:latin typeface="PF Encore Sans Pro" panose="02000503040000020004" pitchFamily="50" charset="0"/>
              </a:defRPr>
            </a:lvl1pPr>
          </a:lstStyle>
          <a:p>
            <a:r>
              <a:rPr lang="en-US" dirty="0"/>
              <a:t>Click to edit Master title style</a:t>
            </a:r>
          </a:p>
        </p:txBody>
      </p:sp>
      <p:sp>
        <p:nvSpPr>
          <p:cNvPr id="3" name="Content Placeholder 2"/>
          <p:cNvSpPr>
            <a:spLocks noGrp="1"/>
          </p:cNvSpPr>
          <p:nvPr>
            <p:ph idx="1"/>
          </p:nvPr>
        </p:nvSpPr>
        <p:spPr>
          <a:xfrm>
            <a:off x="4765675" y="1064315"/>
            <a:ext cx="6813550" cy="5061848"/>
          </a:xfrm>
          <a:prstGeom prst="rect">
            <a:avLst/>
          </a:prstGeom>
        </p:spPr>
        <p:txBody>
          <a:bodyPr/>
          <a:lstStyle>
            <a:lvl1pPr>
              <a:defRPr sz="3200">
                <a:latin typeface="PF Encore Sans Pro" panose="02000503040000020004" pitchFamily="50" charset="0"/>
              </a:defRPr>
            </a:lvl1pPr>
            <a:lvl2pPr>
              <a:defRPr sz="2800">
                <a:latin typeface="PF Encore Sans Pro" panose="02000503040000020004" pitchFamily="50" charset="0"/>
              </a:defRPr>
            </a:lvl2pPr>
            <a:lvl3pPr>
              <a:defRPr sz="2400">
                <a:latin typeface="PF Encore Sans Pro" panose="02000503040000020004" pitchFamily="50" charset="0"/>
              </a:defRPr>
            </a:lvl3pPr>
            <a:lvl4pPr>
              <a:defRPr sz="2000">
                <a:latin typeface="PF Encore Sans Pro" panose="02000503040000020004" pitchFamily="50" charset="0"/>
              </a:defRPr>
            </a:lvl4pPr>
            <a:lvl5pPr>
              <a:defRPr sz="2000">
                <a:latin typeface="PF Encore Sans Pro" panose="02000503040000020004" pitchFamily="50"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0" y="2226365"/>
            <a:ext cx="4010025" cy="3899798"/>
          </a:xfrm>
          <a:prstGeom prst="rect">
            <a:avLst/>
          </a:prstGeom>
        </p:spPr>
        <p:txBody>
          <a:bodyPr/>
          <a:lstStyle>
            <a:lvl1pPr marL="0" indent="0">
              <a:buNone/>
              <a:defRPr sz="1400">
                <a:latin typeface="PF Encore Sans Pro" panose="02000503040000020004" pitchFamily="50"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7"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34297265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3612" cy="566738"/>
          </a:xfrm>
          <a:prstGeom prst="rect">
            <a:avLst/>
          </a:prstGeom>
        </p:spPr>
        <p:txBody>
          <a:bodyPr anchor="b"/>
          <a:lstStyle>
            <a:lvl1pPr algn="l">
              <a:defRPr sz="2000" b="1">
                <a:latin typeface="PF Encore Sans Pro" panose="02000503040000020004" pitchFamily="50" charset="0"/>
              </a:defRPr>
            </a:lvl1pPr>
          </a:lstStyle>
          <a:p>
            <a:r>
              <a:rPr lang="en-US" dirty="0"/>
              <a:t>Click to edit Master title style</a:t>
            </a:r>
          </a:p>
        </p:txBody>
      </p:sp>
      <p:sp>
        <p:nvSpPr>
          <p:cNvPr id="3" name="Picture Placeholder 2"/>
          <p:cNvSpPr>
            <a:spLocks noGrp="1"/>
          </p:cNvSpPr>
          <p:nvPr>
            <p:ph type="pic" idx="1"/>
          </p:nvPr>
        </p:nvSpPr>
        <p:spPr>
          <a:xfrm>
            <a:off x="2389188" y="612775"/>
            <a:ext cx="73136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188" y="5367338"/>
            <a:ext cx="7313612" cy="804862"/>
          </a:xfrm>
          <a:prstGeom prst="rect">
            <a:avLst/>
          </a:prstGeom>
        </p:spPr>
        <p:txBody>
          <a:bodyPr/>
          <a:lstStyle>
            <a:lvl1pPr marL="0" indent="0">
              <a:buNone/>
              <a:defRPr sz="1400">
                <a:latin typeface="PF Encore Sans Pro" panose="02000503040000020004" pitchFamily="50"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7"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Tree>
    <p:extLst>
      <p:ext uri="{BB962C8B-B14F-4D97-AF65-F5344CB8AC3E}">
        <p14:creationId xmlns:p14="http://schemas.microsoft.com/office/powerpoint/2010/main" val="67946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rotecting_Title_Slide">
    <p:bg>
      <p:bgPr>
        <a:solidFill>
          <a:srgbClr val="CB1D33"/>
        </a:solidFill>
        <a:effectLst/>
      </p:bgPr>
    </p:bg>
    <p:spTree>
      <p:nvGrpSpPr>
        <p:cNvPr id="1" name=""/>
        <p:cNvGrpSpPr/>
        <p:nvPr/>
      </p:nvGrpSpPr>
      <p:grpSpPr>
        <a:xfrm>
          <a:off x="0" y="0"/>
          <a:ext cx="0" cy="0"/>
          <a:chOff x="0" y="0"/>
          <a:chExt cx="0" cy="0"/>
        </a:xfrm>
      </p:grpSpPr>
      <p:sp>
        <p:nvSpPr>
          <p:cNvPr id="4"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6" name="Rectangle 5"/>
          <p:cNvSpPr/>
          <p:nvPr userDrawn="1"/>
        </p:nvSpPr>
        <p:spPr>
          <a:xfrm>
            <a:off x="0" y="2786063"/>
            <a:ext cx="7110663" cy="1370192"/>
          </a:xfrm>
          <a:prstGeom prst="rect">
            <a:avLst/>
          </a:prstGeom>
          <a:solidFill>
            <a:srgbClr val="D395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flipV="1">
            <a:off x="7665223" y="4144844"/>
            <a:ext cx="840602" cy="110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 Placeholder 7"/>
          <p:cNvSpPr>
            <a:spLocks noGrp="1"/>
          </p:cNvSpPr>
          <p:nvPr>
            <p:ph type="body" sz="quarter" idx="10" hasCustomPrompt="1"/>
          </p:nvPr>
        </p:nvSpPr>
        <p:spPr>
          <a:xfrm>
            <a:off x="1078811" y="3132481"/>
            <a:ext cx="5591175" cy="567980"/>
          </a:xfrm>
          <a:prstGeom prst="rect">
            <a:avLst/>
          </a:prstGeom>
        </p:spPr>
        <p:txBody>
          <a:bodyPr/>
          <a:lstStyle>
            <a:lvl1pPr>
              <a:defRPr b="1">
                <a:solidFill>
                  <a:schemeClr val="bg1"/>
                </a:solidFill>
                <a:latin typeface="PF Handbook Pro" panose="02000506090000020004" pitchFamily="50" charset="0"/>
              </a:defRPr>
            </a:lvl1pPr>
          </a:lstStyle>
          <a:p>
            <a:pPr lvl="0"/>
            <a:r>
              <a:rPr lang="en-US" dirty="0"/>
              <a:t>PROTECTING title slide</a:t>
            </a:r>
            <a:endParaRPr lang="en-IN" dirty="0"/>
          </a:p>
        </p:txBody>
      </p:sp>
      <p:sp>
        <p:nvSpPr>
          <p:cNvPr id="11" name="Text Placeholder 10"/>
          <p:cNvSpPr>
            <a:spLocks noGrp="1"/>
          </p:cNvSpPr>
          <p:nvPr>
            <p:ph type="body" sz="quarter" idx="11" hasCustomPrompt="1"/>
          </p:nvPr>
        </p:nvSpPr>
        <p:spPr>
          <a:xfrm>
            <a:off x="1066248" y="3700461"/>
            <a:ext cx="5591175" cy="442912"/>
          </a:xfrm>
          <a:prstGeom prst="rect">
            <a:avLst/>
          </a:prstGeom>
        </p:spPr>
        <p:txBody>
          <a:bodyPr/>
          <a:lstStyle>
            <a:lvl1pPr>
              <a:defRPr sz="2500">
                <a:solidFill>
                  <a:schemeClr val="bg1"/>
                </a:solidFill>
                <a:latin typeface="PF Handbook Pro" panose="02000506090000020004" pitchFamily="50" charset="0"/>
              </a:defRPr>
            </a:lvl1pPr>
          </a:lstStyle>
          <a:p>
            <a:pPr lvl="0"/>
            <a:r>
              <a:rPr lang="en-US" dirty="0"/>
              <a:t>DD-MM-YY</a:t>
            </a:r>
            <a:endParaRPr lang="en-IN" dirty="0"/>
          </a:p>
        </p:txBody>
      </p:sp>
    </p:spTree>
    <p:extLst>
      <p:ext uri="{BB962C8B-B14F-4D97-AF65-F5344CB8AC3E}">
        <p14:creationId xmlns:p14="http://schemas.microsoft.com/office/powerpoint/2010/main" val="3327121089"/>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09600" y="1600200"/>
            <a:ext cx="10969625" cy="4525963"/>
          </a:xfrm>
          <a:prstGeom prst="rect">
            <a:avLst/>
          </a:prstGeom>
        </p:spPr>
        <p:txBody>
          <a:bodyPr vert="horz"/>
          <a:lstStyle>
            <a:lvl1pPr>
              <a:defRPr>
                <a:latin typeface="PF Encore Sans Pro" panose="02000503040000020004" pitchFamily="50" charset="0"/>
              </a:defRPr>
            </a:lvl1pPr>
            <a:lvl2pPr>
              <a:defRPr>
                <a:latin typeface="PF Encore Sans Pro" panose="02000503040000020004" pitchFamily="50" charset="0"/>
              </a:defRPr>
            </a:lvl2pPr>
            <a:lvl3pPr>
              <a:defRPr>
                <a:latin typeface="PF Encore Sans Pro" panose="02000503040000020004" pitchFamily="50" charset="0"/>
              </a:defRPr>
            </a:lvl3pPr>
            <a:lvl4pPr>
              <a:defRPr>
                <a:latin typeface="PF Encore Sans Pro" panose="02000503040000020004" pitchFamily="50" charset="0"/>
              </a:defRPr>
            </a:lvl4pPr>
            <a:lvl5pPr>
              <a:defRPr>
                <a:latin typeface="PF Encore Sans Pro" panose="02000503040000020004"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6" name="Title 1"/>
          <p:cNvSpPr>
            <a:spLocks noGrp="1"/>
          </p:cNvSpPr>
          <p:nvPr>
            <p:ph type="title"/>
          </p:nvPr>
        </p:nvSpPr>
        <p:spPr>
          <a:xfrm>
            <a:off x="609600" y="407159"/>
            <a:ext cx="10969625" cy="533745"/>
          </a:xfrm>
          <a:prstGeom prst="rect">
            <a:avLst/>
          </a:prstGeom>
        </p:spPr>
        <p:txBody>
          <a:bodyPr/>
          <a:lstStyle>
            <a:lvl1pPr algn="l">
              <a:defRPr sz="3000">
                <a:solidFill>
                  <a:schemeClr val="bg1"/>
                </a:solidFill>
                <a:latin typeface="PF Handbook Pro" panose="02000506090000020004" pitchFamily="50" charset="0"/>
              </a:defRPr>
            </a:lvl1pPr>
          </a:lstStyle>
          <a:p>
            <a:r>
              <a:rPr lang="en-US" dirty="0"/>
              <a:t>Click to edit Master title style</a:t>
            </a:r>
          </a:p>
        </p:txBody>
      </p:sp>
    </p:spTree>
    <p:extLst>
      <p:ext uri="{BB962C8B-B14F-4D97-AF65-F5344CB8AC3E}">
        <p14:creationId xmlns:p14="http://schemas.microsoft.com/office/powerpoint/2010/main" val="226999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Investing_Title_Slide">
    <p:bg>
      <p:bgPr>
        <a:solidFill>
          <a:srgbClr val="CB1D33"/>
        </a:solidFill>
        <a:effectLst/>
      </p:bgPr>
    </p:bg>
    <p:spTree>
      <p:nvGrpSpPr>
        <p:cNvPr id="1" name=""/>
        <p:cNvGrpSpPr/>
        <p:nvPr/>
      </p:nvGrpSpPr>
      <p:grpSpPr>
        <a:xfrm>
          <a:off x="0" y="0"/>
          <a:ext cx="0" cy="0"/>
          <a:chOff x="0" y="0"/>
          <a:chExt cx="0" cy="0"/>
        </a:xfrm>
      </p:grpSpPr>
      <p:sp>
        <p:nvSpPr>
          <p:cNvPr id="4"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6" name="Rectangle 5"/>
          <p:cNvSpPr/>
          <p:nvPr userDrawn="1"/>
        </p:nvSpPr>
        <p:spPr>
          <a:xfrm>
            <a:off x="0" y="2792025"/>
            <a:ext cx="7110663" cy="1370192"/>
          </a:xfrm>
          <a:prstGeom prst="rect">
            <a:avLst/>
          </a:prstGeom>
          <a:solidFill>
            <a:srgbClr val="8CA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userDrawn="1"/>
        </p:nvCxnSpPr>
        <p:spPr>
          <a:xfrm flipV="1">
            <a:off x="8654997" y="4143373"/>
            <a:ext cx="706116" cy="2571"/>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0" hasCustomPrompt="1"/>
          </p:nvPr>
        </p:nvSpPr>
        <p:spPr>
          <a:xfrm>
            <a:off x="1078811" y="3132481"/>
            <a:ext cx="5591175" cy="567980"/>
          </a:xfrm>
          <a:prstGeom prst="rect">
            <a:avLst/>
          </a:prstGeom>
        </p:spPr>
        <p:txBody>
          <a:bodyPr/>
          <a:lstStyle>
            <a:lvl1pPr>
              <a:defRPr b="1">
                <a:solidFill>
                  <a:schemeClr val="bg1"/>
                </a:solidFill>
                <a:latin typeface="PF Handbook Pro" panose="02000506090000020004" pitchFamily="50" charset="0"/>
              </a:defRPr>
            </a:lvl1pPr>
          </a:lstStyle>
          <a:p>
            <a:pPr lvl="0"/>
            <a:r>
              <a:rPr lang="en-US" dirty="0"/>
              <a:t>INVESTING title slide</a:t>
            </a:r>
            <a:endParaRPr lang="en-IN" dirty="0"/>
          </a:p>
        </p:txBody>
      </p:sp>
      <p:sp>
        <p:nvSpPr>
          <p:cNvPr id="14" name="Text Placeholder 10"/>
          <p:cNvSpPr>
            <a:spLocks noGrp="1"/>
          </p:cNvSpPr>
          <p:nvPr>
            <p:ph type="body" sz="quarter" idx="11" hasCustomPrompt="1"/>
          </p:nvPr>
        </p:nvSpPr>
        <p:spPr>
          <a:xfrm>
            <a:off x="1066248" y="3700461"/>
            <a:ext cx="5591175" cy="442912"/>
          </a:xfrm>
          <a:prstGeom prst="rect">
            <a:avLst/>
          </a:prstGeom>
        </p:spPr>
        <p:txBody>
          <a:bodyPr/>
          <a:lstStyle>
            <a:lvl1pPr>
              <a:defRPr sz="2500">
                <a:solidFill>
                  <a:schemeClr val="bg1"/>
                </a:solidFill>
                <a:latin typeface="PF Handbook Pro" panose="02000506090000020004" pitchFamily="50" charset="0"/>
              </a:defRPr>
            </a:lvl1pPr>
          </a:lstStyle>
          <a:p>
            <a:pPr lvl="0"/>
            <a:r>
              <a:rPr lang="en-US" dirty="0"/>
              <a:t>DD-MM-YY</a:t>
            </a:r>
            <a:endParaRPr lang="en-IN" dirty="0"/>
          </a:p>
        </p:txBody>
      </p:sp>
    </p:spTree>
    <p:extLst>
      <p:ext uri="{BB962C8B-B14F-4D97-AF65-F5344CB8AC3E}">
        <p14:creationId xmlns:p14="http://schemas.microsoft.com/office/powerpoint/2010/main" val="338990233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Financing_Title_Slide">
    <p:bg>
      <p:bgPr>
        <a:solidFill>
          <a:srgbClr val="CB1D33"/>
        </a:solidFill>
        <a:effectLst/>
      </p:bgPr>
    </p:bg>
    <p:spTree>
      <p:nvGrpSpPr>
        <p:cNvPr id="1" name=""/>
        <p:cNvGrpSpPr/>
        <p:nvPr/>
      </p:nvGrpSpPr>
      <p:grpSpPr>
        <a:xfrm>
          <a:off x="0" y="0"/>
          <a:ext cx="0" cy="0"/>
          <a:chOff x="0" y="0"/>
          <a:chExt cx="0" cy="0"/>
        </a:xfrm>
      </p:grpSpPr>
      <p:sp>
        <p:nvSpPr>
          <p:cNvPr id="4"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IN"/>
              <a:t>Company Name</a:t>
            </a:r>
            <a:endParaRPr lang="en-US" dirty="0"/>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6" name="Rectangle 5"/>
          <p:cNvSpPr/>
          <p:nvPr userDrawn="1"/>
        </p:nvSpPr>
        <p:spPr>
          <a:xfrm>
            <a:off x="0" y="2786063"/>
            <a:ext cx="7110663" cy="1370192"/>
          </a:xfrm>
          <a:prstGeom prst="rect">
            <a:avLst/>
          </a:prstGeom>
          <a:solidFill>
            <a:srgbClr val="D3B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9531483" y="4145944"/>
            <a:ext cx="706116"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 Placeholder 7"/>
          <p:cNvSpPr>
            <a:spLocks noGrp="1"/>
          </p:cNvSpPr>
          <p:nvPr>
            <p:ph type="body" sz="quarter" idx="10" hasCustomPrompt="1"/>
          </p:nvPr>
        </p:nvSpPr>
        <p:spPr>
          <a:xfrm>
            <a:off x="1078811" y="3132481"/>
            <a:ext cx="5591175" cy="567980"/>
          </a:xfrm>
          <a:prstGeom prst="rect">
            <a:avLst/>
          </a:prstGeom>
        </p:spPr>
        <p:txBody>
          <a:bodyPr/>
          <a:lstStyle>
            <a:lvl1pPr>
              <a:defRPr b="1">
                <a:solidFill>
                  <a:schemeClr val="bg1"/>
                </a:solidFill>
                <a:latin typeface="PF Handbook Pro" panose="02000506090000020004" pitchFamily="50" charset="0"/>
              </a:defRPr>
            </a:lvl1pPr>
          </a:lstStyle>
          <a:p>
            <a:pPr lvl="0"/>
            <a:r>
              <a:rPr lang="en-US" dirty="0"/>
              <a:t>FINANCING title slide</a:t>
            </a:r>
            <a:endParaRPr lang="en-IN" dirty="0"/>
          </a:p>
        </p:txBody>
      </p:sp>
      <p:sp>
        <p:nvSpPr>
          <p:cNvPr id="11" name="Text Placeholder 10"/>
          <p:cNvSpPr>
            <a:spLocks noGrp="1"/>
          </p:cNvSpPr>
          <p:nvPr>
            <p:ph type="body" sz="quarter" idx="11" hasCustomPrompt="1"/>
          </p:nvPr>
        </p:nvSpPr>
        <p:spPr>
          <a:xfrm>
            <a:off x="1066248" y="3700461"/>
            <a:ext cx="5591175" cy="442912"/>
          </a:xfrm>
          <a:prstGeom prst="rect">
            <a:avLst/>
          </a:prstGeom>
        </p:spPr>
        <p:txBody>
          <a:bodyPr/>
          <a:lstStyle>
            <a:lvl1pPr>
              <a:defRPr sz="2500">
                <a:solidFill>
                  <a:schemeClr val="bg1"/>
                </a:solidFill>
                <a:latin typeface="PF Handbook Pro" panose="02000506090000020004" pitchFamily="50" charset="0"/>
              </a:defRPr>
            </a:lvl1pPr>
          </a:lstStyle>
          <a:p>
            <a:pPr lvl="0"/>
            <a:r>
              <a:rPr lang="en-US" dirty="0"/>
              <a:t>DD-MM-YY</a:t>
            </a:r>
            <a:endParaRPr lang="en-IN" dirty="0"/>
          </a:p>
        </p:txBody>
      </p:sp>
    </p:spTree>
    <p:extLst>
      <p:ext uri="{BB962C8B-B14F-4D97-AF65-F5344CB8AC3E}">
        <p14:creationId xmlns:p14="http://schemas.microsoft.com/office/powerpoint/2010/main" val="407901515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Advising_Title_Slide">
    <p:bg>
      <p:bgPr>
        <a:solidFill>
          <a:srgbClr val="CB1D33"/>
        </a:solidFill>
        <a:effectLst/>
      </p:bgPr>
    </p:bg>
    <p:spTree>
      <p:nvGrpSpPr>
        <p:cNvPr id="1" name=""/>
        <p:cNvGrpSpPr/>
        <p:nvPr/>
      </p:nvGrpSpPr>
      <p:grpSpPr>
        <a:xfrm>
          <a:off x="0" y="0"/>
          <a:ext cx="0" cy="0"/>
          <a:chOff x="0" y="0"/>
          <a:chExt cx="0" cy="0"/>
        </a:xfrm>
      </p:grpSpPr>
      <p:sp>
        <p:nvSpPr>
          <p:cNvPr id="4"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cxnSp>
        <p:nvCxnSpPr>
          <p:cNvPr id="8" name="Straight Connector 7"/>
          <p:cNvCxnSpPr/>
          <p:nvPr userDrawn="1"/>
        </p:nvCxnSpPr>
        <p:spPr>
          <a:xfrm>
            <a:off x="10378159" y="4145944"/>
            <a:ext cx="633919"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ext Placeholder 7"/>
          <p:cNvSpPr>
            <a:spLocks noGrp="1"/>
          </p:cNvSpPr>
          <p:nvPr>
            <p:ph type="body" sz="quarter" idx="10" hasCustomPrompt="1"/>
          </p:nvPr>
        </p:nvSpPr>
        <p:spPr>
          <a:xfrm>
            <a:off x="1078811" y="3132481"/>
            <a:ext cx="5591175" cy="567980"/>
          </a:xfrm>
          <a:prstGeom prst="rect">
            <a:avLst/>
          </a:prstGeom>
        </p:spPr>
        <p:txBody>
          <a:bodyPr/>
          <a:lstStyle>
            <a:lvl1pPr>
              <a:defRPr b="1">
                <a:solidFill>
                  <a:schemeClr val="bg1"/>
                </a:solidFill>
                <a:latin typeface="PF Handbook Pro" panose="02000506090000020004" pitchFamily="50" charset="0"/>
              </a:defRPr>
            </a:lvl1pPr>
          </a:lstStyle>
          <a:p>
            <a:pPr lvl="0"/>
            <a:r>
              <a:rPr lang="en-US" dirty="0"/>
              <a:t>ADVISING title slide</a:t>
            </a:r>
            <a:endParaRPr lang="en-IN" dirty="0"/>
          </a:p>
        </p:txBody>
      </p:sp>
      <p:sp>
        <p:nvSpPr>
          <p:cNvPr id="10" name="Text Placeholder 10"/>
          <p:cNvSpPr>
            <a:spLocks noGrp="1"/>
          </p:cNvSpPr>
          <p:nvPr>
            <p:ph type="body" sz="quarter" idx="11" hasCustomPrompt="1"/>
          </p:nvPr>
        </p:nvSpPr>
        <p:spPr>
          <a:xfrm>
            <a:off x="1066248" y="3700461"/>
            <a:ext cx="5591175" cy="442912"/>
          </a:xfrm>
          <a:prstGeom prst="rect">
            <a:avLst/>
          </a:prstGeom>
        </p:spPr>
        <p:txBody>
          <a:bodyPr/>
          <a:lstStyle>
            <a:lvl1pPr>
              <a:defRPr sz="2500">
                <a:solidFill>
                  <a:schemeClr val="bg1"/>
                </a:solidFill>
                <a:latin typeface="PF Handbook Pro" panose="02000506090000020004" pitchFamily="50" charset="0"/>
              </a:defRPr>
            </a:lvl1pPr>
          </a:lstStyle>
          <a:p>
            <a:pPr lvl="0"/>
            <a:r>
              <a:rPr lang="en-US" dirty="0"/>
              <a:t>DD-MM-YY</a:t>
            </a:r>
            <a:endParaRPr lang="en-IN" dirty="0"/>
          </a:p>
        </p:txBody>
      </p:sp>
    </p:spTree>
    <p:extLst>
      <p:ext uri="{BB962C8B-B14F-4D97-AF65-F5344CB8AC3E}">
        <p14:creationId xmlns:p14="http://schemas.microsoft.com/office/powerpoint/2010/main" val="51443758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otecting_Custom Layout">
    <p:bg>
      <p:bgPr>
        <a:solidFill>
          <a:srgbClr val="D39582"/>
        </a:solidFill>
        <a:effectLst/>
      </p:bgPr>
    </p:bg>
    <p:spTree>
      <p:nvGrpSpPr>
        <p:cNvPr id="1" name=""/>
        <p:cNvGrpSpPr/>
        <p:nvPr/>
      </p:nvGrpSpPr>
      <p:grpSpPr>
        <a:xfrm>
          <a:off x="0" y="0"/>
          <a:ext cx="0" cy="0"/>
          <a:chOff x="0" y="0"/>
          <a:chExt cx="0" cy="0"/>
        </a:xfrm>
      </p:grpSpPr>
      <p:cxnSp>
        <p:nvCxnSpPr>
          <p:cNvPr id="13" name="Straight Connector 12"/>
          <p:cNvCxnSpPr/>
          <p:nvPr userDrawn="1"/>
        </p:nvCxnSpPr>
        <p:spPr>
          <a:xfrm>
            <a:off x="385763" y="6284910"/>
            <a:ext cx="11415711" cy="0"/>
          </a:xfrm>
          <a:prstGeom prst="line">
            <a:avLst/>
          </a:prstGeom>
          <a:ln w="12700" cap="rnd">
            <a:solidFill>
              <a:srgbClr val="C7C8CA"/>
            </a:solidFill>
          </a:ln>
        </p:spPr>
        <p:style>
          <a:lnRef idx="1">
            <a:schemeClr val="accent3"/>
          </a:lnRef>
          <a:fillRef idx="0">
            <a:schemeClr val="accent3"/>
          </a:fillRef>
          <a:effectRef idx="0">
            <a:schemeClr val="accent3"/>
          </a:effectRef>
          <a:fontRef idx="minor">
            <a:schemeClr val="tx1"/>
          </a:fontRef>
        </p:style>
      </p:cxnSp>
      <p:sp>
        <p:nvSpPr>
          <p:cNvPr id="3"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5"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22" name="Text Placeholder 20"/>
          <p:cNvSpPr>
            <a:spLocks noGrp="1"/>
          </p:cNvSpPr>
          <p:nvPr>
            <p:ph type="body" sz="quarter" idx="10" hasCustomPrompt="1"/>
          </p:nvPr>
        </p:nvSpPr>
        <p:spPr>
          <a:xfrm>
            <a:off x="1112149" y="3010106"/>
            <a:ext cx="5591175" cy="779462"/>
          </a:xfrm>
          <a:prstGeom prst="rect">
            <a:avLst/>
          </a:prstGeom>
        </p:spPr>
        <p:txBody>
          <a:bodyPr/>
          <a:lstStyle>
            <a:lvl1pPr marL="0" indent="0">
              <a:buNone/>
              <a:defRPr sz="3600" b="1">
                <a:solidFill>
                  <a:schemeClr val="bg1"/>
                </a:solidFill>
                <a:latin typeface="PF Handbook Pro" panose="02000506090000020004" pitchFamily="50" charset="0"/>
              </a:defRPr>
            </a:lvl1pPr>
          </a:lstStyle>
          <a:p>
            <a:pPr lvl="0"/>
            <a:r>
              <a:rPr lang="en-US" dirty="0"/>
              <a:t>PROTECTING Separator</a:t>
            </a:r>
            <a:endParaRPr lang="en-IN" dirty="0"/>
          </a:p>
        </p:txBody>
      </p:sp>
      <p:sp>
        <p:nvSpPr>
          <p:cNvPr id="25" name="Text Placeholder 23"/>
          <p:cNvSpPr>
            <a:spLocks noGrp="1"/>
          </p:cNvSpPr>
          <p:nvPr>
            <p:ph type="body" sz="quarter" idx="11" hasCustomPrompt="1"/>
          </p:nvPr>
        </p:nvSpPr>
        <p:spPr>
          <a:xfrm>
            <a:off x="1124849" y="3570634"/>
            <a:ext cx="5591175" cy="320675"/>
          </a:xfrm>
          <a:prstGeom prst="rect">
            <a:avLst/>
          </a:prstGeom>
        </p:spPr>
        <p:txBody>
          <a:bodyPr/>
          <a:lstStyle>
            <a:lvl1pPr marL="0" indent="0">
              <a:buNone/>
              <a:defRPr sz="1800">
                <a:solidFill>
                  <a:schemeClr val="bg1"/>
                </a:solidFill>
                <a:latin typeface="PF Handbook Pro" panose="02000506090000020004" pitchFamily="50" charset="0"/>
              </a:defRPr>
            </a:lvl1pPr>
          </a:lstStyle>
          <a:p>
            <a:pPr lvl="0"/>
            <a:r>
              <a:rPr lang="en-US" dirty="0"/>
              <a:t>Sub Title</a:t>
            </a:r>
            <a:endParaRPr lang="en-IN" dirty="0"/>
          </a:p>
        </p:txBody>
      </p:sp>
    </p:spTree>
    <p:extLst>
      <p:ext uri="{BB962C8B-B14F-4D97-AF65-F5344CB8AC3E}">
        <p14:creationId xmlns:p14="http://schemas.microsoft.com/office/powerpoint/2010/main" val="2992337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vesting_Custom Layout">
    <p:bg>
      <p:bgPr>
        <a:solidFill>
          <a:srgbClr val="95A870"/>
        </a:solidFill>
        <a:effectLst/>
      </p:bgPr>
    </p:bg>
    <p:spTree>
      <p:nvGrpSpPr>
        <p:cNvPr id="1" name=""/>
        <p:cNvGrpSpPr/>
        <p:nvPr/>
      </p:nvGrpSpPr>
      <p:grpSpPr>
        <a:xfrm>
          <a:off x="0" y="0"/>
          <a:ext cx="0" cy="0"/>
          <a:chOff x="0" y="0"/>
          <a:chExt cx="0" cy="0"/>
        </a:xfrm>
      </p:grpSpPr>
      <p:sp>
        <p:nvSpPr>
          <p:cNvPr id="2"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4"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8" name="Text Placeholder 20"/>
          <p:cNvSpPr>
            <a:spLocks noGrp="1"/>
          </p:cNvSpPr>
          <p:nvPr>
            <p:ph type="body" sz="quarter" idx="10" hasCustomPrompt="1"/>
          </p:nvPr>
        </p:nvSpPr>
        <p:spPr>
          <a:xfrm>
            <a:off x="1112149" y="3010106"/>
            <a:ext cx="5591175" cy="779462"/>
          </a:xfrm>
          <a:prstGeom prst="rect">
            <a:avLst/>
          </a:prstGeom>
        </p:spPr>
        <p:txBody>
          <a:bodyPr/>
          <a:lstStyle>
            <a:lvl1pPr marL="0" indent="0">
              <a:buNone/>
              <a:defRPr sz="3600" b="1">
                <a:solidFill>
                  <a:schemeClr val="bg1"/>
                </a:solidFill>
                <a:latin typeface="PF Handbook Pro" panose="02000506090000020004" pitchFamily="50" charset="0"/>
              </a:defRPr>
            </a:lvl1pPr>
          </a:lstStyle>
          <a:p>
            <a:pPr lvl="0"/>
            <a:r>
              <a:rPr lang="en-US" dirty="0"/>
              <a:t>INVESTING Separator</a:t>
            </a:r>
            <a:endParaRPr lang="en-IN" dirty="0"/>
          </a:p>
        </p:txBody>
      </p:sp>
      <p:sp>
        <p:nvSpPr>
          <p:cNvPr id="9" name="Text Placeholder 23"/>
          <p:cNvSpPr>
            <a:spLocks noGrp="1"/>
          </p:cNvSpPr>
          <p:nvPr>
            <p:ph type="body" sz="quarter" idx="11" hasCustomPrompt="1"/>
          </p:nvPr>
        </p:nvSpPr>
        <p:spPr>
          <a:xfrm>
            <a:off x="1124849" y="3570634"/>
            <a:ext cx="5591175" cy="320675"/>
          </a:xfrm>
          <a:prstGeom prst="rect">
            <a:avLst/>
          </a:prstGeom>
        </p:spPr>
        <p:txBody>
          <a:bodyPr/>
          <a:lstStyle>
            <a:lvl1pPr marL="0" indent="0">
              <a:buNone/>
              <a:defRPr sz="1800">
                <a:solidFill>
                  <a:schemeClr val="bg1"/>
                </a:solidFill>
                <a:latin typeface="PF Handbook Pro" panose="02000506090000020004" pitchFamily="50" charset="0"/>
              </a:defRPr>
            </a:lvl1pPr>
          </a:lstStyle>
          <a:p>
            <a:pPr lvl="0"/>
            <a:r>
              <a:rPr lang="en-US" dirty="0"/>
              <a:t>Sub Title</a:t>
            </a:r>
            <a:endParaRPr lang="en-IN" dirty="0"/>
          </a:p>
        </p:txBody>
      </p:sp>
    </p:spTree>
    <p:extLst>
      <p:ext uri="{BB962C8B-B14F-4D97-AF65-F5344CB8AC3E}">
        <p14:creationId xmlns:p14="http://schemas.microsoft.com/office/powerpoint/2010/main" val="127551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ncing_Custom Layout">
    <p:bg>
      <p:bgPr>
        <a:solidFill>
          <a:srgbClr val="CEAC6C"/>
        </a:solidFill>
        <a:effectLst/>
      </p:bgPr>
    </p:bg>
    <p:spTree>
      <p:nvGrpSpPr>
        <p:cNvPr id="1" name=""/>
        <p:cNvGrpSpPr/>
        <p:nvPr/>
      </p:nvGrpSpPr>
      <p:grpSpPr>
        <a:xfrm>
          <a:off x="0" y="0"/>
          <a:ext cx="0" cy="0"/>
          <a:chOff x="0" y="0"/>
          <a:chExt cx="0" cy="0"/>
        </a:xfrm>
      </p:grpSpPr>
      <p:cxnSp>
        <p:nvCxnSpPr>
          <p:cNvPr id="5" name="Straight Connector 4"/>
          <p:cNvCxnSpPr/>
          <p:nvPr userDrawn="1"/>
        </p:nvCxnSpPr>
        <p:spPr>
          <a:xfrm>
            <a:off x="385763" y="6284910"/>
            <a:ext cx="11415711" cy="0"/>
          </a:xfrm>
          <a:prstGeom prst="line">
            <a:avLst/>
          </a:prstGeom>
          <a:ln w="12700" cap="rnd">
            <a:solidFill>
              <a:srgbClr val="C7C8CA"/>
            </a:solidFill>
          </a:ln>
        </p:spPr>
        <p:style>
          <a:lnRef idx="1">
            <a:schemeClr val="accent3"/>
          </a:lnRef>
          <a:fillRef idx="0">
            <a:schemeClr val="accent3"/>
          </a:fillRef>
          <a:effectRef idx="0">
            <a:schemeClr val="accent3"/>
          </a:effectRef>
          <a:fontRef idx="minor">
            <a:schemeClr val="tx1"/>
          </a:fontRef>
        </p:style>
      </p:cxnSp>
      <p:sp>
        <p:nvSpPr>
          <p:cNvPr id="3"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6"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9" name="Text Placeholder 20"/>
          <p:cNvSpPr>
            <a:spLocks noGrp="1"/>
          </p:cNvSpPr>
          <p:nvPr>
            <p:ph type="body" sz="quarter" idx="10" hasCustomPrompt="1"/>
          </p:nvPr>
        </p:nvSpPr>
        <p:spPr>
          <a:xfrm>
            <a:off x="1112149" y="3010106"/>
            <a:ext cx="5591175" cy="779462"/>
          </a:xfrm>
          <a:prstGeom prst="rect">
            <a:avLst/>
          </a:prstGeom>
        </p:spPr>
        <p:txBody>
          <a:bodyPr/>
          <a:lstStyle>
            <a:lvl1pPr marL="0" indent="0">
              <a:buNone/>
              <a:defRPr sz="3600" b="1">
                <a:solidFill>
                  <a:schemeClr val="bg1"/>
                </a:solidFill>
                <a:latin typeface="PF Handbook Pro" panose="02000506090000020004" pitchFamily="50" charset="0"/>
              </a:defRPr>
            </a:lvl1pPr>
          </a:lstStyle>
          <a:p>
            <a:pPr lvl="0"/>
            <a:r>
              <a:rPr lang="en-US" dirty="0"/>
              <a:t>FINANCING Separator</a:t>
            </a:r>
            <a:endParaRPr lang="en-IN" dirty="0"/>
          </a:p>
        </p:txBody>
      </p:sp>
      <p:sp>
        <p:nvSpPr>
          <p:cNvPr id="10" name="Text Placeholder 23"/>
          <p:cNvSpPr>
            <a:spLocks noGrp="1"/>
          </p:cNvSpPr>
          <p:nvPr>
            <p:ph type="body" sz="quarter" idx="11" hasCustomPrompt="1"/>
          </p:nvPr>
        </p:nvSpPr>
        <p:spPr>
          <a:xfrm>
            <a:off x="1124849" y="3570634"/>
            <a:ext cx="5591175" cy="320675"/>
          </a:xfrm>
          <a:prstGeom prst="rect">
            <a:avLst/>
          </a:prstGeom>
        </p:spPr>
        <p:txBody>
          <a:bodyPr/>
          <a:lstStyle>
            <a:lvl1pPr marL="0" indent="0">
              <a:buNone/>
              <a:defRPr sz="1800">
                <a:solidFill>
                  <a:schemeClr val="bg1"/>
                </a:solidFill>
                <a:latin typeface="PF Handbook Pro" panose="02000506090000020004" pitchFamily="50" charset="0"/>
              </a:defRPr>
            </a:lvl1pPr>
          </a:lstStyle>
          <a:p>
            <a:pPr lvl="0"/>
            <a:r>
              <a:rPr lang="en-US" dirty="0"/>
              <a:t>Sub Title</a:t>
            </a:r>
            <a:endParaRPr lang="en-IN" dirty="0"/>
          </a:p>
        </p:txBody>
      </p:sp>
    </p:spTree>
    <p:extLst>
      <p:ext uri="{BB962C8B-B14F-4D97-AF65-F5344CB8AC3E}">
        <p14:creationId xmlns:p14="http://schemas.microsoft.com/office/powerpoint/2010/main" val="502440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bg>
      <p:bgPr>
        <a:solidFill>
          <a:srgbClr val="CA2234"/>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a:extLst>
              <a:ext uri="{28A0092B-C50C-407E-A947-70E740481C1C}">
                <a14:useLocalDpi xmlns:a14="http://schemas.microsoft.com/office/drawing/2010/main" val="0"/>
              </a:ext>
            </a:extLst>
          </a:blip>
          <a:srcRect b="21390"/>
          <a:stretch/>
        </p:blipFill>
        <p:spPr>
          <a:xfrm>
            <a:off x="10016587" y="498091"/>
            <a:ext cx="1397984" cy="411237"/>
          </a:xfrm>
          <a:prstGeom prst="rect">
            <a:avLst/>
          </a:prstGeom>
        </p:spPr>
      </p:pic>
      <p:sp>
        <p:nvSpPr>
          <p:cNvPr id="3"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6"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9" name="Text Placeholder 20"/>
          <p:cNvSpPr>
            <a:spLocks noGrp="1"/>
          </p:cNvSpPr>
          <p:nvPr>
            <p:ph type="body" sz="quarter" idx="10" hasCustomPrompt="1"/>
          </p:nvPr>
        </p:nvSpPr>
        <p:spPr>
          <a:xfrm>
            <a:off x="1112149" y="3010106"/>
            <a:ext cx="5591175" cy="779462"/>
          </a:xfrm>
          <a:prstGeom prst="rect">
            <a:avLst/>
          </a:prstGeom>
        </p:spPr>
        <p:txBody>
          <a:bodyPr/>
          <a:lstStyle>
            <a:lvl1pPr marL="0" indent="0">
              <a:buNone/>
              <a:defRPr sz="3600" b="1">
                <a:solidFill>
                  <a:schemeClr val="bg1"/>
                </a:solidFill>
                <a:latin typeface="PF Handbook Pro" panose="02000506090000020004" pitchFamily="50" charset="0"/>
              </a:defRPr>
            </a:lvl1pPr>
          </a:lstStyle>
          <a:p>
            <a:pPr lvl="0"/>
            <a:r>
              <a:rPr lang="en-US" dirty="0"/>
              <a:t>ADVISING Separator</a:t>
            </a:r>
            <a:endParaRPr lang="en-IN" dirty="0"/>
          </a:p>
        </p:txBody>
      </p:sp>
      <p:sp>
        <p:nvSpPr>
          <p:cNvPr id="10" name="Text Placeholder 23"/>
          <p:cNvSpPr>
            <a:spLocks noGrp="1"/>
          </p:cNvSpPr>
          <p:nvPr>
            <p:ph type="body" sz="quarter" idx="11" hasCustomPrompt="1"/>
          </p:nvPr>
        </p:nvSpPr>
        <p:spPr>
          <a:xfrm>
            <a:off x="1124849" y="3570634"/>
            <a:ext cx="5591175" cy="320675"/>
          </a:xfrm>
          <a:prstGeom prst="rect">
            <a:avLst/>
          </a:prstGeom>
        </p:spPr>
        <p:txBody>
          <a:bodyPr/>
          <a:lstStyle>
            <a:lvl1pPr marL="0" indent="0">
              <a:buNone/>
              <a:defRPr sz="1800">
                <a:solidFill>
                  <a:schemeClr val="bg1"/>
                </a:solidFill>
                <a:latin typeface="PF Handbook Pro" panose="02000506090000020004" pitchFamily="50" charset="0"/>
              </a:defRPr>
            </a:lvl1pPr>
          </a:lstStyle>
          <a:p>
            <a:pPr lvl="0"/>
            <a:r>
              <a:rPr lang="en-US" dirty="0"/>
              <a:t>Sub Title</a:t>
            </a:r>
            <a:endParaRPr lang="en-IN" dirty="0"/>
          </a:p>
        </p:txBody>
      </p:sp>
    </p:spTree>
    <p:extLst>
      <p:ext uri="{BB962C8B-B14F-4D97-AF65-F5344CB8AC3E}">
        <p14:creationId xmlns:p14="http://schemas.microsoft.com/office/powerpoint/2010/main" val="31920844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image" Target="../media/image1.png"/><Relationship Id="rId2" Type="http://schemas.openxmlformats.org/officeDocument/2006/relationships/slideLayout" Target="../slideLayouts/slideLayout7.xml"/><Relationship Id="rId16" Type="http://schemas.openxmlformats.org/officeDocument/2006/relationships/theme" Target="../theme/theme2.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A2234"/>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315200" y="2660291"/>
            <a:ext cx="3695700" cy="1382953"/>
          </a:xfrm>
          <a:prstGeom prst="rect">
            <a:avLst/>
          </a:prstGeom>
        </p:spPr>
      </p:pic>
      <p:sp>
        <p:nvSpPr>
          <p:cNvPr id="15" name="Rectangle 14"/>
          <p:cNvSpPr/>
          <p:nvPr userDrawn="1"/>
        </p:nvSpPr>
        <p:spPr>
          <a:xfrm>
            <a:off x="385761" y="6370983"/>
            <a:ext cx="11415711" cy="198782"/>
          </a:xfrm>
          <a:prstGeom prst="rect">
            <a:avLst/>
          </a:prstGeom>
          <a:solidFill>
            <a:srgbClr val="CA1F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p:cNvCxnSpPr/>
          <p:nvPr userDrawn="1"/>
        </p:nvCxnSpPr>
        <p:spPr>
          <a:xfrm>
            <a:off x="385763" y="6284910"/>
            <a:ext cx="11415711" cy="0"/>
          </a:xfrm>
          <a:prstGeom prst="line">
            <a:avLst/>
          </a:prstGeom>
          <a:ln w="12700" cap="rnd">
            <a:solidFill>
              <a:srgbClr val="C7C8CA"/>
            </a:solidFill>
          </a:ln>
        </p:spPr>
        <p:style>
          <a:lnRef idx="1">
            <a:schemeClr val="accent3"/>
          </a:lnRef>
          <a:fillRef idx="0">
            <a:schemeClr val="accent3"/>
          </a:fillRef>
          <a:effectRef idx="0">
            <a:schemeClr val="accent3"/>
          </a:effectRef>
          <a:fontRef idx="minor">
            <a:schemeClr val="tx1"/>
          </a:fontRef>
        </p:style>
      </p:cxnSp>
      <p:sp>
        <p:nvSpPr>
          <p:cNvPr id="6"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7" name="Slide Number Placeholder 1"/>
          <p:cNvSpPr>
            <a:spLocks noGrp="1"/>
          </p:cNvSpPr>
          <p:nvPr>
            <p:ph type="sldNum" sz="quarter" idx="4"/>
          </p:nvPr>
        </p:nvSpPr>
        <p:spPr>
          <a:xfrm>
            <a:off x="10818795" y="6276838"/>
            <a:ext cx="531829" cy="292927"/>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dirty="0"/>
          </a:p>
        </p:txBody>
      </p:sp>
      <p:sp>
        <p:nvSpPr>
          <p:cNvPr id="10" name="Text Placeholder 31"/>
          <p:cNvSpPr txBox="1">
            <a:spLocks/>
          </p:cNvSpPr>
          <p:nvPr userDrawn="1"/>
        </p:nvSpPr>
        <p:spPr>
          <a:xfrm rot="16200000">
            <a:off x="-783791" y="4892765"/>
            <a:ext cx="2339108" cy="273040"/>
          </a:xfrm>
          <a:prstGeom prst="rect">
            <a:avLst/>
          </a:prstGeom>
        </p:spPr>
        <p:txBody>
          <a:bodyPr lIns="0" rIns="90000" anchor="b"/>
          <a:lstStyle>
            <a:lvl1pPr marL="0" indent="0" algn="ctr">
              <a:buNone/>
              <a:defRPr sz="2000" b="0" i="0" baseline="0">
                <a:solidFill>
                  <a:schemeClr val="bg1"/>
                </a:solidFill>
                <a:latin typeface="Calibri" charset="0"/>
                <a:ea typeface="Calibri" charset="0"/>
                <a:cs typeface="Calibri" charset="0"/>
              </a:defRPr>
            </a:lvl1pPr>
          </a:lstStyle>
          <a:p>
            <a:pPr marL="0" marR="0" lvl="0" indent="0" algn="ctr" defTabSz="914400" rtl="0" eaLnBrk="1" fontAlgn="auto" latinLnBrk="0" hangingPunct="1">
              <a:lnSpc>
                <a:spcPct val="90000"/>
              </a:lnSpc>
              <a:spcBef>
                <a:spcPts val="1000"/>
              </a:spcBef>
              <a:spcAft>
                <a:spcPts val="0"/>
              </a:spcAft>
              <a:buClrTx/>
              <a:buSzTx/>
              <a:buFont typeface="Arial"/>
              <a:buNone/>
              <a:tabLst/>
              <a:defRPr/>
            </a:pPr>
            <a:r>
              <a:rPr kumimoji="0" lang="en-US" sz="1400" b="0" i="0" u="none" strike="noStrike" kern="1200" cap="none" spc="0" normalizeH="0" baseline="0" noProof="0" dirty="0">
                <a:ln>
                  <a:noFill/>
                </a:ln>
                <a:solidFill>
                  <a:schemeClr val="bg1"/>
                </a:solidFill>
                <a:effectLst/>
                <a:uLnTx/>
                <a:uFillTx/>
                <a:latin typeface="Calibri" charset="0"/>
                <a:ea typeface="Calibri" charset="0"/>
                <a:cs typeface="Calibri" charset="0"/>
              </a:rPr>
              <a:t>UIN – </a:t>
            </a:r>
            <a:r>
              <a:rPr lang="en-US" sz="1400" b="0" i="0" kern="1200" baseline="0" dirty="0">
                <a:solidFill>
                  <a:schemeClr val="bg1"/>
                </a:solidFill>
                <a:effectLst/>
                <a:latin typeface="Calibri" charset="0"/>
                <a:ea typeface="Calibri" charset="0"/>
                <a:cs typeface="Calibri" charset="0"/>
              </a:rPr>
              <a:t>109L100V05</a:t>
            </a:r>
            <a:endParaRPr kumimoji="0" lang="en-US" sz="1400" b="0" i="0" u="none" strike="noStrike" kern="1200" cap="none" spc="0" normalizeH="0" baseline="0" noProof="0" dirty="0">
              <a:ln>
                <a:noFill/>
              </a:ln>
              <a:solidFill>
                <a:schemeClr val="tx1"/>
              </a:solidFill>
              <a:effectLst/>
              <a:uLnTx/>
              <a:uFillTx/>
              <a:latin typeface="Calibri" charset="0"/>
              <a:ea typeface="Calibri" charset="0"/>
              <a:cs typeface="Calibri" charset="0"/>
            </a:endParaRPr>
          </a:p>
        </p:txBody>
      </p:sp>
    </p:spTree>
    <p:extLst>
      <p:ext uri="{BB962C8B-B14F-4D97-AF65-F5344CB8AC3E}">
        <p14:creationId xmlns:p14="http://schemas.microsoft.com/office/powerpoint/2010/main" val="4228782060"/>
      </p:ext>
    </p:extLst>
  </p:cSld>
  <p:clrMap bg1="lt1" tx1="dk1" bg2="lt2" tx2="dk2" accent1="accent1" accent2="accent2" accent3="accent3" accent4="accent4" accent5="accent5" accent6="accent6" hlink="hlink" folHlink="folHlink"/>
  <p:sldLayoutIdLst>
    <p:sldLayoutId id="2147483676" r:id="rId1"/>
    <p:sldLayoutId id="2147483673" r:id="rId2"/>
    <p:sldLayoutId id="2147483674" r:id="rId3"/>
    <p:sldLayoutId id="2147483675" r:id="rId4"/>
    <p:sldLayoutId id="2147483649" r:id="rId5"/>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385762" y="401243"/>
            <a:ext cx="11415711" cy="573713"/>
          </a:xfrm>
          <a:prstGeom prst="rect">
            <a:avLst/>
          </a:prstGeom>
          <a:solidFill>
            <a:srgbClr val="CA1F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rotWithShape="1">
          <a:blip r:embed="rId17">
            <a:extLst>
              <a:ext uri="{28A0092B-C50C-407E-A947-70E740481C1C}">
                <a14:useLocalDpi xmlns:a14="http://schemas.microsoft.com/office/drawing/2010/main" val="0"/>
              </a:ext>
            </a:extLst>
          </a:blip>
          <a:srcRect b="21390"/>
          <a:stretch/>
        </p:blipFill>
        <p:spPr>
          <a:xfrm>
            <a:off x="10016587" y="498091"/>
            <a:ext cx="1397984" cy="411237"/>
          </a:xfrm>
          <a:prstGeom prst="rect">
            <a:avLst/>
          </a:prstGeom>
        </p:spPr>
      </p:pic>
      <p:sp>
        <p:nvSpPr>
          <p:cNvPr id="4" name="Rectangle 3"/>
          <p:cNvSpPr/>
          <p:nvPr userDrawn="1"/>
        </p:nvSpPr>
        <p:spPr>
          <a:xfrm>
            <a:off x="385761" y="6370983"/>
            <a:ext cx="11415711" cy="198782"/>
          </a:xfrm>
          <a:prstGeom prst="rect">
            <a:avLst/>
          </a:prstGeom>
          <a:solidFill>
            <a:srgbClr val="CA1F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p:cNvCxnSpPr/>
          <p:nvPr userDrawn="1"/>
        </p:nvCxnSpPr>
        <p:spPr>
          <a:xfrm>
            <a:off x="385763" y="6284910"/>
            <a:ext cx="11415711" cy="0"/>
          </a:xfrm>
          <a:prstGeom prst="line">
            <a:avLst/>
          </a:prstGeom>
          <a:ln w="12700" cap="rnd">
            <a:solidFill>
              <a:srgbClr val="C7C8CA"/>
            </a:solidFill>
          </a:ln>
        </p:spPr>
        <p:style>
          <a:lnRef idx="1">
            <a:schemeClr val="accent3"/>
          </a:lnRef>
          <a:fillRef idx="0">
            <a:schemeClr val="accent3"/>
          </a:fillRef>
          <a:effectRef idx="0">
            <a:schemeClr val="accent3"/>
          </a:effectRef>
          <a:fontRef idx="minor">
            <a:schemeClr val="tx1"/>
          </a:fontRef>
        </p:style>
      </p:cxnSp>
      <p:sp>
        <p:nvSpPr>
          <p:cNvPr id="7" name="Footer Placeholder 4"/>
          <p:cNvSpPr>
            <a:spLocks noGrp="1"/>
          </p:cNvSpPr>
          <p:nvPr>
            <p:ph type="ftr" sz="quarter" idx="3"/>
          </p:nvPr>
        </p:nvSpPr>
        <p:spPr>
          <a:xfrm>
            <a:off x="400395" y="6290090"/>
            <a:ext cx="3860800" cy="365125"/>
          </a:xfrm>
          <a:prstGeom prst="rect">
            <a:avLst/>
          </a:prstGeom>
        </p:spPr>
        <p:txBody>
          <a:bodyPr/>
          <a:lstStyle>
            <a:lvl1pPr>
              <a:defRPr sz="1600">
                <a:solidFill>
                  <a:schemeClr val="bg1"/>
                </a:solidFill>
                <a:latin typeface="PF Handbook Pro" panose="02000506090000020004" pitchFamily="50" charset="0"/>
              </a:defRPr>
            </a:lvl1pPr>
          </a:lstStyle>
          <a:p>
            <a:r>
              <a:rPr lang="en-US" dirty="0"/>
              <a:t>Aditya Birla Sun Life Insurance Company Ltd.</a:t>
            </a:r>
          </a:p>
        </p:txBody>
      </p:sp>
      <p:sp>
        <p:nvSpPr>
          <p:cNvPr id="9" name="Slide Number Placeholder 1"/>
          <p:cNvSpPr>
            <a:spLocks noGrp="1"/>
          </p:cNvSpPr>
          <p:nvPr>
            <p:ph type="sldNum" sz="quarter" idx="4"/>
          </p:nvPr>
        </p:nvSpPr>
        <p:spPr>
          <a:xfrm>
            <a:off x="8609013" y="6276838"/>
            <a:ext cx="2741612" cy="365125"/>
          </a:xfrm>
          <a:prstGeom prst="rect">
            <a:avLst/>
          </a:prstGeom>
        </p:spPr>
        <p:txBody>
          <a:bodyPr vert="horz" lIns="91440" tIns="45720" rIns="91440" bIns="45720" rtlCol="0" anchor="ctr"/>
          <a:lstStyle>
            <a:lvl1pPr algn="r">
              <a:defRPr sz="1600">
                <a:solidFill>
                  <a:schemeClr val="bg1"/>
                </a:solidFill>
                <a:latin typeface="PF Handbook Pro" panose="02000506090000020004" pitchFamily="50" charset="0"/>
              </a:defRPr>
            </a:lvl1pPr>
          </a:lstStyle>
          <a:p>
            <a:fld id="{5B4875B8-9C96-45EF-BF54-2EA3677063F8}" type="slidenum">
              <a:rPr lang="en-IN" smtClean="0"/>
              <a:pPr/>
              <a:t>‹#›</a:t>
            </a:fld>
            <a:endParaRPr lang="en-IN"/>
          </a:p>
        </p:txBody>
      </p:sp>
      <p:sp>
        <p:nvSpPr>
          <p:cNvPr id="10" name="Text Placeholder 31"/>
          <p:cNvSpPr txBox="1">
            <a:spLocks/>
          </p:cNvSpPr>
          <p:nvPr userDrawn="1"/>
        </p:nvSpPr>
        <p:spPr>
          <a:xfrm rot="16200000">
            <a:off x="-2031570" y="3644987"/>
            <a:ext cx="4834662" cy="273041"/>
          </a:xfrm>
          <a:prstGeom prst="rect">
            <a:avLst/>
          </a:prstGeom>
        </p:spPr>
        <p:txBody>
          <a:bodyPr lIns="0" rIns="90000" anchor="b"/>
          <a:lstStyle>
            <a:lvl1pPr marL="0" indent="0" algn="ctr">
              <a:buNone/>
              <a:defRPr sz="2000" b="0" i="0" baseline="0">
                <a:solidFill>
                  <a:schemeClr val="bg1"/>
                </a:solidFill>
                <a:latin typeface="Calibri" charset="0"/>
                <a:ea typeface="Calibri" charset="0"/>
                <a:cs typeface="Calibri" charset="0"/>
              </a:defRPr>
            </a:lvl1pPr>
          </a:lstStyle>
          <a:p>
            <a:pPr marL="0" marR="0" lvl="0" indent="0" algn="ctr" defTabSz="914400" rtl="0" eaLnBrk="1" fontAlgn="auto" latinLnBrk="0" hangingPunct="1">
              <a:lnSpc>
                <a:spcPct val="90000"/>
              </a:lnSpc>
              <a:spcBef>
                <a:spcPts val="1000"/>
              </a:spcBef>
              <a:spcAft>
                <a:spcPts val="0"/>
              </a:spcAft>
              <a:buClrTx/>
              <a:buSzTx/>
              <a:buFont typeface="Arial"/>
              <a:buNone/>
              <a:tabLst/>
              <a:defRPr/>
            </a:pPr>
            <a:r>
              <a:rPr kumimoji="0" lang="en-US" sz="1400" b="0" i="0" u="none" strike="noStrike" kern="1200" cap="none" spc="0" normalizeH="0" baseline="0" noProof="0" dirty="0">
                <a:ln>
                  <a:noFill/>
                </a:ln>
                <a:solidFill>
                  <a:schemeClr val="tx1"/>
                </a:solidFill>
                <a:effectLst/>
                <a:uLnTx/>
                <a:uFillTx/>
                <a:latin typeface="Calibri" charset="0"/>
                <a:ea typeface="Calibri" charset="0"/>
                <a:cs typeface="Calibri" charset="0"/>
              </a:rPr>
              <a:t>UIN – </a:t>
            </a:r>
            <a:r>
              <a:rPr lang="en-US" sz="1400" b="0" i="0" kern="1200" baseline="0" dirty="0">
                <a:solidFill>
                  <a:schemeClr val="tx1"/>
                </a:solidFill>
                <a:effectLst/>
                <a:latin typeface="Calibri" charset="0"/>
                <a:ea typeface="Calibri" charset="0"/>
                <a:cs typeface="Calibri" charset="0"/>
              </a:rPr>
              <a:t>109L100V05</a:t>
            </a:r>
            <a:endParaRPr kumimoji="0" lang="en-US" sz="1400" b="0" i="0" u="none" strike="noStrike" kern="1200" cap="none" spc="0" normalizeH="0" baseline="0" noProof="0" dirty="0">
              <a:ln>
                <a:noFill/>
              </a:ln>
              <a:solidFill>
                <a:schemeClr val="tx1"/>
              </a:solidFill>
              <a:effectLst/>
              <a:uLnTx/>
              <a:uFillTx/>
              <a:latin typeface="Calibri" charset="0"/>
              <a:ea typeface="Calibri" charset="0"/>
              <a:cs typeface="Calibri" charset="0"/>
            </a:endParaRPr>
          </a:p>
        </p:txBody>
      </p:sp>
    </p:spTree>
    <p:extLst>
      <p:ext uri="{BB962C8B-B14F-4D97-AF65-F5344CB8AC3E}">
        <p14:creationId xmlns:p14="http://schemas.microsoft.com/office/powerpoint/2010/main" val="4007200057"/>
      </p:ext>
    </p:extLst>
  </p:cSld>
  <p:clrMap bg1="lt1" tx1="dk1" bg2="lt2" tx2="dk2" accent1="accent1" accent2="accent2" accent3="accent3" accent4="accent4" accent5="accent5" accent6="accent6" hlink="hlink" folHlink="folHlink"/>
  <p:sldLayoutIdLst>
    <p:sldLayoutId id="2147483654" r:id="rId1"/>
    <p:sldLayoutId id="2147483652" r:id="rId2"/>
    <p:sldLayoutId id="2147483653" r:id="rId3"/>
    <p:sldLayoutId id="2147483655" r:id="rId4"/>
    <p:sldLayoutId id="2147483656" r:id="rId5"/>
    <p:sldLayoutId id="2147483657"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hyperlink" Target="http://www.adityabirlasunlifeinsurance.com/" TargetMode="Externa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3" name="Slide Number Placeholder 2"/>
          <p:cNvSpPr>
            <a:spLocks noGrp="1"/>
          </p:cNvSpPr>
          <p:nvPr>
            <p:ph type="sldNum" sz="quarter" idx="4"/>
          </p:nvPr>
        </p:nvSpPr>
        <p:spPr/>
        <p:txBody>
          <a:bodyPr/>
          <a:lstStyle/>
          <a:p>
            <a:fld id="{5B4875B8-9C96-45EF-BF54-2EA3677063F8}" type="slidenum">
              <a:rPr lang="en-IN" smtClean="0"/>
              <a:pPr/>
              <a:t>1</a:t>
            </a:fld>
            <a:endParaRPr lang="en-IN"/>
          </a:p>
        </p:txBody>
      </p:sp>
      <p:sp>
        <p:nvSpPr>
          <p:cNvPr id="4" name="Text Placeholder 3"/>
          <p:cNvSpPr>
            <a:spLocks noGrp="1"/>
          </p:cNvSpPr>
          <p:nvPr>
            <p:ph type="body" sz="quarter" idx="10"/>
          </p:nvPr>
        </p:nvSpPr>
        <p:spPr/>
        <p:txBody>
          <a:bodyPr/>
          <a:lstStyle/>
          <a:p>
            <a:r>
              <a:rPr lang="en-US" sz="2800" dirty="0">
                <a:latin typeface="+mn-lt"/>
              </a:rPr>
              <a:t>ABSLI Wealth Aspire Plan </a:t>
            </a:r>
            <a:endParaRPr lang="en-IN" sz="2800" dirty="0">
              <a:latin typeface="+mn-lt"/>
            </a:endParaRPr>
          </a:p>
        </p:txBody>
      </p:sp>
      <p:sp>
        <p:nvSpPr>
          <p:cNvPr id="5" name="Text Placeholder 4"/>
          <p:cNvSpPr>
            <a:spLocks noGrp="1"/>
          </p:cNvSpPr>
          <p:nvPr>
            <p:ph type="body" sz="quarter" idx="11"/>
          </p:nvPr>
        </p:nvSpPr>
        <p:spPr/>
        <p:txBody>
          <a:bodyPr/>
          <a:lstStyle/>
          <a:p>
            <a:r>
              <a:rPr lang="en-US" sz="1600" b="1" dirty="0">
                <a:latin typeface="+mn-lt"/>
                <a:ea typeface="PF Handbook Pro" charset="0"/>
                <a:cs typeface="PF Handbook Pro" charset="0"/>
              </a:rPr>
              <a:t>A unit-linked life insurance plan</a:t>
            </a:r>
            <a:endParaRPr lang="en-IN" sz="1600" dirty="0">
              <a:latin typeface="+mn-lt"/>
            </a:endParaRPr>
          </a:p>
        </p:txBody>
      </p:sp>
      <p:sp>
        <p:nvSpPr>
          <p:cNvPr id="6" name="TextBox 5">
            <a:extLst>
              <a:ext uri="{FF2B5EF4-FFF2-40B4-BE49-F238E27FC236}">
                <a16:creationId xmlns:a16="http://schemas.microsoft.com/office/drawing/2014/main" id="{BC46086E-80FE-4820-B1ED-79B5072F8886}"/>
              </a:ext>
            </a:extLst>
          </p:cNvPr>
          <p:cNvSpPr txBox="1"/>
          <p:nvPr/>
        </p:nvSpPr>
        <p:spPr>
          <a:xfrm>
            <a:off x="0" y="0"/>
            <a:ext cx="12188825" cy="430887"/>
          </a:xfrm>
          <a:prstGeom prst="rect">
            <a:avLst/>
          </a:prstGeom>
          <a:noFill/>
        </p:spPr>
        <p:txBody>
          <a:bodyPr wrap="square" rtlCol="0">
            <a:spAutoFit/>
          </a:bodyPr>
          <a:lstStyle/>
          <a:p>
            <a:r>
              <a:rPr lang="en-US" sz="1100" dirty="0">
                <a:solidFill>
                  <a:schemeClr val="bg1"/>
                </a:solidFill>
              </a:rPr>
              <a:t>IN THIS POLICY, THE INVESTMENT RISK IN INVESTMENT PORTFOLIO IS BORNE BY THE POLICYHOLDER On Top - "the linked Insurance Products do not offer any liquidity during the first five years of the contract. The policyholder will not be able to surrender/withdraw the monies invested in Linked Insurance Products completely or partially till the end of the fifth year.</a:t>
            </a:r>
          </a:p>
        </p:txBody>
      </p:sp>
    </p:spTree>
    <p:extLst>
      <p:ext uri="{BB962C8B-B14F-4D97-AF65-F5344CB8AC3E}">
        <p14:creationId xmlns:p14="http://schemas.microsoft.com/office/powerpoint/2010/main" val="2412135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10</a:t>
            </a:fld>
            <a:endParaRPr lang="en-IN"/>
          </a:p>
        </p:txBody>
      </p:sp>
      <p:sp>
        <p:nvSpPr>
          <p:cNvPr id="5" name="Title 4"/>
          <p:cNvSpPr>
            <a:spLocks noGrp="1"/>
          </p:cNvSpPr>
          <p:nvPr>
            <p:ph type="title"/>
          </p:nvPr>
        </p:nvSpPr>
        <p:spPr>
          <a:xfrm>
            <a:off x="567560" y="459709"/>
            <a:ext cx="10969625" cy="533745"/>
          </a:xfrm>
        </p:spPr>
        <p:txBody>
          <a:bodyPr/>
          <a:lstStyle/>
          <a:p>
            <a:r>
              <a:rPr lang="en-US" sz="2400" dirty="0">
                <a:latin typeface="+mn-lt"/>
              </a:rPr>
              <a:t>Other features</a:t>
            </a:r>
            <a:endParaRPr lang="en-IN" sz="2400" dirty="0">
              <a:latin typeface="+mn-lt"/>
            </a:endParaRPr>
          </a:p>
        </p:txBody>
      </p:sp>
      <p:sp>
        <p:nvSpPr>
          <p:cNvPr id="7" name="TextBox 6"/>
          <p:cNvSpPr txBox="1"/>
          <p:nvPr/>
        </p:nvSpPr>
        <p:spPr>
          <a:xfrm>
            <a:off x="469772" y="1107623"/>
            <a:ext cx="11358846" cy="5009064"/>
          </a:xfrm>
          <a:prstGeom prst="rect">
            <a:avLst/>
          </a:prstGeom>
          <a:noFill/>
          <a:ln w="9525">
            <a:solidFill>
              <a:schemeClr val="tx1"/>
            </a:solidFill>
          </a:ln>
        </p:spPr>
        <p:txBody>
          <a:bodyPr wrap="square" rtlCol="0">
            <a:spAutoFit/>
          </a:bodyPr>
          <a:lstStyle/>
          <a:p>
            <a:pPr marL="231775" indent="-231775" fontAlgn="base">
              <a:spcBef>
                <a:spcPct val="0"/>
              </a:spcBef>
              <a:spcAft>
                <a:spcPts val="300"/>
              </a:spcAft>
              <a:buFont typeface="Arial" pitchFamily="34" charset="0"/>
              <a:buChar char="•"/>
            </a:pPr>
            <a:endParaRPr lang="en-GB" sz="1600" b="1" u="sng" dirty="0">
              <a:solidFill>
                <a:srgbClr val="C00000"/>
              </a:solidFill>
            </a:endParaRPr>
          </a:p>
          <a:p>
            <a:pPr marL="231775" indent="-231775" fontAlgn="base">
              <a:lnSpc>
                <a:spcPts val="1800"/>
              </a:lnSpc>
              <a:spcBef>
                <a:spcPct val="0"/>
              </a:spcBef>
              <a:buFont typeface="Arial" pitchFamily="34" charset="0"/>
              <a:buChar char="•"/>
            </a:pPr>
            <a:r>
              <a:rPr lang="en-US" sz="1600" b="1" u="sng" dirty="0">
                <a:solidFill>
                  <a:srgbClr val="C00000"/>
                </a:solidFill>
              </a:rPr>
              <a:t>Free Look Period </a:t>
            </a:r>
          </a:p>
          <a:p>
            <a:pPr marL="266700" lvl="1" algn="just" fontAlgn="base">
              <a:lnSpc>
                <a:spcPts val="1800"/>
              </a:lnSpc>
              <a:spcBef>
                <a:spcPct val="0"/>
              </a:spcBef>
            </a:pPr>
            <a:r>
              <a:rPr lang="en-US" sz="1600" dirty="0"/>
              <a:t>You will have the right to return your policy to us within 15 days (30 days in case the policy issued under the provisions of IRDAI Guidelines on Distance Marketing</a:t>
            </a:r>
            <a:r>
              <a:rPr lang="en-US" sz="1600" baseline="30000" dirty="0"/>
              <a:t> (2) </a:t>
            </a:r>
            <a:r>
              <a:rPr lang="en-US" sz="1600" dirty="0"/>
              <a:t>of Insurance products) from the date of receipt of the policy, in case you are not satisfied with the terms &amp; conditions of your policy. We will pay the Policy fund value plus non allocated premiums plus charges levied by cancellation of units once we receive your written notice of cancellation (along with reasons thereof) together with the original policy documents. Depending on our then current administration rules, we may reduce the amount of the refund by the proportionate risk premium and the expenses incurred by us on medical examination of the proposer and stamp duty charges in accordance to IRDAI (Protection of Policyholders Interest) Regulations, 2017.</a:t>
            </a:r>
          </a:p>
          <a:p>
            <a:pPr marL="266700" lvl="1" algn="just" fontAlgn="base">
              <a:lnSpc>
                <a:spcPts val="1800"/>
              </a:lnSpc>
              <a:spcBef>
                <a:spcPct val="0"/>
              </a:spcBef>
            </a:pPr>
            <a:r>
              <a:rPr lang="en-US" sz="1200" baseline="30000" dirty="0"/>
              <a:t>(2)</a:t>
            </a:r>
            <a:r>
              <a:rPr lang="en-US" sz="1200" dirty="0"/>
              <a:t> Distance Marketing includes every activity of solicitation (including lead generation) and sale of insurance products through voice mode, SMS, electronic mode, physical mode (like postal mail) or any other means of communication other than in person.</a:t>
            </a:r>
          </a:p>
          <a:p>
            <a:pPr marL="266700" lvl="1" algn="just" fontAlgn="base">
              <a:lnSpc>
                <a:spcPts val="1800"/>
              </a:lnSpc>
              <a:spcBef>
                <a:spcPct val="0"/>
              </a:spcBef>
            </a:pPr>
            <a:endParaRPr lang="en-US" sz="1600" dirty="0"/>
          </a:p>
          <a:p>
            <a:pPr marL="266700" lvl="1" algn="just" fontAlgn="base">
              <a:lnSpc>
                <a:spcPts val="1800"/>
              </a:lnSpc>
              <a:spcBef>
                <a:spcPct val="0"/>
              </a:spcBef>
            </a:pPr>
            <a:endParaRPr lang="en-US" sz="1600" dirty="0"/>
          </a:p>
          <a:p>
            <a:pPr marL="266700" lvl="1" algn="just" fontAlgn="base">
              <a:lnSpc>
                <a:spcPts val="1800"/>
              </a:lnSpc>
              <a:spcBef>
                <a:spcPct val="0"/>
              </a:spcBef>
            </a:pPr>
            <a:r>
              <a:rPr lang="en-US" sz="1600" b="1" u="sng" dirty="0">
                <a:solidFill>
                  <a:srgbClr val="C00000"/>
                </a:solidFill>
              </a:rPr>
              <a:t>Suicide Exclusion</a:t>
            </a:r>
          </a:p>
          <a:p>
            <a:pPr marL="266700" lvl="1" algn="just" fontAlgn="base">
              <a:lnSpc>
                <a:spcPts val="1800"/>
              </a:lnSpc>
              <a:spcBef>
                <a:spcPct val="0"/>
              </a:spcBef>
            </a:pPr>
            <a:r>
              <a:rPr lang="en-US" sz="1600" dirty="0"/>
              <a:t>In case of death due to suicide within 12 months from the date of commencement of the policy or from the date of revival of the policy, as applicable, the nominee or the beneficiary of the policyholder shall be entitled to the Policy fund value, as available on the date of intimation of death.</a:t>
            </a:r>
          </a:p>
          <a:p>
            <a:pPr marL="266700" lvl="1" algn="just" fontAlgn="base">
              <a:lnSpc>
                <a:spcPts val="1800"/>
              </a:lnSpc>
              <a:spcBef>
                <a:spcPct val="0"/>
              </a:spcBef>
            </a:pPr>
            <a:endParaRPr lang="en-US" sz="1600" dirty="0"/>
          </a:p>
          <a:p>
            <a:pPr marL="266700" lvl="1" algn="just" fontAlgn="base">
              <a:lnSpc>
                <a:spcPts val="1800"/>
              </a:lnSpc>
              <a:spcBef>
                <a:spcPct val="0"/>
              </a:spcBef>
            </a:pPr>
            <a:r>
              <a:rPr lang="en-US" sz="1600" dirty="0"/>
              <a:t>Further any charges other than Fund Management Charges (FMC) recovered subsequent to the date of death shall be added back to the Policy fund value as available on the date of intimation of death.</a:t>
            </a:r>
          </a:p>
          <a:p>
            <a:pPr marL="231775" lvl="0" indent="-231775" fontAlgn="base">
              <a:spcBef>
                <a:spcPct val="0"/>
              </a:spcBef>
              <a:spcAft>
                <a:spcPts val="300"/>
              </a:spcAft>
            </a:pPr>
            <a:endParaRPr lang="en-GB" sz="1600" dirty="0"/>
          </a:p>
        </p:txBody>
      </p:sp>
    </p:spTree>
    <p:extLst>
      <p:ext uri="{BB962C8B-B14F-4D97-AF65-F5344CB8AC3E}">
        <p14:creationId xmlns:p14="http://schemas.microsoft.com/office/powerpoint/2010/main" val="3905939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11</a:t>
            </a:fld>
            <a:endParaRPr lang="en-IN"/>
          </a:p>
        </p:txBody>
      </p:sp>
      <p:sp>
        <p:nvSpPr>
          <p:cNvPr id="5" name="Title 4"/>
          <p:cNvSpPr>
            <a:spLocks noGrp="1"/>
          </p:cNvSpPr>
          <p:nvPr>
            <p:ph type="title"/>
          </p:nvPr>
        </p:nvSpPr>
        <p:spPr>
          <a:xfrm>
            <a:off x="609600" y="470219"/>
            <a:ext cx="10969625" cy="533745"/>
          </a:xfrm>
        </p:spPr>
        <p:txBody>
          <a:bodyPr/>
          <a:lstStyle/>
          <a:p>
            <a:r>
              <a:rPr lang="en-US" sz="2400" dirty="0">
                <a:latin typeface="+mj-lt"/>
              </a:rPr>
              <a:t>Policy discontinuance – within lock in period</a:t>
            </a:r>
            <a:endParaRPr lang="en-IN" sz="2400" dirty="0">
              <a:latin typeface="+mj-lt"/>
            </a:endParaRPr>
          </a:p>
        </p:txBody>
      </p:sp>
      <p:graphicFrame>
        <p:nvGraphicFramePr>
          <p:cNvPr id="6" name="Diagram 5"/>
          <p:cNvGraphicFramePr/>
          <p:nvPr>
            <p:extLst>
              <p:ext uri="{D42A27DB-BD31-4B8C-83A1-F6EECF244321}">
                <p14:modId xmlns:p14="http://schemas.microsoft.com/office/powerpoint/2010/main" val="2624273456"/>
              </p:ext>
            </p:extLst>
          </p:nvPr>
        </p:nvGraphicFramePr>
        <p:xfrm>
          <a:off x="841248" y="1198822"/>
          <a:ext cx="10825235" cy="50217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a:extLst>
              <a:ext uri="{FF2B5EF4-FFF2-40B4-BE49-F238E27FC236}">
                <a16:creationId xmlns:a16="http://schemas.microsoft.com/office/drawing/2014/main" id="{56CC232A-6BF8-452F-9624-6115C68A9AB1}"/>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3937258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latin typeface="+mj-lt"/>
              </a:rPr>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latin typeface="+mj-lt"/>
              </a:rPr>
              <a:pPr/>
              <a:t>12</a:t>
            </a:fld>
            <a:endParaRPr lang="en-IN">
              <a:latin typeface="+mj-lt"/>
            </a:endParaRPr>
          </a:p>
        </p:txBody>
      </p:sp>
      <p:sp>
        <p:nvSpPr>
          <p:cNvPr id="5" name="Title 4"/>
          <p:cNvSpPr>
            <a:spLocks noGrp="1"/>
          </p:cNvSpPr>
          <p:nvPr>
            <p:ph type="title"/>
          </p:nvPr>
        </p:nvSpPr>
        <p:spPr>
          <a:xfrm>
            <a:off x="546540" y="459709"/>
            <a:ext cx="10969625" cy="533745"/>
          </a:xfrm>
        </p:spPr>
        <p:txBody>
          <a:bodyPr/>
          <a:lstStyle/>
          <a:p>
            <a:r>
              <a:rPr lang="en-US" sz="2400" dirty="0">
                <a:latin typeface="+mj-lt"/>
              </a:rPr>
              <a:t>Policy discontinuance – post lock in period</a:t>
            </a:r>
            <a:endParaRPr lang="en-IN" sz="2400" dirty="0">
              <a:latin typeface="+mj-lt"/>
            </a:endParaRPr>
          </a:p>
        </p:txBody>
      </p:sp>
      <p:graphicFrame>
        <p:nvGraphicFramePr>
          <p:cNvPr id="6" name="Diagram 5"/>
          <p:cNvGraphicFramePr/>
          <p:nvPr>
            <p:extLst>
              <p:ext uri="{D42A27DB-BD31-4B8C-83A1-F6EECF244321}">
                <p14:modId xmlns:p14="http://schemas.microsoft.com/office/powerpoint/2010/main" val="1579022811"/>
              </p:ext>
            </p:extLst>
          </p:nvPr>
        </p:nvGraphicFramePr>
        <p:xfrm>
          <a:off x="841248" y="1198822"/>
          <a:ext cx="10674917" cy="4969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a:extLst>
              <a:ext uri="{FF2B5EF4-FFF2-40B4-BE49-F238E27FC236}">
                <a16:creationId xmlns:a16="http://schemas.microsoft.com/office/drawing/2014/main" id="{1F849B6B-AE68-4C08-8170-D77207783BD0}"/>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2956631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13</a:t>
            </a:fld>
            <a:endParaRPr lang="en-IN"/>
          </a:p>
        </p:txBody>
      </p:sp>
      <p:sp>
        <p:nvSpPr>
          <p:cNvPr id="5" name="Title 4"/>
          <p:cNvSpPr>
            <a:spLocks noGrp="1"/>
          </p:cNvSpPr>
          <p:nvPr>
            <p:ph type="title"/>
          </p:nvPr>
        </p:nvSpPr>
        <p:spPr>
          <a:xfrm>
            <a:off x="514183" y="536022"/>
            <a:ext cx="10969625" cy="533745"/>
          </a:xfrm>
        </p:spPr>
        <p:txBody>
          <a:bodyPr/>
          <a:lstStyle/>
          <a:p>
            <a:pPr lvl="0">
              <a:lnSpc>
                <a:spcPts val="2600"/>
              </a:lnSpc>
              <a:defRPr/>
            </a:pPr>
            <a:r>
              <a:rPr lang="en-US" sz="2400" dirty="0">
                <a:latin typeface="+mn-lt"/>
              </a:rPr>
              <a:t>Illustration – Assured Option</a:t>
            </a:r>
            <a:endParaRPr lang="en-IN" sz="2400" dirty="0">
              <a:latin typeface="+mn-lt"/>
            </a:endParaRPr>
          </a:p>
        </p:txBody>
      </p:sp>
      <p:cxnSp>
        <p:nvCxnSpPr>
          <p:cNvPr id="7" name="Straight Connector 6"/>
          <p:cNvCxnSpPr/>
          <p:nvPr/>
        </p:nvCxnSpPr>
        <p:spPr bwMode="auto">
          <a:xfrm>
            <a:off x="1493094" y="3169469"/>
            <a:ext cx="8046720" cy="1588"/>
          </a:xfrm>
          <a:prstGeom prst="line">
            <a:avLst/>
          </a:prstGeom>
          <a:ln w="38100">
            <a:headEnd type="none" w="med" len="med"/>
            <a:tailEnd type="none" w="med" len="med"/>
          </a:ln>
        </p:spPr>
        <p:style>
          <a:lnRef idx="2">
            <a:schemeClr val="accent2"/>
          </a:lnRef>
          <a:fillRef idx="0">
            <a:schemeClr val="accent2"/>
          </a:fillRef>
          <a:effectRef idx="1">
            <a:schemeClr val="accent2"/>
          </a:effectRef>
          <a:fontRef idx="minor">
            <a:schemeClr val="tx1"/>
          </a:fontRef>
        </p:style>
      </p:cxnSp>
      <p:sp>
        <p:nvSpPr>
          <p:cNvPr id="8" name="Oval 7"/>
          <p:cNvSpPr/>
          <p:nvPr/>
        </p:nvSpPr>
        <p:spPr bwMode="auto">
          <a:xfrm>
            <a:off x="9432728" y="3015669"/>
            <a:ext cx="274320" cy="274320"/>
          </a:xfrm>
          <a:prstGeom prst="ellipse">
            <a:avLst/>
          </a:prstGeom>
          <a:solidFill>
            <a:srgbClr val="8B3331"/>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a:ln>
                <a:noFill/>
              </a:ln>
              <a:solidFill>
                <a:schemeClr val="tx1"/>
              </a:solidFill>
              <a:effectLst/>
            </a:endParaRPr>
          </a:p>
        </p:txBody>
      </p:sp>
      <p:sp>
        <p:nvSpPr>
          <p:cNvPr id="9" name="Oval 8"/>
          <p:cNvSpPr/>
          <p:nvPr/>
        </p:nvSpPr>
        <p:spPr bwMode="auto">
          <a:xfrm>
            <a:off x="1384471" y="3005276"/>
            <a:ext cx="274320" cy="274320"/>
          </a:xfrm>
          <a:prstGeom prst="ellipse">
            <a:avLst/>
          </a:prstGeom>
          <a:solidFill>
            <a:srgbClr val="8B3331"/>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endParaRPr>
          </a:p>
        </p:txBody>
      </p:sp>
      <p:sp>
        <p:nvSpPr>
          <p:cNvPr id="10" name="TextBox 9"/>
          <p:cNvSpPr txBox="1"/>
          <p:nvPr/>
        </p:nvSpPr>
        <p:spPr>
          <a:xfrm>
            <a:off x="9405420" y="3022024"/>
            <a:ext cx="367408" cy="307777"/>
          </a:xfrm>
          <a:prstGeom prst="rect">
            <a:avLst/>
          </a:prstGeom>
          <a:noFill/>
        </p:spPr>
        <p:txBody>
          <a:bodyPr wrap="none" rtlCol="0">
            <a:spAutoFit/>
          </a:bodyPr>
          <a:lstStyle/>
          <a:p>
            <a:r>
              <a:rPr lang="en-US" sz="1400" b="1" dirty="0">
                <a:solidFill>
                  <a:schemeClr val="bg1"/>
                </a:solidFill>
              </a:rPr>
              <a:t>30</a:t>
            </a:r>
          </a:p>
        </p:txBody>
      </p:sp>
      <p:sp>
        <p:nvSpPr>
          <p:cNvPr id="11" name="TextBox 10"/>
          <p:cNvSpPr txBox="1"/>
          <p:nvPr/>
        </p:nvSpPr>
        <p:spPr>
          <a:xfrm>
            <a:off x="1586858" y="3190821"/>
            <a:ext cx="367408" cy="307777"/>
          </a:xfrm>
          <a:prstGeom prst="rect">
            <a:avLst/>
          </a:prstGeom>
          <a:noFill/>
        </p:spPr>
        <p:txBody>
          <a:bodyPr wrap="none" rtlCol="0">
            <a:spAutoFit/>
          </a:bodyPr>
          <a:lstStyle/>
          <a:p>
            <a:r>
              <a:rPr lang="en-US" sz="1400" b="1" dirty="0">
                <a:solidFill>
                  <a:schemeClr val="bg1"/>
                </a:solidFill>
              </a:rPr>
              <a:t>0</a:t>
            </a:r>
            <a:r>
              <a:rPr lang="en-US" sz="1400" b="1" dirty="0"/>
              <a:t>2</a:t>
            </a:r>
          </a:p>
        </p:txBody>
      </p:sp>
      <p:sp>
        <p:nvSpPr>
          <p:cNvPr id="12" name="TextBox 11"/>
          <p:cNvSpPr txBox="1"/>
          <p:nvPr/>
        </p:nvSpPr>
        <p:spPr>
          <a:xfrm>
            <a:off x="1866092" y="3190821"/>
            <a:ext cx="367408" cy="307777"/>
          </a:xfrm>
          <a:prstGeom prst="rect">
            <a:avLst/>
          </a:prstGeom>
          <a:noFill/>
        </p:spPr>
        <p:txBody>
          <a:bodyPr wrap="none" rtlCol="0">
            <a:spAutoFit/>
          </a:bodyPr>
          <a:lstStyle/>
          <a:p>
            <a:r>
              <a:rPr lang="en-US" sz="1400" b="1" dirty="0">
                <a:solidFill>
                  <a:schemeClr val="bg1"/>
                </a:solidFill>
              </a:rPr>
              <a:t>0</a:t>
            </a:r>
            <a:r>
              <a:rPr lang="en-US" sz="1400" b="1" dirty="0"/>
              <a:t>3</a:t>
            </a:r>
          </a:p>
        </p:txBody>
      </p:sp>
      <p:sp>
        <p:nvSpPr>
          <p:cNvPr id="13" name="TextBox 12"/>
          <p:cNvSpPr txBox="1"/>
          <p:nvPr/>
        </p:nvSpPr>
        <p:spPr>
          <a:xfrm>
            <a:off x="2145326" y="3190821"/>
            <a:ext cx="367408" cy="307777"/>
          </a:xfrm>
          <a:prstGeom prst="rect">
            <a:avLst/>
          </a:prstGeom>
          <a:noFill/>
        </p:spPr>
        <p:txBody>
          <a:bodyPr wrap="none" rtlCol="0">
            <a:spAutoFit/>
          </a:bodyPr>
          <a:lstStyle/>
          <a:p>
            <a:r>
              <a:rPr lang="en-US" sz="1400" b="1" dirty="0">
                <a:solidFill>
                  <a:schemeClr val="bg1"/>
                </a:solidFill>
              </a:rPr>
              <a:t>0</a:t>
            </a:r>
            <a:r>
              <a:rPr lang="en-US" sz="1400" b="1" dirty="0"/>
              <a:t>4</a:t>
            </a:r>
          </a:p>
        </p:txBody>
      </p:sp>
      <p:sp>
        <p:nvSpPr>
          <p:cNvPr id="14" name="TextBox 13"/>
          <p:cNvSpPr txBox="1"/>
          <p:nvPr/>
        </p:nvSpPr>
        <p:spPr>
          <a:xfrm>
            <a:off x="2424560" y="3190821"/>
            <a:ext cx="367408" cy="307777"/>
          </a:xfrm>
          <a:prstGeom prst="rect">
            <a:avLst/>
          </a:prstGeom>
          <a:noFill/>
        </p:spPr>
        <p:txBody>
          <a:bodyPr wrap="none" rtlCol="0">
            <a:spAutoFit/>
          </a:bodyPr>
          <a:lstStyle/>
          <a:p>
            <a:r>
              <a:rPr lang="en-US" sz="1400" b="1" dirty="0">
                <a:solidFill>
                  <a:schemeClr val="bg1"/>
                </a:solidFill>
              </a:rPr>
              <a:t>0</a:t>
            </a:r>
            <a:r>
              <a:rPr lang="en-US" sz="1400" b="1" dirty="0"/>
              <a:t>5</a:t>
            </a:r>
          </a:p>
        </p:txBody>
      </p:sp>
      <p:sp>
        <p:nvSpPr>
          <p:cNvPr id="15" name="TextBox 14"/>
          <p:cNvSpPr txBox="1"/>
          <p:nvPr/>
        </p:nvSpPr>
        <p:spPr>
          <a:xfrm>
            <a:off x="2703794" y="3190821"/>
            <a:ext cx="367408" cy="307777"/>
          </a:xfrm>
          <a:prstGeom prst="rect">
            <a:avLst/>
          </a:prstGeom>
          <a:noFill/>
        </p:spPr>
        <p:txBody>
          <a:bodyPr wrap="none" rtlCol="0">
            <a:spAutoFit/>
          </a:bodyPr>
          <a:lstStyle/>
          <a:p>
            <a:r>
              <a:rPr lang="en-US" sz="1400" b="1" dirty="0">
                <a:solidFill>
                  <a:schemeClr val="bg1"/>
                </a:solidFill>
              </a:rPr>
              <a:t>0</a:t>
            </a:r>
            <a:r>
              <a:rPr lang="en-US" sz="1400" b="1" dirty="0"/>
              <a:t>6</a:t>
            </a:r>
          </a:p>
        </p:txBody>
      </p:sp>
      <p:sp>
        <p:nvSpPr>
          <p:cNvPr id="16" name="TextBox 15"/>
          <p:cNvSpPr txBox="1"/>
          <p:nvPr/>
        </p:nvSpPr>
        <p:spPr>
          <a:xfrm>
            <a:off x="2983028" y="3190821"/>
            <a:ext cx="367408" cy="307777"/>
          </a:xfrm>
          <a:prstGeom prst="rect">
            <a:avLst/>
          </a:prstGeom>
          <a:noFill/>
        </p:spPr>
        <p:txBody>
          <a:bodyPr wrap="none" rtlCol="0">
            <a:spAutoFit/>
          </a:bodyPr>
          <a:lstStyle/>
          <a:p>
            <a:r>
              <a:rPr lang="en-US" sz="1400" b="1" dirty="0">
                <a:solidFill>
                  <a:schemeClr val="bg1"/>
                </a:solidFill>
              </a:rPr>
              <a:t>0</a:t>
            </a:r>
            <a:r>
              <a:rPr lang="en-US" sz="1400" b="1" dirty="0"/>
              <a:t>7</a:t>
            </a:r>
          </a:p>
        </p:txBody>
      </p:sp>
      <p:sp>
        <p:nvSpPr>
          <p:cNvPr id="17" name="TextBox 16"/>
          <p:cNvSpPr txBox="1"/>
          <p:nvPr/>
        </p:nvSpPr>
        <p:spPr>
          <a:xfrm>
            <a:off x="3262262" y="3190821"/>
            <a:ext cx="367408" cy="307777"/>
          </a:xfrm>
          <a:prstGeom prst="rect">
            <a:avLst/>
          </a:prstGeom>
          <a:noFill/>
        </p:spPr>
        <p:txBody>
          <a:bodyPr wrap="none" rtlCol="0">
            <a:spAutoFit/>
          </a:bodyPr>
          <a:lstStyle/>
          <a:p>
            <a:r>
              <a:rPr lang="en-US" sz="1400" b="1" dirty="0">
                <a:solidFill>
                  <a:schemeClr val="bg1"/>
                </a:solidFill>
              </a:rPr>
              <a:t>0</a:t>
            </a:r>
            <a:r>
              <a:rPr lang="en-US" sz="1400" b="1" dirty="0"/>
              <a:t>8</a:t>
            </a:r>
          </a:p>
        </p:txBody>
      </p:sp>
      <p:sp>
        <p:nvSpPr>
          <p:cNvPr id="18" name="TextBox 17"/>
          <p:cNvSpPr txBox="1"/>
          <p:nvPr/>
        </p:nvSpPr>
        <p:spPr>
          <a:xfrm>
            <a:off x="3541496" y="3190821"/>
            <a:ext cx="367408" cy="307777"/>
          </a:xfrm>
          <a:prstGeom prst="rect">
            <a:avLst/>
          </a:prstGeom>
          <a:noFill/>
        </p:spPr>
        <p:txBody>
          <a:bodyPr wrap="none" rtlCol="0">
            <a:spAutoFit/>
          </a:bodyPr>
          <a:lstStyle/>
          <a:p>
            <a:r>
              <a:rPr lang="en-US" sz="1400" b="1" dirty="0">
                <a:solidFill>
                  <a:schemeClr val="bg1"/>
                </a:solidFill>
              </a:rPr>
              <a:t>0</a:t>
            </a:r>
            <a:r>
              <a:rPr lang="en-US" sz="1400" b="1" dirty="0"/>
              <a:t>9</a:t>
            </a:r>
          </a:p>
        </p:txBody>
      </p:sp>
      <p:sp>
        <p:nvSpPr>
          <p:cNvPr id="19" name="TextBox 18"/>
          <p:cNvSpPr txBox="1"/>
          <p:nvPr/>
        </p:nvSpPr>
        <p:spPr>
          <a:xfrm>
            <a:off x="3820730" y="3190821"/>
            <a:ext cx="367408" cy="307777"/>
          </a:xfrm>
          <a:prstGeom prst="rect">
            <a:avLst/>
          </a:prstGeom>
          <a:noFill/>
        </p:spPr>
        <p:txBody>
          <a:bodyPr wrap="none" rtlCol="0">
            <a:spAutoFit/>
          </a:bodyPr>
          <a:lstStyle/>
          <a:p>
            <a:r>
              <a:rPr lang="en-US" sz="1400" b="1" dirty="0"/>
              <a:t>10</a:t>
            </a:r>
          </a:p>
        </p:txBody>
      </p:sp>
      <p:sp>
        <p:nvSpPr>
          <p:cNvPr id="20" name="TextBox 19"/>
          <p:cNvSpPr txBox="1"/>
          <p:nvPr/>
        </p:nvSpPr>
        <p:spPr>
          <a:xfrm>
            <a:off x="4099964" y="3190821"/>
            <a:ext cx="367408" cy="307777"/>
          </a:xfrm>
          <a:prstGeom prst="rect">
            <a:avLst/>
          </a:prstGeom>
          <a:noFill/>
        </p:spPr>
        <p:txBody>
          <a:bodyPr wrap="none" rtlCol="0">
            <a:spAutoFit/>
          </a:bodyPr>
          <a:lstStyle/>
          <a:p>
            <a:r>
              <a:rPr lang="en-US" sz="1400" b="1" dirty="0"/>
              <a:t>11</a:t>
            </a:r>
          </a:p>
        </p:txBody>
      </p:sp>
      <p:sp>
        <p:nvSpPr>
          <p:cNvPr id="21" name="TextBox 20"/>
          <p:cNvSpPr txBox="1"/>
          <p:nvPr/>
        </p:nvSpPr>
        <p:spPr>
          <a:xfrm>
            <a:off x="4379198" y="3190821"/>
            <a:ext cx="367408" cy="307777"/>
          </a:xfrm>
          <a:prstGeom prst="rect">
            <a:avLst/>
          </a:prstGeom>
          <a:noFill/>
        </p:spPr>
        <p:txBody>
          <a:bodyPr wrap="none" rtlCol="0">
            <a:spAutoFit/>
          </a:bodyPr>
          <a:lstStyle/>
          <a:p>
            <a:r>
              <a:rPr lang="en-US" sz="1400" b="1" dirty="0"/>
              <a:t>12</a:t>
            </a:r>
          </a:p>
        </p:txBody>
      </p:sp>
      <p:sp>
        <p:nvSpPr>
          <p:cNvPr id="22" name="TextBox 21"/>
          <p:cNvSpPr txBox="1"/>
          <p:nvPr/>
        </p:nvSpPr>
        <p:spPr>
          <a:xfrm>
            <a:off x="4658432" y="3190821"/>
            <a:ext cx="367408" cy="307777"/>
          </a:xfrm>
          <a:prstGeom prst="rect">
            <a:avLst/>
          </a:prstGeom>
          <a:noFill/>
        </p:spPr>
        <p:txBody>
          <a:bodyPr wrap="none" rtlCol="0">
            <a:spAutoFit/>
          </a:bodyPr>
          <a:lstStyle/>
          <a:p>
            <a:r>
              <a:rPr lang="en-US" sz="1400" b="1" dirty="0"/>
              <a:t>13</a:t>
            </a:r>
          </a:p>
        </p:txBody>
      </p:sp>
      <p:sp>
        <p:nvSpPr>
          <p:cNvPr id="23" name="TextBox 22"/>
          <p:cNvSpPr txBox="1"/>
          <p:nvPr/>
        </p:nvSpPr>
        <p:spPr>
          <a:xfrm>
            <a:off x="4937666" y="3190821"/>
            <a:ext cx="367408" cy="307777"/>
          </a:xfrm>
          <a:prstGeom prst="rect">
            <a:avLst/>
          </a:prstGeom>
          <a:noFill/>
        </p:spPr>
        <p:txBody>
          <a:bodyPr wrap="none" rtlCol="0">
            <a:spAutoFit/>
          </a:bodyPr>
          <a:lstStyle/>
          <a:p>
            <a:r>
              <a:rPr lang="en-US" sz="1400" b="1" dirty="0"/>
              <a:t>14</a:t>
            </a:r>
          </a:p>
        </p:txBody>
      </p:sp>
      <p:sp>
        <p:nvSpPr>
          <p:cNvPr id="24" name="TextBox 23"/>
          <p:cNvSpPr txBox="1"/>
          <p:nvPr/>
        </p:nvSpPr>
        <p:spPr>
          <a:xfrm>
            <a:off x="5216900" y="3190821"/>
            <a:ext cx="367408" cy="307777"/>
          </a:xfrm>
          <a:prstGeom prst="rect">
            <a:avLst/>
          </a:prstGeom>
          <a:noFill/>
        </p:spPr>
        <p:txBody>
          <a:bodyPr wrap="none" rtlCol="0">
            <a:spAutoFit/>
          </a:bodyPr>
          <a:lstStyle/>
          <a:p>
            <a:r>
              <a:rPr lang="en-US" sz="1400" b="1" dirty="0"/>
              <a:t>15</a:t>
            </a:r>
          </a:p>
        </p:txBody>
      </p:sp>
      <p:sp>
        <p:nvSpPr>
          <p:cNvPr id="25" name="TextBox 24"/>
          <p:cNvSpPr txBox="1"/>
          <p:nvPr/>
        </p:nvSpPr>
        <p:spPr>
          <a:xfrm>
            <a:off x="5496134" y="3190821"/>
            <a:ext cx="367408" cy="307777"/>
          </a:xfrm>
          <a:prstGeom prst="rect">
            <a:avLst/>
          </a:prstGeom>
          <a:noFill/>
        </p:spPr>
        <p:txBody>
          <a:bodyPr wrap="none" rtlCol="0">
            <a:spAutoFit/>
          </a:bodyPr>
          <a:lstStyle/>
          <a:p>
            <a:r>
              <a:rPr lang="en-US" sz="1400" b="1" dirty="0"/>
              <a:t>16</a:t>
            </a:r>
          </a:p>
        </p:txBody>
      </p:sp>
      <p:sp>
        <p:nvSpPr>
          <p:cNvPr id="26" name="TextBox 25"/>
          <p:cNvSpPr txBox="1"/>
          <p:nvPr/>
        </p:nvSpPr>
        <p:spPr>
          <a:xfrm>
            <a:off x="5775368" y="3190821"/>
            <a:ext cx="367408" cy="307777"/>
          </a:xfrm>
          <a:prstGeom prst="rect">
            <a:avLst/>
          </a:prstGeom>
          <a:noFill/>
        </p:spPr>
        <p:txBody>
          <a:bodyPr wrap="none" rtlCol="0">
            <a:spAutoFit/>
          </a:bodyPr>
          <a:lstStyle/>
          <a:p>
            <a:r>
              <a:rPr lang="en-US" sz="1400" b="1" dirty="0"/>
              <a:t>17</a:t>
            </a:r>
          </a:p>
        </p:txBody>
      </p:sp>
      <p:sp>
        <p:nvSpPr>
          <p:cNvPr id="27" name="TextBox 26"/>
          <p:cNvSpPr txBox="1"/>
          <p:nvPr/>
        </p:nvSpPr>
        <p:spPr>
          <a:xfrm>
            <a:off x="6054602" y="3190821"/>
            <a:ext cx="367408" cy="307777"/>
          </a:xfrm>
          <a:prstGeom prst="rect">
            <a:avLst/>
          </a:prstGeom>
          <a:noFill/>
        </p:spPr>
        <p:txBody>
          <a:bodyPr wrap="none" rtlCol="0">
            <a:spAutoFit/>
          </a:bodyPr>
          <a:lstStyle/>
          <a:p>
            <a:r>
              <a:rPr lang="en-US" sz="1400" b="1" dirty="0"/>
              <a:t>18</a:t>
            </a:r>
          </a:p>
        </p:txBody>
      </p:sp>
      <p:sp>
        <p:nvSpPr>
          <p:cNvPr id="28" name="TextBox 27"/>
          <p:cNvSpPr txBox="1"/>
          <p:nvPr/>
        </p:nvSpPr>
        <p:spPr>
          <a:xfrm>
            <a:off x="6333836" y="3190821"/>
            <a:ext cx="367408" cy="307777"/>
          </a:xfrm>
          <a:prstGeom prst="rect">
            <a:avLst/>
          </a:prstGeom>
          <a:noFill/>
        </p:spPr>
        <p:txBody>
          <a:bodyPr wrap="none" rtlCol="0">
            <a:spAutoFit/>
          </a:bodyPr>
          <a:lstStyle/>
          <a:p>
            <a:r>
              <a:rPr lang="en-US" sz="1400" b="1" dirty="0"/>
              <a:t>19</a:t>
            </a:r>
          </a:p>
        </p:txBody>
      </p:sp>
      <p:sp>
        <p:nvSpPr>
          <p:cNvPr id="29" name="TextBox 28"/>
          <p:cNvSpPr txBox="1"/>
          <p:nvPr/>
        </p:nvSpPr>
        <p:spPr>
          <a:xfrm>
            <a:off x="6613070" y="3190821"/>
            <a:ext cx="367408" cy="307777"/>
          </a:xfrm>
          <a:prstGeom prst="rect">
            <a:avLst/>
          </a:prstGeom>
          <a:noFill/>
        </p:spPr>
        <p:txBody>
          <a:bodyPr wrap="none" rtlCol="0">
            <a:spAutoFit/>
          </a:bodyPr>
          <a:lstStyle/>
          <a:p>
            <a:r>
              <a:rPr lang="en-US" sz="1400" b="1" dirty="0"/>
              <a:t>20</a:t>
            </a:r>
          </a:p>
        </p:txBody>
      </p:sp>
      <p:sp>
        <p:nvSpPr>
          <p:cNvPr id="30" name="TextBox 29"/>
          <p:cNvSpPr txBox="1"/>
          <p:nvPr/>
        </p:nvSpPr>
        <p:spPr>
          <a:xfrm>
            <a:off x="6892304" y="3190821"/>
            <a:ext cx="367408" cy="307777"/>
          </a:xfrm>
          <a:prstGeom prst="rect">
            <a:avLst/>
          </a:prstGeom>
          <a:noFill/>
        </p:spPr>
        <p:txBody>
          <a:bodyPr wrap="none" rtlCol="0">
            <a:spAutoFit/>
          </a:bodyPr>
          <a:lstStyle/>
          <a:p>
            <a:r>
              <a:rPr lang="en-US" sz="1400" b="1" dirty="0"/>
              <a:t>21</a:t>
            </a:r>
          </a:p>
        </p:txBody>
      </p:sp>
      <p:sp>
        <p:nvSpPr>
          <p:cNvPr id="31" name="TextBox 30"/>
          <p:cNvSpPr txBox="1"/>
          <p:nvPr/>
        </p:nvSpPr>
        <p:spPr>
          <a:xfrm>
            <a:off x="7450772" y="3190821"/>
            <a:ext cx="367408" cy="307777"/>
          </a:xfrm>
          <a:prstGeom prst="rect">
            <a:avLst/>
          </a:prstGeom>
          <a:noFill/>
        </p:spPr>
        <p:txBody>
          <a:bodyPr wrap="none" rtlCol="0">
            <a:spAutoFit/>
          </a:bodyPr>
          <a:lstStyle/>
          <a:p>
            <a:r>
              <a:rPr lang="en-US" sz="1400" b="1" dirty="0"/>
              <a:t>23</a:t>
            </a:r>
          </a:p>
        </p:txBody>
      </p:sp>
      <p:sp>
        <p:nvSpPr>
          <p:cNvPr id="32" name="TextBox 31"/>
          <p:cNvSpPr txBox="1"/>
          <p:nvPr/>
        </p:nvSpPr>
        <p:spPr>
          <a:xfrm>
            <a:off x="7730006" y="3190821"/>
            <a:ext cx="367408" cy="307777"/>
          </a:xfrm>
          <a:prstGeom prst="rect">
            <a:avLst/>
          </a:prstGeom>
          <a:noFill/>
        </p:spPr>
        <p:txBody>
          <a:bodyPr wrap="none" rtlCol="0">
            <a:spAutoFit/>
          </a:bodyPr>
          <a:lstStyle/>
          <a:p>
            <a:r>
              <a:rPr lang="en-US" sz="1400" b="1" dirty="0"/>
              <a:t>24</a:t>
            </a:r>
          </a:p>
        </p:txBody>
      </p:sp>
      <p:sp>
        <p:nvSpPr>
          <p:cNvPr id="33" name="TextBox 32"/>
          <p:cNvSpPr txBox="1"/>
          <p:nvPr/>
        </p:nvSpPr>
        <p:spPr>
          <a:xfrm>
            <a:off x="8288474" y="3190821"/>
            <a:ext cx="367408" cy="307777"/>
          </a:xfrm>
          <a:prstGeom prst="rect">
            <a:avLst/>
          </a:prstGeom>
          <a:noFill/>
        </p:spPr>
        <p:txBody>
          <a:bodyPr wrap="none" rtlCol="0">
            <a:spAutoFit/>
          </a:bodyPr>
          <a:lstStyle/>
          <a:p>
            <a:r>
              <a:rPr lang="en-US" sz="1400" b="1" dirty="0"/>
              <a:t>26</a:t>
            </a:r>
          </a:p>
        </p:txBody>
      </p:sp>
      <p:sp>
        <p:nvSpPr>
          <p:cNvPr id="34" name="TextBox 33"/>
          <p:cNvSpPr txBox="1"/>
          <p:nvPr/>
        </p:nvSpPr>
        <p:spPr>
          <a:xfrm>
            <a:off x="3078061" y="4183129"/>
            <a:ext cx="2103120" cy="584775"/>
          </a:xfrm>
          <a:prstGeom prst="rect">
            <a:avLst/>
          </a:prstGeom>
          <a:noFill/>
        </p:spPr>
        <p:txBody>
          <a:bodyPr wrap="square" rtlCol="0">
            <a:spAutoFit/>
          </a:bodyPr>
          <a:lstStyle/>
          <a:p>
            <a:pPr algn="ctr">
              <a:spcBef>
                <a:spcPts val="600"/>
              </a:spcBef>
              <a:spcAft>
                <a:spcPts val="600"/>
              </a:spcAft>
            </a:pPr>
            <a:r>
              <a:rPr lang="en-US" sz="1600" dirty="0"/>
              <a:t>Higher of Basic Sum Assured or Fund Value</a:t>
            </a:r>
          </a:p>
        </p:txBody>
      </p:sp>
      <p:sp>
        <p:nvSpPr>
          <p:cNvPr id="35" name="TextBox 34"/>
          <p:cNvSpPr txBox="1"/>
          <p:nvPr/>
        </p:nvSpPr>
        <p:spPr>
          <a:xfrm>
            <a:off x="540328" y="1114967"/>
            <a:ext cx="11241769" cy="1162113"/>
          </a:xfrm>
          <a:prstGeom prst="rect">
            <a:avLst/>
          </a:prstGeom>
          <a:noFill/>
        </p:spPr>
        <p:txBody>
          <a:bodyPr wrap="square" rtlCol="0">
            <a:spAutoFit/>
          </a:bodyPr>
          <a:lstStyle/>
          <a:p>
            <a:pPr marL="0" lvl="1" algn="just">
              <a:lnSpc>
                <a:spcPct val="150000"/>
              </a:lnSpc>
              <a:spcBef>
                <a:spcPts val="0"/>
              </a:spcBef>
              <a:spcAft>
                <a:spcPts val="600"/>
              </a:spcAft>
              <a:buClr>
                <a:srgbClr val="C0504D"/>
              </a:buClr>
            </a:pPr>
            <a:r>
              <a:rPr lang="en-US" sz="1600" dirty="0"/>
              <a:t>Mr. Shetty aged 30 years takes ABSLI Wealth Aspire Plan with Assured Option, he pays Rs. 1,00,000/- p.a. for limited premium payment period of 15 years with policy term of 30 years under Self Managed investment option with 100% investment in Maximiser Fund.</a:t>
            </a:r>
            <a:endParaRPr lang="en-US" sz="1600" dirty="0">
              <a:solidFill>
                <a:srgbClr val="000000"/>
              </a:solidFill>
            </a:endParaRPr>
          </a:p>
        </p:txBody>
      </p:sp>
      <p:sp>
        <p:nvSpPr>
          <p:cNvPr id="36" name="TextBox 35"/>
          <p:cNvSpPr txBox="1"/>
          <p:nvPr/>
        </p:nvSpPr>
        <p:spPr>
          <a:xfrm>
            <a:off x="1379375" y="3011631"/>
            <a:ext cx="276038" cy="307777"/>
          </a:xfrm>
          <a:prstGeom prst="rect">
            <a:avLst/>
          </a:prstGeom>
          <a:noFill/>
        </p:spPr>
        <p:txBody>
          <a:bodyPr wrap="none" rtlCol="0">
            <a:spAutoFit/>
          </a:bodyPr>
          <a:lstStyle/>
          <a:p>
            <a:r>
              <a:rPr lang="en-US" sz="1400" b="1" dirty="0">
                <a:solidFill>
                  <a:schemeClr val="bg1"/>
                </a:solidFill>
              </a:rPr>
              <a:t>1</a:t>
            </a:r>
          </a:p>
        </p:txBody>
      </p:sp>
      <p:sp>
        <p:nvSpPr>
          <p:cNvPr id="37" name="TextBox 36"/>
          <p:cNvSpPr txBox="1"/>
          <p:nvPr/>
        </p:nvSpPr>
        <p:spPr>
          <a:xfrm>
            <a:off x="4609639" y="2091980"/>
            <a:ext cx="2241295" cy="382092"/>
          </a:xfrm>
          <a:prstGeom prst="rect">
            <a:avLst/>
          </a:prstGeom>
          <a:effectLst>
            <a:softEdge rad="63500"/>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lnSpc>
                <a:spcPct val="150000"/>
              </a:lnSpc>
            </a:pPr>
            <a:r>
              <a:rPr lang="en-US" sz="1400" b="1" dirty="0"/>
              <a:t>Life Cover of Rs. 10 Lakhs </a:t>
            </a:r>
          </a:p>
        </p:txBody>
      </p:sp>
      <p:sp>
        <p:nvSpPr>
          <p:cNvPr id="38" name="TextBox 37"/>
          <p:cNvSpPr txBox="1"/>
          <p:nvPr/>
        </p:nvSpPr>
        <p:spPr>
          <a:xfrm>
            <a:off x="8567708" y="3190821"/>
            <a:ext cx="367408" cy="307777"/>
          </a:xfrm>
          <a:prstGeom prst="rect">
            <a:avLst/>
          </a:prstGeom>
          <a:noFill/>
        </p:spPr>
        <p:txBody>
          <a:bodyPr wrap="none" rtlCol="0">
            <a:spAutoFit/>
          </a:bodyPr>
          <a:lstStyle/>
          <a:p>
            <a:r>
              <a:rPr lang="en-US" sz="1400" b="1" dirty="0"/>
              <a:t>27</a:t>
            </a:r>
          </a:p>
        </p:txBody>
      </p:sp>
      <p:sp>
        <p:nvSpPr>
          <p:cNvPr id="39" name="TextBox 38"/>
          <p:cNvSpPr txBox="1"/>
          <p:nvPr/>
        </p:nvSpPr>
        <p:spPr>
          <a:xfrm>
            <a:off x="8009240" y="3190821"/>
            <a:ext cx="367408" cy="307777"/>
          </a:xfrm>
          <a:prstGeom prst="rect">
            <a:avLst/>
          </a:prstGeom>
          <a:noFill/>
        </p:spPr>
        <p:txBody>
          <a:bodyPr wrap="none" rtlCol="0">
            <a:spAutoFit/>
          </a:bodyPr>
          <a:lstStyle/>
          <a:p>
            <a:r>
              <a:rPr lang="en-US" sz="1400" b="1" dirty="0"/>
              <a:t>25</a:t>
            </a:r>
          </a:p>
        </p:txBody>
      </p:sp>
      <p:sp>
        <p:nvSpPr>
          <p:cNvPr id="40" name="TextBox 39"/>
          <p:cNvSpPr txBox="1"/>
          <p:nvPr/>
        </p:nvSpPr>
        <p:spPr>
          <a:xfrm>
            <a:off x="7171538" y="3190821"/>
            <a:ext cx="367408" cy="307777"/>
          </a:xfrm>
          <a:prstGeom prst="rect">
            <a:avLst/>
          </a:prstGeom>
          <a:noFill/>
        </p:spPr>
        <p:txBody>
          <a:bodyPr wrap="none" rtlCol="0">
            <a:spAutoFit/>
          </a:bodyPr>
          <a:lstStyle/>
          <a:p>
            <a:r>
              <a:rPr lang="en-US" sz="1400" b="1" dirty="0"/>
              <a:t>22</a:t>
            </a:r>
          </a:p>
        </p:txBody>
      </p:sp>
      <p:sp>
        <p:nvSpPr>
          <p:cNvPr id="41" name="TextBox 40"/>
          <p:cNvSpPr txBox="1"/>
          <p:nvPr/>
        </p:nvSpPr>
        <p:spPr>
          <a:xfrm>
            <a:off x="8846942" y="3204676"/>
            <a:ext cx="367408" cy="307777"/>
          </a:xfrm>
          <a:prstGeom prst="rect">
            <a:avLst/>
          </a:prstGeom>
          <a:noFill/>
        </p:spPr>
        <p:txBody>
          <a:bodyPr wrap="none" rtlCol="0">
            <a:spAutoFit/>
          </a:bodyPr>
          <a:lstStyle/>
          <a:p>
            <a:r>
              <a:rPr lang="en-US" sz="1400" b="1" dirty="0"/>
              <a:t>28</a:t>
            </a:r>
          </a:p>
        </p:txBody>
      </p:sp>
      <p:sp>
        <p:nvSpPr>
          <p:cNvPr id="42" name="TextBox 41"/>
          <p:cNvSpPr txBox="1"/>
          <p:nvPr/>
        </p:nvSpPr>
        <p:spPr>
          <a:xfrm>
            <a:off x="9126176" y="3204676"/>
            <a:ext cx="367408" cy="307777"/>
          </a:xfrm>
          <a:prstGeom prst="rect">
            <a:avLst/>
          </a:prstGeom>
          <a:noFill/>
        </p:spPr>
        <p:txBody>
          <a:bodyPr wrap="none" rtlCol="0">
            <a:spAutoFit/>
          </a:bodyPr>
          <a:lstStyle/>
          <a:p>
            <a:r>
              <a:rPr lang="en-US" sz="1400" b="1" dirty="0"/>
              <a:t>29</a:t>
            </a:r>
          </a:p>
        </p:txBody>
      </p:sp>
      <p:sp>
        <p:nvSpPr>
          <p:cNvPr id="43" name="TextBox 42"/>
          <p:cNvSpPr txBox="1"/>
          <p:nvPr/>
        </p:nvSpPr>
        <p:spPr>
          <a:xfrm>
            <a:off x="8161410" y="3753463"/>
            <a:ext cx="2741612" cy="984885"/>
          </a:xfrm>
          <a:prstGeom prst="rect">
            <a:avLst/>
          </a:prstGeom>
          <a:noFill/>
        </p:spPr>
        <p:txBody>
          <a:bodyPr wrap="square" rtlCol="0">
            <a:spAutoFit/>
          </a:bodyPr>
          <a:lstStyle/>
          <a:p>
            <a:pPr algn="ctr">
              <a:spcBef>
                <a:spcPts val="600"/>
              </a:spcBef>
              <a:spcAft>
                <a:spcPts val="600"/>
              </a:spcAft>
            </a:pPr>
            <a:r>
              <a:rPr lang="en-US" sz="1600" dirty="0"/>
              <a:t>Fund Value @8%</a:t>
            </a:r>
            <a:r>
              <a:rPr lang="en-US" sz="1600" baseline="30000" dirty="0"/>
              <a:t>(2) </a:t>
            </a:r>
            <a:r>
              <a:rPr lang="en-US" sz="1600" dirty="0"/>
              <a:t>Rs. 57,70,153 </a:t>
            </a:r>
          </a:p>
          <a:p>
            <a:pPr algn="ctr">
              <a:spcBef>
                <a:spcPts val="600"/>
              </a:spcBef>
              <a:spcAft>
                <a:spcPts val="600"/>
              </a:spcAft>
            </a:pPr>
            <a:r>
              <a:rPr lang="en-US" sz="1600" dirty="0"/>
              <a:t>@4%</a:t>
            </a:r>
            <a:r>
              <a:rPr lang="en-US" sz="1600" baseline="30000" dirty="0"/>
              <a:t>(1) </a:t>
            </a:r>
            <a:r>
              <a:rPr lang="en-US" sz="1600" dirty="0"/>
              <a:t>Rs 21.93 lakhs</a:t>
            </a:r>
          </a:p>
        </p:txBody>
      </p:sp>
      <p:sp>
        <p:nvSpPr>
          <p:cNvPr id="44" name="Down Arrow 43"/>
          <p:cNvSpPr/>
          <p:nvPr/>
        </p:nvSpPr>
        <p:spPr bwMode="auto">
          <a:xfrm>
            <a:off x="9475757" y="3344659"/>
            <a:ext cx="182880" cy="360000"/>
          </a:xfrm>
          <a:prstGeom prst="downArrow">
            <a:avLst/>
          </a:prstGeom>
          <a:solidFill>
            <a:srgbClr val="8B3331"/>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46" name="Rectangle 45"/>
          <p:cNvSpPr/>
          <p:nvPr/>
        </p:nvSpPr>
        <p:spPr>
          <a:xfrm>
            <a:off x="3591198" y="3816314"/>
            <a:ext cx="788000" cy="28259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dirty="0"/>
              <a:t>Death</a:t>
            </a:r>
          </a:p>
        </p:txBody>
      </p:sp>
      <p:sp>
        <p:nvSpPr>
          <p:cNvPr id="47" name="Left Bracket 46"/>
          <p:cNvSpPr/>
          <p:nvPr/>
        </p:nvSpPr>
        <p:spPr>
          <a:xfrm rot="16200000" flipH="1">
            <a:off x="3269588" y="965877"/>
            <a:ext cx="407957" cy="3773418"/>
          </a:xfrm>
          <a:prstGeom prst="leftBracket">
            <a:avLst/>
          </a:prstGeom>
          <a:ln w="19050" cap="flat" cmpd="sng" algn="ctr">
            <a:solidFill>
              <a:schemeClr val="accent5"/>
            </a:solidFill>
            <a:prstDash val="dash"/>
            <a:round/>
            <a:headEnd type="oval" w="med" len="med"/>
            <a:tailEnd type="oval"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IN" sz="2400"/>
          </a:p>
        </p:txBody>
      </p:sp>
      <p:sp>
        <p:nvSpPr>
          <p:cNvPr id="48" name="TextBox 47"/>
          <p:cNvSpPr txBox="1"/>
          <p:nvPr/>
        </p:nvSpPr>
        <p:spPr>
          <a:xfrm>
            <a:off x="1526860" y="2679194"/>
            <a:ext cx="1836000" cy="38209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lnSpc>
                <a:spcPct val="150000"/>
              </a:lnSpc>
            </a:pPr>
            <a:r>
              <a:rPr lang="en-US" sz="1400" dirty="0"/>
              <a:t>Premium </a:t>
            </a:r>
            <a:r>
              <a:rPr lang="en-US" sz="1400" dirty="0" err="1"/>
              <a:t>Rs</a:t>
            </a:r>
            <a:r>
              <a:rPr lang="en-US" sz="1400" dirty="0"/>
              <a:t> 1 Lakh pa</a:t>
            </a:r>
          </a:p>
        </p:txBody>
      </p:sp>
      <p:sp>
        <p:nvSpPr>
          <p:cNvPr id="49" name="TextBox 48"/>
          <p:cNvSpPr txBox="1"/>
          <p:nvPr/>
        </p:nvSpPr>
        <p:spPr>
          <a:xfrm>
            <a:off x="393700" y="5471425"/>
            <a:ext cx="11388396" cy="400110"/>
          </a:xfrm>
          <a:prstGeom prst="rect">
            <a:avLst/>
          </a:prstGeom>
          <a:noFill/>
        </p:spPr>
        <p:txBody>
          <a:bodyPr wrap="square" rtlCol="0">
            <a:spAutoFit/>
          </a:bodyPr>
          <a:lstStyle/>
          <a:p>
            <a:r>
              <a:rPr lang="en-US" sz="1000" dirty="0"/>
              <a:t>Premium excluding GST. The above values are illustrative and for a healthy male. The assumed rates of return 4%</a:t>
            </a:r>
            <a:r>
              <a:rPr lang="en-US" sz="1000" baseline="30000" dirty="0"/>
              <a:t>(1) </a:t>
            </a:r>
            <a:r>
              <a:rPr lang="en-US" sz="1000" dirty="0"/>
              <a:t>and 8%</a:t>
            </a:r>
            <a:r>
              <a:rPr lang="en-US" sz="1000" baseline="30000" dirty="0"/>
              <a:t>(2) </a:t>
            </a:r>
            <a:r>
              <a:rPr lang="en-US" sz="1000" dirty="0"/>
              <a:t>are not guaranteed and they are not the upper or lower limits of what one might get back as the value of the policy is dependent on a number of factors including future investment performance</a:t>
            </a:r>
          </a:p>
        </p:txBody>
      </p:sp>
      <p:sp>
        <p:nvSpPr>
          <p:cNvPr id="50" name="TextBox 49"/>
          <p:cNvSpPr txBox="1"/>
          <p:nvPr/>
        </p:nvSpPr>
        <p:spPr>
          <a:xfrm>
            <a:off x="3362381" y="2704287"/>
            <a:ext cx="1908000" cy="396000"/>
          </a:xfrm>
          <a:prstGeom prst="rect">
            <a:avLst/>
          </a:prstGeom>
          <a:solidFill>
            <a:schemeClr val="bg1"/>
          </a:solidFill>
        </p:spPr>
        <p:txBody>
          <a:bodyPr wrap="square" rtlCol="0" anchor="ctr">
            <a:spAutoFit/>
          </a:bodyPr>
          <a:lstStyle/>
          <a:p>
            <a:pPr marL="0" lvl="1" algn="ctr">
              <a:lnSpc>
                <a:spcPct val="150000"/>
              </a:lnSpc>
              <a:spcBef>
                <a:spcPts val="0"/>
              </a:spcBef>
              <a:spcAft>
                <a:spcPts val="600"/>
              </a:spcAft>
              <a:buClr>
                <a:srgbClr val="C0504D"/>
              </a:buClr>
            </a:pPr>
            <a:r>
              <a:rPr lang="en-US" sz="1000" b="1" dirty="0"/>
              <a:t>Future Premiums will be paid by ABSLI</a:t>
            </a:r>
            <a:endParaRPr lang="en-US" sz="1000" dirty="0">
              <a:solidFill>
                <a:srgbClr val="000000"/>
              </a:solidFill>
            </a:endParaRPr>
          </a:p>
        </p:txBody>
      </p:sp>
      <p:cxnSp>
        <p:nvCxnSpPr>
          <p:cNvPr id="52" name="Straight Connector 51"/>
          <p:cNvCxnSpPr/>
          <p:nvPr/>
        </p:nvCxnSpPr>
        <p:spPr>
          <a:xfrm>
            <a:off x="3985198" y="3394391"/>
            <a:ext cx="0" cy="331288"/>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09660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14</a:t>
            </a:fld>
            <a:endParaRPr lang="en-IN"/>
          </a:p>
        </p:txBody>
      </p:sp>
      <p:sp>
        <p:nvSpPr>
          <p:cNvPr id="5" name="Title 4"/>
          <p:cNvSpPr>
            <a:spLocks noGrp="1"/>
          </p:cNvSpPr>
          <p:nvPr>
            <p:ph type="title"/>
          </p:nvPr>
        </p:nvSpPr>
        <p:spPr/>
        <p:txBody>
          <a:bodyPr/>
          <a:lstStyle/>
          <a:p>
            <a:r>
              <a:rPr lang="en-US" sz="2400" dirty="0">
                <a:latin typeface="+mn-lt"/>
              </a:rPr>
              <a:t>Illustration – Classic Option</a:t>
            </a:r>
            <a:endParaRPr lang="en-IN" sz="2400" dirty="0">
              <a:latin typeface="+mn-lt"/>
            </a:endParaRPr>
          </a:p>
        </p:txBody>
      </p:sp>
      <p:cxnSp>
        <p:nvCxnSpPr>
          <p:cNvPr id="7" name="Straight Connector 6"/>
          <p:cNvCxnSpPr/>
          <p:nvPr/>
        </p:nvCxnSpPr>
        <p:spPr bwMode="auto">
          <a:xfrm>
            <a:off x="1493094" y="3169469"/>
            <a:ext cx="8046720" cy="1588"/>
          </a:xfrm>
          <a:prstGeom prst="line">
            <a:avLst/>
          </a:prstGeom>
          <a:ln w="38100">
            <a:headEnd type="none" w="med" len="med"/>
            <a:tailEnd type="none" w="med" len="med"/>
          </a:ln>
        </p:spPr>
        <p:style>
          <a:lnRef idx="2">
            <a:schemeClr val="accent2"/>
          </a:lnRef>
          <a:fillRef idx="0">
            <a:schemeClr val="accent2"/>
          </a:fillRef>
          <a:effectRef idx="1">
            <a:schemeClr val="accent2"/>
          </a:effectRef>
          <a:fontRef idx="minor">
            <a:schemeClr val="tx1"/>
          </a:fontRef>
        </p:style>
      </p:cxnSp>
      <p:sp>
        <p:nvSpPr>
          <p:cNvPr id="8" name="Oval 7"/>
          <p:cNvSpPr/>
          <p:nvPr/>
        </p:nvSpPr>
        <p:spPr bwMode="auto">
          <a:xfrm>
            <a:off x="9432728" y="3015669"/>
            <a:ext cx="274320" cy="274320"/>
          </a:xfrm>
          <a:prstGeom prst="ellipse">
            <a:avLst/>
          </a:prstGeom>
          <a:solidFill>
            <a:srgbClr val="8B3331"/>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Calibri" pitchFamily="34" charset="0"/>
            </a:endParaRPr>
          </a:p>
        </p:txBody>
      </p:sp>
      <p:sp>
        <p:nvSpPr>
          <p:cNvPr id="9" name="Oval 8"/>
          <p:cNvSpPr/>
          <p:nvPr/>
        </p:nvSpPr>
        <p:spPr bwMode="auto">
          <a:xfrm>
            <a:off x="1384471" y="3005276"/>
            <a:ext cx="274320" cy="274320"/>
          </a:xfrm>
          <a:prstGeom prst="ellipse">
            <a:avLst/>
          </a:prstGeom>
          <a:solidFill>
            <a:srgbClr val="8B3331"/>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Calibri" pitchFamily="34" charset="0"/>
            </a:endParaRPr>
          </a:p>
        </p:txBody>
      </p:sp>
      <p:sp>
        <p:nvSpPr>
          <p:cNvPr id="10" name="TextBox 9"/>
          <p:cNvSpPr txBox="1"/>
          <p:nvPr/>
        </p:nvSpPr>
        <p:spPr>
          <a:xfrm>
            <a:off x="9405420" y="3022024"/>
            <a:ext cx="341760" cy="276999"/>
          </a:xfrm>
          <a:prstGeom prst="rect">
            <a:avLst/>
          </a:prstGeom>
          <a:noFill/>
        </p:spPr>
        <p:txBody>
          <a:bodyPr wrap="none" rtlCol="0">
            <a:spAutoFit/>
          </a:bodyPr>
          <a:lstStyle/>
          <a:p>
            <a:r>
              <a:rPr lang="en-US" sz="1200" b="1" dirty="0">
                <a:solidFill>
                  <a:schemeClr val="bg1"/>
                </a:solidFill>
                <a:latin typeface="Calibri" pitchFamily="34" charset="0"/>
              </a:rPr>
              <a:t>30</a:t>
            </a:r>
          </a:p>
        </p:txBody>
      </p:sp>
      <p:sp>
        <p:nvSpPr>
          <p:cNvPr id="11" name="TextBox 10"/>
          <p:cNvSpPr txBox="1"/>
          <p:nvPr/>
        </p:nvSpPr>
        <p:spPr>
          <a:xfrm>
            <a:off x="1586858"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2</a:t>
            </a:r>
          </a:p>
        </p:txBody>
      </p:sp>
      <p:sp>
        <p:nvSpPr>
          <p:cNvPr id="12" name="TextBox 11"/>
          <p:cNvSpPr txBox="1"/>
          <p:nvPr/>
        </p:nvSpPr>
        <p:spPr>
          <a:xfrm>
            <a:off x="1866092"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3</a:t>
            </a:r>
          </a:p>
        </p:txBody>
      </p:sp>
      <p:sp>
        <p:nvSpPr>
          <p:cNvPr id="13" name="TextBox 12"/>
          <p:cNvSpPr txBox="1"/>
          <p:nvPr/>
        </p:nvSpPr>
        <p:spPr>
          <a:xfrm>
            <a:off x="2145326"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4</a:t>
            </a:r>
          </a:p>
        </p:txBody>
      </p:sp>
      <p:sp>
        <p:nvSpPr>
          <p:cNvPr id="14" name="TextBox 13"/>
          <p:cNvSpPr txBox="1"/>
          <p:nvPr/>
        </p:nvSpPr>
        <p:spPr>
          <a:xfrm>
            <a:off x="2424560"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5</a:t>
            </a:r>
          </a:p>
        </p:txBody>
      </p:sp>
      <p:sp>
        <p:nvSpPr>
          <p:cNvPr id="15" name="TextBox 14"/>
          <p:cNvSpPr txBox="1"/>
          <p:nvPr/>
        </p:nvSpPr>
        <p:spPr>
          <a:xfrm>
            <a:off x="2703794"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6</a:t>
            </a:r>
          </a:p>
        </p:txBody>
      </p:sp>
      <p:sp>
        <p:nvSpPr>
          <p:cNvPr id="16" name="TextBox 15"/>
          <p:cNvSpPr txBox="1"/>
          <p:nvPr/>
        </p:nvSpPr>
        <p:spPr>
          <a:xfrm>
            <a:off x="2983028"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7</a:t>
            </a:r>
          </a:p>
        </p:txBody>
      </p:sp>
      <p:sp>
        <p:nvSpPr>
          <p:cNvPr id="17" name="TextBox 16"/>
          <p:cNvSpPr txBox="1"/>
          <p:nvPr/>
        </p:nvSpPr>
        <p:spPr>
          <a:xfrm>
            <a:off x="3262262"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8</a:t>
            </a:r>
          </a:p>
        </p:txBody>
      </p:sp>
      <p:sp>
        <p:nvSpPr>
          <p:cNvPr id="18" name="TextBox 17"/>
          <p:cNvSpPr txBox="1"/>
          <p:nvPr/>
        </p:nvSpPr>
        <p:spPr>
          <a:xfrm>
            <a:off x="3541496" y="3190821"/>
            <a:ext cx="341760" cy="276999"/>
          </a:xfrm>
          <a:prstGeom prst="rect">
            <a:avLst/>
          </a:prstGeom>
          <a:noFill/>
        </p:spPr>
        <p:txBody>
          <a:bodyPr wrap="none" rtlCol="0">
            <a:spAutoFit/>
          </a:bodyPr>
          <a:lstStyle/>
          <a:p>
            <a:r>
              <a:rPr lang="en-US" sz="1200" b="1" dirty="0">
                <a:solidFill>
                  <a:schemeClr val="bg1"/>
                </a:solidFill>
                <a:latin typeface="Calibri" pitchFamily="34" charset="0"/>
              </a:rPr>
              <a:t>0</a:t>
            </a:r>
            <a:r>
              <a:rPr lang="en-US" sz="1200" b="1" dirty="0">
                <a:latin typeface="Calibri" pitchFamily="34" charset="0"/>
              </a:rPr>
              <a:t>9</a:t>
            </a:r>
          </a:p>
        </p:txBody>
      </p:sp>
      <p:sp>
        <p:nvSpPr>
          <p:cNvPr id="19" name="TextBox 18"/>
          <p:cNvSpPr txBox="1"/>
          <p:nvPr/>
        </p:nvSpPr>
        <p:spPr>
          <a:xfrm>
            <a:off x="3820730" y="3190821"/>
            <a:ext cx="341760" cy="276999"/>
          </a:xfrm>
          <a:prstGeom prst="rect">
            <a:avLst/>
          </a:prstGeom>
          <a:noFill/>
        </p:spPr>
        <p:txBody>
          <a:bodyPr wrap="none" rtlCol="0">
            <a:spAutoFit/>
          </a:bodyPr>
          <a:lstStyle/>
          <a:p>
            <a:r>
              <a:rPr lang="en-US" sz="1200" b="1" dirty="0">
                <a:latin typeface="Calibri" pitchFamily="34" charset="0"/>
              </a:rPr>
              <a:t>10</a:t>
            </a:r>
          </a:p>
        </p:txBody>
      </p:sp>
      <p:sp>
        <p:nvSpPr>
          <p:cNvPr id="20" name="TextBox 19"/>
          <p:cNvSpPr txBox="1"/>
          <p:nvPr/>
        </p:nvSpPr>
        <p:spPr>
          <a:xfrm>
            <a:off x="4099964" y="3190821"/>
            <a:ext cx="341760" cy="276999"/>
          </a:xfrm>
          <a:prstGeom prst="rect">
            <a:avLst/>
          </a:prstGeom>
          <a:noFill/>
        </p:spPr>
        <p:txBody>
          <a:bodyPr wrap="none" rtlCol="0">
            <a:spAutoFit/>
          </a:bodyPr>
          <a:lstStyle/>
          <a:p>
            <a:r>
              <a:rPr lang="en-US" sz="1200" b="1" dirty="0">
                <a:latin typeface="Calibri" pitchFamily="34" charset="0"/>
              </a:rPr>
              <a:t>11</a:t>
            </a:r>
          </a:p>
        </p:txBody>
      </p:sp>
      <p:sp>
        <p:nvSpPr>
          <p:cNvPr id="21" name="TextBox 20"/>
          <p:cNvSpPr txBox="1"/>
          <p:nvPr/>
        </p:nvSpPr>
        <p:spPr>
          <a:xfrm>
            <a:off x="4379198" y="3190821"/>
            <a:ext cx="341760" cy="276999"/>
          </a:xfrm>
          <a:prstGeom prst="rect">
            <a:avLst/>
          </a:prstGeom>
          <a:noFill/>
        </p:spPr>
        <p:txBody>
          <a:bodyPr wrap="none" rtlCol="0">
            <a:spAutoFit/>
          </a:bodyPr>
          <a:lstStyle/>
          <a:p>
            <a:r>
              <a:rPr lang="en-US" sz="1200" b="1" dirty="0">
                <a:latin typeface="Calibri" pitchFamily="34" charset="0"/>
              </a:rPr>
              <a:t>12</a:t>
            </a:r>
          </a:p>
        </p:txBody>
      </p:sp>
      <p:sp>
        <p:nvSpPr>
          <p:cNvPr id="22" name="TextBox 21"/>
          <p:cNvSpPr txBox="1"/>
          <p:nvPr/>
        </p:nvSpPr>
        <p:spPr>
          <a:xfrm>
            <a:off x="4658432" y="3190821"/>
            <a:ext cx="341760" cy="276999"/>
          </a:xfrm>
          <a:prstGeom prst="rect">
            <a:avLst/>
          </a:prstGeom>
          <a:noFill/>
        </p:spPr>
        <p:txBody>
          <a:bodyPr wrap="none" rtlCol="0">
            <a:spAutoFit/>
          </a:bodyPr>
          <a:lstStyle/>
          <a:p>
            <a:r>
              <a:rPr lang="en-US" sz="1200" b="1" dirty="0">
                <a:latin typeface="Calibri" pitchFamily="34" charset="0"/>
              </a:rPr>
              <a:t>13</a:t>
            </a:r>
          </a:p>
        </p:txBody>
      </p:sp>
      <p:sp>
        <p:nvSpPr>
          <p:cNvPr id="23" name="TextBox 22"/>
          <p:cNvSpPr txBox="1"/>
          <p:nvPr/>
        </p:nvSpPr>
        <p:spPr>
          <a:xfrm>
            <a:off x="4937666" y="3190821"/>
            <a:ext cx="341760" cy="276999"/>
          </a:xfrm>
          <a:prstGeom prst="rect">
            <a:avLst/>
          </a:prstGeom>
          <a:noFill/>
        </p:spPr>
        <p:txBody>
          <a:bodyPr wrap="none" rtlCol="0">
            <a:spAutoFit/>
          </a:bodyPr>
          <a:lstStyle/>
          <a:p>
            <a:r>
              <a:rPr lang="en-US" sz="1200" b="1" dirty="0">
                <a:latin typeface="Calibri" pitchFamily="34" charset="0"/>
              </a:rPr>
              <a:t>14</a:t>
            </a:r>
          </a:p>
        </p:txBody>
      </p:sp>
      <p:sp>
        <p:nvSpPr>
          <p:cNvPr id="24" name="TextBox 23"/>
          <p:cNvSpPr txBox="1"/>
          <p:nvPr/>
        </p:nvSpPr>
        <p:spPr>
          <a:xfrm>
            <a:off x="5216900" y="3190821"/>
            <a:ext cx="341760" cy="276999"/>
          </a:xfrm>
          <a:prstGeom prst="rect">
            <a:avLst/>
          </a:prstGeom>
          <a:noFill/>
        </p:spPr>
        <p:txBody>
          <a:bodyPr wrap="none" rtlCol="0">
            <a:spAutoFit/>
          </a:bodyPr>
          <a:lstStyle/>
          <a:p>
            <a:r>
              <a:rPr lang="en-US" sz="1200" b="1" dirty="0">
                <a:latin typeface="Calibri" pitchFamily="34" charset="0"/>
              </a:rPr>
              <a:t>15</a:t>
            </a:r>
          </a:p>
        </p:txBody>
      </p:sp>
      <p:sp>
        <p:nvSpPr>
          <p:cNvPr id="25" name="TextBox 24"/>
          <p:cNvSpPr txBox="1"/>
          <p:nvPr/>
        </p:nvSpPr>
        <p:spPr>
          <a:xfrm>
            <a:off x="5496134" y="3190821"/>
            <a:ext cx="341760" cy="276999"/>
          </a:xfrm>
          <a:prstGeom prst="rect">
            <a:avLst/>
          </a:prstGeom>
          <a:noFill/>
        </p:spPr>
        <p:txBody>
          <a:bodyPr wrap="none" rtlCol="0">
            <a:spAutoFit/>
          </a:bodyPr>
          <a:lstStyle/>
          <a:p>
            <a:r>
              <a:rPr lang="en-US" sz="1200" b="1" dirty="0">
                <a:latin typeface="Calibri" pitchFamily="34" charset="0"/>
              </a:rPr>
              <a:t>16</a:t>
            </a:r>
          </a:p>
        </p:txBody>
      </p:sp>
      <p:sp>
        <p:nvSpPr>
          <p:cNvPr id="26" name="TextBox 25"/>
          <p:cNvSpPr txBox="1"/>
          <p:nvPr/>
        </p:nvSpPr>
        <p:spPr>
          <a:xfrm>
            <a:off x="5775368" y="3190821"/>
            <a:ext cx="341760" cy="276999"/>
          </a:xfrm>
          <a:prstGeom prst="rect">
            <a:avLst/>
          </a:prstGeom>
          <a:noFill/>
        </p:spPr>
        <p:txBody>
          <a:bodyPr wrap="none" rtlCol="0">
            <a:spAutoFit/>
          </a:bodyPr>
          <a:lstStyle/>
          <a:p>
            <a:r>
              <a:rPr lang="en-US" sz="1200" b="1" dirty="0">
                <a:latin typeface="Calibri" pitchFamily="34" charset="0"/>
              </a:rPr>
              <a:t>17</a:t>
            </a:r>
          </a:p>
        </p:txBody>
      </p:sp>
      <p:sp>
        <p:nvSpPr>
          <p:cNvPr id="27" name="TextBox 26"/>
          <p:cNvSpPr txBox="1"/>
          <p:nvPr/>
        </p:nvSpPr>
        <p:spPr>
          <a:xfrm>
            <a:off x="6054602" y="3190821"/>
            <a:ext cx="341760" cy="276999"/>
          </a:xfrm>
          <a:prstGeom prst="rect">
            <a:avLst/>
          </a:prstGeom>
          <a:noFill/>
        </p:spPr>
        <p:txBody>
          <a:bodyPr wrap="none" rtlCol="0">
            <a:spAutoFit/>
          </a:bodyPr>
          <a:lstStyle/>
          <a:p>
            <a:r>
              <a:rPr lang="en-US" sz="1200" b="1" dirty="0">
                <a:latin typeface="Calibri" pitchFamily="34" charset="0"/>
              </a:rPr>
              <a:t>18</a:t>
            </a:r>
          </a:p>
        </p:txBody>
      </p:sp>
      <p:sp>
        <p:nvSpPr>
          <p:cNvPr id="28" name="TextBox 27"/>
          <p:cNvSpPr txBox="1"/>
          <p:nvPr/>
        </p:nvSpPr>
        <p:spPr>
          <a:xfrm>
            <a:off x="6333836" y="3190821"/>
            <a:ext cx="341760" cy="276999"/>
          </a:xfrm>
          <a:prstGeom prst="rect">
            <a:avLst/>
          </a:prstGeom>
          <a:noFill/>
        </p:spPr>
        <p:txBody>
          <a:bodyPr wrap="none" rtlCol="0">
            <a:spAutoFit/>
          </a:bodyPr>
          <a:lstStyle/>
          <a:p>
            <a:r>
              <a:rPr lang="en-US" sz="1200" b="1" dirty="0">
                <a:latin typeface="Calibri" pitchFamily="34" charset="0"/>
              </a:rPr>
              <a:t>19</a:t>
            </a:r>
          </a:p>
        </p:txBody>
      </p:sp>
      <p:sp>
        <p:nvSpPr>
          <p:cNvPr id="29" name="TextBox 28"/>
          <p:cNvSpPr txBox="1"/>
          <p:nvPr/>
        </p:nvSpPr>
        <p:spPr>
          <a:xfrm>
            <a:off x="6613070" y="3190821"/>
            <a:ext cx="341760" cy="276999"/>
          </a:xfrm>
          <a:prstGeom prst="rect">
            <a:avLst/>
          </a:prstGeom>
          <a:noFill/>
        </p:spPr>
        <p:txBody>
          <a:bodyPr wrap="none" rtlCol="0">
            <a:spAutoFit/>
          </a:bodyPr>
          <a:lstStyle/>
          <a:p>
            <a:r>
              <a:rPr lang="en-US" sz="1200" b="1" dirty="0">
                <a:latin typeface="Calibri" pitchFamily="34" charset="0"/>
              </a:rPr>
              <a:t>20</a:t>
            </a:r>
          </a:p>
        </p:txBody>
      </p:sp>
      <p:sp>
        <p:nvSpPr>
          <p:cNvPr id="30" name="TextBox 29"/>
          <p:cNvSpPr txBox="1"/>
          <p:nvPr/>
        </p:nvSpPr>
        <p:spPr>
          <a:xfrm>
            <a:off x="6892304" y="3190821"/>
            <a:ext cx="341760" cy="276999"/>
          </a:xfrm>
          <a:prstGeom prst="rect">
            <a:avLst/>
          </a:prstGeom>
          <a:noFill/>
        </p:spPr>
        <p:txBody>
          <a:bodyPr wrap="none" rtlCol="0">
            <a:spAutoFit/>
          </a:bodyPr>
          <a:lstStyle/>
          <a:p>
            <a:r>
              <a:rPr lang="en-US" sz="1200" b="1" dirty="0">
                <a:latin typeface="Calibri" pitchFamily="34" charset="0"/>
              </a:rPr>
              <a:t>21</a:t>
            </a:r>
          </a:p>
        </p:txBody>
      </p:sp>
      <p:sp>
        <p:nvSpPr>
          <p:cNvPr id="31" name="TextBox 30"/>
          <p:cNvSpPr txBox="1"/>
          <p:nvPr/>
        </p:nvSpPr>
        <p:spPr>
          <a:xfrm>
            <a:off x="7450772" y="3190821"/>
            <a:ext cx="341760" cy="276999"/>
          </a:xfrm>
          <a:prstGeom prst="rect">
            <a:avLst/>
          </a:prstGeom>
          <a:noFill/>
        </p:spPr>
        <p:txBody>
          <a:bodyPr wrap="none" rtlCol="0">
            <a:spAutoFit/>
          </a:bodyPr>
          <a:lstStyle/>
          <a:p>
            <a:r>
              <a:rPr lang="en-US" sz="1200" b="1" dirty="0">
                <a:latin typeface="Calibri" pitchFamily="34" charset="0"/>
              </a:rPr>
              <a:t>23</a:t>
            </a:r>
          </a:p>
        </p:txBody>
      </p:sp>
      <p:sp>
        <p:nvSpPr>
          <p:cNvPr id="32" name="TextBox 31"/>
          <p:cNvSpPr txBox="1"/>
          <p:nvPr/>
        </p:nvSpPr>
        <p:spPr>
          <a:xfrm>
            <a:off x="7730006" y="3190821"/>
            <a:ext cx="341760" cy="276999"/>
          </a:xfrm>
          <a:prstGeom prst="rect">
            <a:avLst/>
          </a:prstGeom>
          <a:noFill/>
        </p:spPr>
        <p:txBody>
          <a:bodyPr wrap="none" rtlCol="0">
            <a:spAutoFit/>
          </a:bodyPr>
          <a:lstStyle/>
          <a:p>
            <a:r>
              <a:rPr lang="en-US" sz="1200" b="1" dirty="0">
                <a:latin typeface="Calibri" pitchFamily="34" charset="0"/>
              </a:rPr>
              <a:t>24</a:t>
            </a:r>
          </a:p>
        </p:txBody>
      </p:sp>
      <p:sp>
        <p:nvSpPr>
          <p:cNvPr id="33" name="TextBox 32"/>
          <p:cNvSpPr txBox="1"/>
          <p:nvPr/>
        </p:nvSpPr>
        <p:spPr>
          <a:xfrm>
            <a:off x="8288474" y="3190821"/>
            <a:ext cx="341760" cy="276999"/>
          </a:xfrm>
          <a:prstGeom prst="rect">
            <a:avLst/>
          </a:prstGeom>
          <a:noFill/>
        </p:spPr>
        <p:txBody>
          <a:bodyPr wrap="none" rtlCol="0">
            <a:spAutoFit/>
          </a:bodyPr>
          <a:lstStyle/>
          <a:p>
            <a:r>
              <a:rPr lang="en-US" sz="1200" b="1" dirty="0">
                <a:latin typeface="Calibri" pitchFamily="34" charset="0"/>
              </a:rPr>
              <a:t>26</a:t>
            </a:r>
          </a:p>
        </p:txBody>
      </p:sp>
      <p:sp>
        <p:nvSpPr>
          <p:cNvPr id="38" name="TextBox 37"/>
          <p:cNvSpPr txBox="1"/>
          <p:nvPr/>
        </p:nvSpPr>
        <p:spPr>
          <a:xfrm>
            <a:off x="433717" y="1114967"/>
            <a:ext cx="11241769" cy="792781"/>
          </a:xfrm>
          <a:prstGeom prst="rect">
            <a:avLst/>
          </a:prstGeom>
          <a:noFill/>
        </p:spPr>
        <p:txBody>
          <a:bodyPr wrap="square" rtlCol="0">
            <a:spAutoFit/>
          </a:bodyPr>
          <a:lstStyle/>
          <a:p>
            <a:pPr marL="0" lvl="1" algn="just">
              <a:lnSpc>
                <a:spcPct val="150000"/>
              </a:lnSpc>
              <a:spcBef>
                <a:spcPts val="0"/>
              </a:spcBef>
              <a:spcAft>
                <a:spcPts val="600"/>
              </a:spcAft>
              <a:buClr>
                <a:srgbClr val="C0504D"/>
              </a:buClr>
            </a:pPr>
            <a:r>
              <a:rPr lang="en-US" sz="1600" dirty="0">
                <a:latin typeface="+mj-lt"/>
              </a:rPr>
              <a:t>Mr. Shetty aged 30 years takes ABSLI Wealth Aspire Plan with Classic Option, he pays Rs. 1,00,000/- p.a. for limited premium payment period of 15 years with policy term of 30 years under Self Managed investment option with 100% investment in Maximiser Fund.</a:t>
            </a:r>
            <a:endParaRPr lang="en-US" sz="1600" dirty="0">
              <a:solidFill>
                <a:srgbClr val="000000"/>
              </a:solidFill>
              <a:latin typeface="+mj-lt"/>
            </a:endParaRPr>
          </a:p>
        </p:txBody>
      </p:sp>
      <p:sp>
        <p:nvSpPr>
          <p:cNvPr id="39" name="TextBox 38"/>
          <p:cNvSpPr txBox="1"/>
          <p:nvPr/>
        </p:nvSpPr>
        <p:spPr>
          <a:xfrm>
            <a:off x="1379375" y="3011631"/>
            <a:ext cx="263214" cy="276999"/>
          </a:xfrm>
          <a:prstGeom prst="rect">
            <a:avLst/>
          </a:prstGeom>
          <a:noFill/>
        </p:spPr>
        <p:txBody>
          <a:bodyPr wrap="none" rtlCol="0">
            <a:spAutoFit/>
          </a:bodyPr>
          <a:lstStyle/>
          <a:p>
            <a:r>
              <a:rPr lang="en-US" sz="1200" b="1" dirty="0">
                <a:solidFill>
                  <a:schemeClr val="bg1"/>
                </a:solidFill>
                <a:latin typeface="Calibri" pitchFamily="34" charset="0"/>
              </a:rPr>
              <a:t>1</a:t>
            </a:r>
          </a:p>
        </p:txBody>
      </p:sp>
      <p:sp>
        <p:nvSpPr>
          <p:cNvPr id="53" name="TextBox 52"/>
          <p:cNvSpPr txBox="1"/>
          <p:nvPr/>
        </p:nvSpPr>
        <p:spPr>
          <a:xfrm>
            <a:off x="4609639" y="2091980"/>
            <a:ext cx="2241295" cy="415498"/>
          </a:xfrm>
          <a:prstGeom prst="rect">
            <a:avLst/>
          </a:prstGeom>
          <a:effectLst>
            <a:softEdge rad="63500"/>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lnSpc>
                <a:spcPct val="150000"/>
              </a:lnSpc>
            </a:pPr>
            <a:r>
              <a:rPr lang="en-US" sz="1400" b="1" dirty="0">
                <a:latin typeface="Calibri" pitchFamily="34" charset="0"/>
              </a:rPr>
              <a:t>Life Cover of Rs. 10 Lakhs </a:t>
            </a:r>
          </a:p>
        </p:txBody>
      </p:sp>
      <p:sp>
        <p:nvSpPr>
          <p:cNvPr id="54" name="TextBox 53"/>
          <p:cNvSpPr txBox="1"/>
          <p:nvPr/>
        </p:nvSpPr>
        <p:spPr>
          <a:xfrm>
            <a:off x="8567708" y="3190821"/>
            <a:ext cx="341760" cy="276999"/>
          </a:xfrm>
          <a:prstGeom prst="rect">
            <a:avLst/>
          </a:prstGeom>
          <a:noFill/>
        </p:spPr>
        <p:txBody>
          <a:bodyPr wrap="none" rtlCol="0">
            <a:spAutoFit/>
          </a:bodyPr>
          <a:lstStyle/>
          <a:p>
            <a:r>
              <a:rPr lang="en-US" sz="1200" b="1" dirty="0">
                <a:latin typeface="Calibri" pitchFamily="34" charset="0"/>
              </a:rPr>
              <a:t>27</a:t>
            </a:r>
          </a:p>
        </p:txBody>
      </p:sp>
      <p:sp>
        <p:nvSpPr>
          <p:cNvPr id="55" name="TextBox 54"/>
          <p:cNvSpPr txBox="1"/>
          <p:nvPr/>
        </p:nvSpPr>
        <p:spPr>
          <a:xfrm>
            <a:off x="8009240" y="3190821"/>
            <a:ext cx="341760" cy="276999"/>
          </a:xfrm>
          <a:prstGeom prst="rect">
            <a:avLst/>
          </a:prstGeom>
          <a:noFill/>
        </p:spPr>
        <p:txBody>
          <a:bodyPr wrap="none" rtlCol="0">
            <a:spAutoFit/>
          </a:bodyPr>
          <a:lstStyle/>
          <a:p>
            <a:r>
              <a:rPr lang="en-US" sz="1200" b="1" dirty="0">
                <a:latin typeface="Calibri" pitchFamily="34" charset="0"/>
              </a:rPr>
              <a:t>25</a:t>
            </a:r>
          </a:p>
        </p:txBody>
      </p:sp>
      <p:sp>
        <p:nvSpPr>
          <p:cNvPr id="56" name="TextBox 55"/>
          <p:cNvSpPr txBox="1"/>
          <p:nvPr/>
        </p:nvSpPr>
        <p:spPr>
          <a:xfrm>
            <a:off x="7171538" y="3190821"/>
            <a:ext cx="341760" cy="276999"/>
          </a:xfrm>
          <a:prstGeom prst="rect">
            <a:avLst/>
          </a:prstGeom>
          <a:noFill/>
        </p:spPr>
        <p:txBody>
          <a:bodyPr wrap="none" rtlCol="0">
            <a:spAutoFit/>
          </a:bodyPr>
          <a:lstStyle/>
          <a:p>
            <a:r>
              <a:rPr lang="en-US" sz="1200" b="1" dirty="0">
                <a:latin typeface="Calibri" pitchFamily="34" charset="0"/>
              </a:rPr>
              <a:t>22</a:t>
            </a:r>
          </a:p>
        </p:txBody>
      </p:sp>
      <p:sp>
        <p:nvSpPr>
          <p:cNvPr id="57" name="TextBox 56"/>
          <p:cNvSpPr txBox="1"/>
          <p:nvPr/>
        </p:nvSpPr>
        <p:spPr>
          <a:xfrm>
            <a:off x="8846942" y="3204676"/>
            <a:ext cx="341760" cy="276999"/>
          </a:xfrm>
          <a:prstGeom prst="rect">
            <a:avLst/>
          </a:prstGeom>
          <a:noFill/>
        </p:spPr>
        <p:txBody>
          <a:bodyPr wrap="none" rtlCol="0">
            <a:spAutoFit/>
          </a:bodyPr>
          <a:lstStyle/>
          <a:p>
            <a:r>
              <a:rPr lang="en-US" sz="1200" b="1" dirty="0">
                <a:latin typeface="Calibri" pitchFamily="34" charset="0"/>
              </a:rPr>
              <a:t>28</a:t>
            </a:r>
          </a:p>
        </p:txBody>
      </p:sp>
      <p:sp>
        <p:nvSpPr>
          <p:cNvPr id="58" name="TextBox 57"/>
          <p:cNvSpPr txBox="1"/>
          <p:nvPr/>
        </p:nvSpPr>
        <p:spPr>
          <a:xfrm>
            <a:off x="9126176" y="3204676"/>
            <a:ext cx="341760" cy="276999"/>
          </a:xfrm>
          <a:prstGeom prst="rect">
            <a:avLst/>
          </a:prstGeom>
          <a:noFill/>
        </p:spPr>
        <p:txBody>
          <a:bodyPr wrap="none" rtlCol="0">
            <a:spAutoFit/>
          </a:bodyPr>
          <a:lstStyle/>
          <a:p>
            <a:r>
              <a:rPr lang="en-US" sz="1200" b="1" dirty="0">
                <a:latin typeface="Calibri" pitchFamily="34" charset="0"/>
              </a:rPr>
              <a:t>29</a:t>
            </a:r>
          </a:p>
        </p:txBody>
      </p:sp>
      <p:sp>
        <p:nvSpPr>
          <p:cNvPr id="65" name="TextBox 64"/>
          <p:cNvSpPr txBox="1"/>
          <p:nvPr/>
        </p:nvSpPr>
        <p:spPr>
          <a:xfrm>
            <a:off x="8935436" y="3783719"/>
            <a:ext cx="1364673" cy="1692771"/>
          </a:xfrm>
          <a:prstGeom prst="rect">
            <a:avLst/>
          </a:prstGeom>
          <a:noFill/>
        </p:spPr>
        <p:txBody>
          <a:bodyPr wrap="square" rtlCol="0">
            <a:spAutoFit/>
          </a:bodyPr>
          <a:lstStyle/>
          <a:p>
            <a:pPr algn="ctr">
              <a:spcBef>
                <a:spcPts val="600"/>
              </a:spcBef>
              <a:spcAft>
                <a:spcPts val="600"/>
              </a:spcAft>
            </a:pPr>
            <a:r>
              <a:rPr lang="en-US" sz="1400" dirty="0"/>
              <a:t>Fund Value of Rs. 62.62,802 @8%</a:t>
            </a:r>
            <a:r>
              <a:rPr lang="en-US" sz="1400" baseline="30000" dirty="0"/>
              <a:t>(2)</a:t>
            </a:r>
          </a:p>
          <a:p>
            <a:pPr algn="ctr">
              <a:spcBef>
                <a:spcPts val="600"/>
              </a:spcBef>
              <a:spcAft>
                <a:spcPts val="600"/>
              </a:spcAft>
            </a:pPr>
            <a:r>
              <a:rPr lang="en-US" sz="1400" dirty="0">
                <a:latin typeface="PF Encore Sans Pro" panose="02000503040000020004" pitchFamily="2" charset="0"/>
              </a:rPr>
              <a:t>@ 4%</a:t>
            </a:r>
            <a:r>
              <a:rPr lang="en-US" sz="1400" baseline="30000" dirty="0">
                <a:latin typeface="PF Encore Sans Pro" panose="02000503040000020004" pitchFamily="2" charset="0"/>
              </a:rPr>
              <a:t>(1) </a:t>
            </a:r>
            <a:r>
              <a:rPr lang="en-US" sz="1400" dirty="0">
                <a:latin typeface="PF Encore Sans Pro" panose="02000503040000020004" pitchFamily="2" charset="0"/>
              </a:rPr>
              <a:t>= Rs. 25.10 Lakhs</a:t>
            </a:r>
            <a:endParaRPr lang="en-US" sz="1400" dirty="0"/>
          </a:p>
          <a:p>
            <a:pPr algn="ctr">
              <a:spcBef>
                <a:spcPts val="600"/>
              </a:spcBef>
              <a:spcAft>
                <a:spcPts val="600"/>
              </a:spcAft>
            </a:pPr>
            <a:endParaRPr lang="en-US" sz="1400" dirty="0"/>
          </a:p>
        </p:txBody>
      </p:sp>
      <p:sp>
        <p:nvSpPr>
          <p:cNvPr id="66" name="Down Arrow 65"/>
          <p:cNvSpPr/>
          <p:nvPr/>
        </p:nvSpPr>
        <p:spPr bwMode="auto">
          <a:xfrm>
            <a:off x="9475757" y="3344659"/>
            <a:ext cx="182880" cy="360000"/>
          </a:xfrm>
          <a:prstGeom prst="downArrow">
            <a:avLst/>
          </a:prstGeom>
          <a:solidFill>
            <a:srgbClr val="8B3331"/>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1" name="Left Bracket 130"/>
          <p:cNvSpPr/>
          <p:nvPr/>
        </p:nvSpPr>
        <p:spPr>
          <a:xfrm rot="16200000" flipH="1">
            <a:off x="3345012" y="1041300"/>
            <a:ext cx="257109" cy="3773418"/>
          </a:xfrm>
          <a:prstGeom prst="leftBracket">
            <a:avLst/>
          </a:prstGeom>
          <a:ln w="19050" cap="flat" cmpd="sng" algn="ctr">
            <a:solidFill>
              <a:schemeClr val="accent5"/>
            </a:solidFill>
            <a:prstDash val="dash"/>
            <a:round/>
            <a:headEnd type="oval" w="med" len="med"/>
            <a:tailEnd type="oval"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IN" sz="2000"/>
          </a:p>
        </p:txBody>
      </p:sp>
      <p:sp>
        <p:nvSpPr>
          <p:cNvPr id="132" name="TextBox 131"/>
          <p:cNvSpPr txBox="1"/>
          <p:nvPr/>
        </p:nvSpPr>
        <p:spPr>
          <a:xfrm>
            <a:off x="2457854" y="2823248"/>
            <a:ext cx="2196000" cy="32400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lnSpc>
                <a:spcPct val="150000"/>
              </a:lnSpc>
            </a:pPr>
            <a:r>
              <a:rPr lang="en-US" sz="1400" dirty="0"/>
              <a:t>Premium</a:t>
            </a:r>
            <a:r>
              <a:rPr lang="en-US" sz="1400" dirty="0">
                <a:latin typeface="PF Encore Sans Pro" panose="02000503040000020004" pitchFamily="2" charset="0"/>
              </a:rPr>
              <a:t> </a:t>
            </a:r>
            <a:r>
              <a:rPr lang="en-US" sz="1400" dirty="0" err="1">
                <a:latin typeface="PF Encore Sans Pro" panose="02000503040000020004" pitchFamily="2" charset="0"/>
              </a:rPr>
              <a:t>Rs</a:t>
            </a:r>
            <a:r>
              <a:rPr lang="en-US" sz="1400" dirty="0">
                <a:latin typeface="PF Encore Sans Pro" panose="02000503040000020004" pitchFamily="2" charset="0"/>
              </a:rPr>
              <a:t> 1 Lakh p a</a:t>
            </a:r>
          </a:p>
        </p:txBody>
      </p:sp>
      <p:sp>
        <p:nvSpPr>
          <p:cNvPr id="133" name="TextBox 132"/>
          <p:cNvSpPr txBox="1"/>
          <p:nvPr/>
        </p:nvSpPr>
        <p:spPr>
          <a:xfrm>
            <a:off x="640479" y="5664310"/>
            <a:ext cx="10269777" cy="415498"/>
          </a:xfrm>
          <a:prstGeom prst="rect">
            <a:avLst/>
          </a:prstGeom>
          <a:noFill/>
        </p:spPr>
        <p:txBody>
          <a:bodyPr wrap="square" rtlCol="0">
            <a:spAutoFit/>
          </a:bodyPr>
          <a:lstStyle/>
          <a:p>
            <a:r>
              <a:rPr lang="en-US" sz="1050" dirty="0">
                <a:latin typeface="PF Encore Sans Pro" panose="02000503040000020004" pitchFamily="2" charset="0"/>
              </a:rPr>
              <a:t>Premium excluding GST. </a:t>
            </a:r>
            <a:r>
              <a:rPr lang="en-US" sz="1050" dirty="0"/>
              <a:t>The above values are illustrative and for a healthy male. The assumed rates of return 4%</a:t>
            </a:r>
            <a:r>
              <a:rPr lang="en-US" sz="1050" baseline="30000" dirty="0"/>
              <a:t>(1) </a:t>
            </a:r>
            <a:r>
              <a:rPr lang="en-US" sz="1050" dirty="0"/>
              <a:t>and 8%</a:t>
            </a:r>
            <a:r>
              <a:rPr lang="en-US" sz="1050" baseline="30000" dirty="0"/>
              <a:t>(2) </a:t>
            </a:r>
            <a:r>
              <a:rPr lang="en-US" sz="1050" dirty="0"/>
              <a:t>are not guaranteed and they are not the upper or lower limits of what one might get back as the value of the policy is dependent on a number of factors including future investment performance</a:t>
            </a:r>
            <a:r>
              <a:rPr lang="en-US" sz="1050" dirty="0">
                <a:latin typeface="PF Encore Sans Pro" panose="02000503040000020004" pitchFamily="2" charset="0"/>
              </a:rPr>
              <a:t> </a:t>
            </a:r>
          </a:p>
        </p:txBody>
      </p:sp>
      <p:sp>
        <p:nvSpPr>
          <p:cNvPr id="135" name="TextBox 134"/>
          <p:cNvSpPr txBox="1"/>
          <p:nvPr/>
        </p:nvSpPr>
        <p:spPr>
          <a:xfrm>
            <a:off x="3078061" y="4183129"/>
            <a:ext cx="2103120" cy="523220"/>
          </a:xfrm>
          <a:prstGeom prst="rect">
            <a:avLst/>
          </a:prstGeom>
          <a:noFill/>
        </p:spPr>
        <p:txBody>
          <a:bodyPr wrap="square" rtlCol="0">
            <a:spAutoFit/>
          </a:bodyPr>
          <a:lstStyle/>
          <a:p>
            <a:pPr algn="ctr">
              <a:spcBef>
                <a:spcPts val="600"/>
              </a:spcBef>
              <a:spcAft>
                <a:spcPts val="600"/>
              </a:spcAft>
            </a:pPr>
            <a:r>
              <a:rPr lang="en-US" sz="1400" dirty="0"/>
              <a:t>Higher of Basic Sum Assured or Fund Value</a:t>
            </a:r>
          </a:p>
        </p:txBody>
      </p:sp>
      <p:sp>
        <p:nvSpPr>
          <p:cNvPr id="136" name="Rectangle 135"/>
          <p:cNvSpPr/>
          <p:nvPr/>
        </p:nvSpPr>
        <p:spPr>
          <a:xfrm>
            <a:off x="3591198" y="3816314"/>
            <a:ext cx="788000" cy="28259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sz="1600" dirty="0"/>
              <a:t>Death</a:t>
            </a:r>
            <a:endParaRPr lang="en-IN" sz="2000" dirty="0"/>
          </a:p>
        </p:txBody>
      </p:sp>
      <p:cxnSp>
        <p:nvCxnSpPr>
          <p:cNvPr id="137" name="Straight Connector 136"/>
          <p:cNvCxnSpPr/>
          <p:nvPr/>
        </p:nvCxnSpPr>
        <p:spPr>
          <a:xfrm>
            <a:off x="3985198" y="3404901"/>
            <a:ext cx="0" cy="331288"/>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7534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15</a:t>
            </a:fld>
            <a:endParaRPr lang="en-IN"/>
          </a:p>
        </p:txBody>
      </p:sp>
      <p:sp>
        <p:nvSpPr>
          <p:cNvPr id="5" name="Title 4"/>
          <p:cNvSpPr>
            <a:spLocks noGrp="1"/>
          </p:cNvSpPr>
          <p:nvPr>
            <p:ph type="title"/>
          </p:nvPr>
        </p:nvSpPr>
        <p:spPr>
          <a:xfrm>
            <a:off x="609600" y="470219"/>
            <a:ext cx="10969625" cy="533745"/>
          </a:xfrm>
        </p:spPr>
        <p:txBody>
          <a:bodyPr/>
          <a:lstStyle/>
          <a:p>
            <a:r>
              <a:rPr lang="en-US" sz="2400" dirty="0">
                <a:latin typeface="+mn-lt"/>
              </a:rPr>
              <a:t>Policy Charges</a:t>
            </a:r>
            <a:endParaRPr lang="en-IN" sz="2400" dirty="0">
              <a:latin typeface="+mn-lt"/>
            </a:endParaRPr>
          </a:p>
        </p:txBody>
      </p:sp>
      <p:graphicFrame>
        <p:nvGraphicFramePr>
          <p:cNvPr id="12" name="Content Placeholder 18"/>
          <p:cNvGraphicFramePr>
            <a:graphicFrameLocks/>
          </p:cNvGraphicFramePr>
          <p:nvPr>
            <p:extLst>
              <p:ext uri="{D42A27DB-BD31-4B8C-83A1-F6EECF244321}">
                <p14:modId xmlns:p14="http://schemas.microsoft.com/office/powerpoint/2010/main" val="2155798420"/>
              </p:ext>
            </p:extLst>
          </p:nvPr>
        </p:nvGraphicFramePr>
        <p:xfrm>
          <a:off x="934773" y="4807883"/>
          <a:ext cx="6801845" cy="669996"/>
        </p:xfrm>
        <a:graphic>
          <a:graphicData uri="http://schemas.openxmlformats.org/drawingml/2006/table">
            <a:tbl>
              <a:tblPr>
                <a:tableStyleId>{BC89EF96-8CEA-46FF-86C4-4CE0E7609802}</a:tableStyleId>
              </a:tblPr>
              <a:tblGrid>
                <a:gridCol w="1028865">
                  <a:extLst>
                    <a:ext uri="{9D8B030D-6E8A-4147-A177-3AD203B41FA5}">
                      <a16:colId xmlns:a16="http://schemas.microsoft.com/office/drawing/2014/main" val="20000"/>
                    </a:ext>
                  </a:extLst>
                </a:gridCol>
                <a:gridCol w="2932708">
                  <a:extLst>
                    <a:ext uri="{9D8B030D-6E8A-4147-A177-3AD203B41FA5}">
                      <a16:colId xmlns:a16="http://schemas.microsoft.com/office/drawing/2014/main" val="20001"/>
                    </a:ext>
                  </a:extLst>
                </a:gridCol>
                <a:gridCol w="2840272">
                  <a:extLst>
                    <a:ext uri="{9D8B030D-6E8A-4147-A177-3AD203B41FA5}">
                      <a16:colId xmlns:a16="http://schemas.microsoft.com/office/drawing/2014/main" val="4267733738"/>
                    </a:ext>
                  </a:extLst>
                </a:gridCol>
              </a:tblGrid>
              <a:tr h="228558">
                <a:tc>
                  <a:txBody>
                    <a:bodyPr/>
                    <a:lstStyle/>
                    <a:p>
                      <a:pPr algn="ctr">
                        <a:spcAft>
                          <a:spcPts val="0"/>
                        </a:spcAft>
                      </a:pPr>
                      <a:r>
                        <a:rPr lang="en-US" sz="1200" dirty="0">
                          <a:effectLst/>
                          <a:latin typeface="PF Encore Sans Pro" panose="02000503040000020004" pitchFamily="2" charset="0"/>
                          <a:ea typeface="Times New Roman" panose="02020603050405020304" pitchFamily="18" charset="0"/>
                        </a:rPr>
                        <a:t>Policy Year</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tc>
                  <a:txBody>
                    <a:bodyPr/>
                    <a:lstStyle/>
                    <a:p>
                      <a:pPr algn="ctr">
                        <a:spcAft>
                          <a:spcPts val="0"/>
                        </a:spcAft>
                      </a:pPr>
                      <a:r>
                        <a:rPr lang="en-US" sz="1200">
                          <a:effectLst/>
                          <a:latin typeface="PF Encore Sans Pro" panose="02000503040000020004" pitchFamily="2" charset="0"/>
                          <a:ea typeface="Times New Roman" panose="02020603050405020304" pitchFamily="18" charset="0"/>
                        </a:rPr>
                        <a:t>Band 1</a:t>
                      </a:r>
                      <a:endParaRPr lang="en-IN" sz="1200">
                        <a:effectLst/>
                        <a:latin typeface="PF Encore Sans Pro" panose="02000503040000020004" pitchFamily="2" charset="0"/>
                        <a:ea typeface="Times New Roman" panose="02020603050405020304" pitchFamily="18" charset="0"/>
                      </a:endParaRPr>
                    </a:p>
                  </a:txBody>
                  <a:tcPr marL="68580" marR="68580" marT="0" marB="0" anchor="ctr"/>
                </a:tc>
                <a:tc>
                  <a:txBody>
                    <a:bodyPr/>
                    <a:lstStyle/>
                    <a:p>
                      <a:pPr algn="ctr">
                        <a:spcAft>
                          <a:spcPts val="0"/>
                        </a:spcAft>
                      </a:pPr>
                      <a:r>
                        <a:rPr lang="en-US" sz="1200" dirty="0">
                          <a:effectLst/>
                          <a:latin typeface="PF Encore Sans Pro" panose="02000503040000020004" pitchFamily="2" charset="0"/>
                          <a:ea typeface="Times New Roman" panose="02020603050405020304" pitchFamily="18" charset="0"/>
                        </a:rPr>
                        <a:t>Band 2 &amp; 3</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12880">
                <a:tc>
                  <a:txBody>
                    <a:bodyPr/>
                    <a:lstStyle/>
                    <a:p>
                      <a:pPr algn="ctr">
                        <a:spcAft>
                          <a:spcPts val="0"/>
                        </a:spcAft>
                      </a:pPr>
                      <a:r>
                        <a:rPr lang="en-US" sz="1200" dirty="0">
                          <a:effectLst/>
                          <a:latin typeface="PF Encore Sans Pro" panose="02000503040000020004" pitchFamily="2" charset="0"/>
                          <a:ea typeface="Times New Roman" panose="02020603050405020304" pitchFamily="18" charset="0"/>
                        </a:rPr>
                        <a:t>1-5</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tc>
                  <a:txBody>
                    <a:bodyPr/>
                    <a:lstStyle/>
                    <a:p>
                      <a:pPr algn="ctr">
                        <a:spcAft>
                          <a:spcPts val="0"/>
                        </a:spcAft>
                      </a:pPr>
                      <a:r>
                        <a:rPr lang="en-US" sz="1200" dirty="0" err="1">
                          <a:effectLst/>
                          <a:latin typeface="PF Encore Sans Pro" panose="02000503040000020004" pitchFamily="2" charset="0"/>
                          <a:ea typeface="Times New Roman" panose="02020603050405020304" pitchFamily="18" charset="0"/>
                        </a:rPr>
                        <a:t>Rs</a:t>
                      </a:r>
                      <a:r>
                        <a:rPr lang="en-US" sz="1200" dirty="0">
                          <a:effectLst/>
                          <a:latin typeface="PF Encore Sans Pro" panose="02000503040000020004" pitchFamily="2" charset="0"/>
                          <a:ea typeface="Times New Roman" panose="02020603050405020304" pitchFamily="18" charset="0"/>
                        </a:rPr>
                        <a:t>. 450 p.a.</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tc>
                  <a:txBody>
                    <a:bodyPr/>
                    <a:lstStyle/>
                    <a:p>
                      <a:pPr algn="ctr">
                        <a:spcAft>
                          <a:spcPts val="0"/>
                        </a:spcAft>
                      </a:pPr>
                      <a:r>
                        <a:rPr lang="en-US" sz="1200" dirty="0">
                          <a:effectLst/>
                          <a:latin typeface="PF Encore Sans Pro" panose="02000503040000020004" pitchFamily="2" charset="0"/>
                          <a:ea typeface="Times New Roman" panose="02020603050405020304" pitchFamily="18" charset="0"/>
                        </a:rPr>
                        <a:t>1.2% of Basic Premium p.a.</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228558">
                <a:tc>
                  <a:txBody>
                    <a:bodyPr/>
                    <a:lstStyle/>
                    <a:p>
                      <a:pPr algn="ctr">
                        <a:spcAft>
                          <a:spcPts val="0"/>
                        </a:spcAft>
                      </a:pPr>
                      <a:r>
                        <a:rPr lang="en-US" sz="1200" dirty="0">
                          <a:effectLst/>
                          <a:latin typeface="PF Encore Sans Pro" panose="02000503040000020004" pitchFamily="2" charset="0"/>
                          <a:ea typeface="Times New Roman" panose="02020603050405020304" pitchFamily="18" charset="0"/>
                        </a:rPr>
                        <a:t>6+</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tc>
                  <a:txBody>
                    <a:bodyPr/>
                    <a:lstStyle/>
                    <a:p>
                      <a:pPr algn="ctr">
                        <a:spcAft>
                          <a:spcPts val="0"/>
                        </a:spcAft>
                      </a:pPr>
                      <a:r>
                        <a:rPr lang="en-US" sz="1200" dirty="0" err="1">
                          <a:effectLst/>
                          <a:latin typeface="PF Encore Sans Pro" panose="02000503040000020004" pitchFamily="2" charset="0"/>
                          <a:ea typeface="Times New Roman" panose="02020603050405020304" pitchFamily="18" charset="0"/>
                        </a:rPr>
                        <a:t>Rs</a:t>
                      </a:r>
                      <a:r>
                        <a:rPr lang="en-US" sz="1200" dirty="0">
                          <a:effectLst/>
                          <a:latin typeface="PF Encore Sans Pro" panose="02000503040000020004" pitchFamily="2" charset="0"/>
                          <a:ea typeface="Times New Roman" panose="02020603050405020304" pitchFamily="18" charset="0"/>
                        </a:rPr>
                        <a:t>. 600 p.a. inflating @ 5% thereafter</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tc>
                  <a:txBody>
                    <a:bodyPr/>
                    <a:lstStyle/>
                    <a:p>
                      <a:pPr algn="ctr">
                        <a:spcAft>
                          <a:spcPts val="0"/>
                        </a:spcAft>
                      </a:pPr>
                      <a:r>
                        <a:rPr lang="en-US" sz="1200" dirty="0">
                          <a:effectLst/>
                          <a:latin typeface="PF Encore Sans Pro" panose="02000503040000020004" pitchFamily="2" charset="0"/>
                          <a:ea typeface="Times New Roman" panose="02020603050405020304" pitchFamily="18" charset="0"/>
                        </a:rPr>
                        <a:t>Nil</a:t>
                      </a:r>
                      <a:endParaRPr lang="en-IN" sz="1200" dirty="0">
                        <a:effectLst/>
                        <a:latin typeface="PF Encore Sans Pro" panose="02000503040000020004" pitchFamily="2"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bl>
          </a:graphicData>
        </a:graphic>
      </p:graphicFrame>
      <p:sp>
        <p:nvSpPr>
          <p:cNvPr id="13" name="TextBox 12"/>
          <p:cNvSpPr txBox="1"/>
          <p:nvPr/>
        </p:nvSpPr>
        <p:spPr>
          <a:xfrm>
            <a:off x="596333" y="1059474"/>
            <a:ext cx="11124443" cy="3970318"/>
          </a:xfrm>
          <a:prstGeom prst="rect">
            <a:avLst/>
          </a:prstGeom>
          <a:noFill/>
        </p:spPr>
        <p:txBody>
          <a:bodyPr wrap="square" rtlCol="0">
            <a:spAutoFit/>
          </a:bodyPr>
          <a:lstStyle/>
          <a:p>
            <a:pPr marL="231775" indent="-231775">
              <a:buFont typeface="Arial" pitchFamily="34" charset="0"/>
              <a:buChar char="•"/>
            </a:pPr>
            <a:r>
              <a:rPr lang="en-GB" sz="1400" b="1" u="sng" dirty="0">
                <a:solidFill>
                  <a:srgbClr val="C00000"/>
                </a:solidFill>
              </a:rPr>
              <a:t>Premium Allocation Charge</a:t>
            </a:r>
            <a:endParaRPr lang="en-US" sz="1400" dirty="0">
              <a:solidFill>
                <a:srgbClr val="C00000"/>
              </a:solidFill>
            </a:endParaRPr>
          </a:p>
          <a:p>
            <a:pPr marL="231775"/>
            <a:r>
              <a:rPr lang="en-GB" sz="1400" dirty="0"/>
              <a:t>A premium allocation charge is levied on the basic and top up premiums when received. </a:t>
            </a:r>
          </a:p>
          <a:p>
            <a:pPr marL="231775"/>
            <a:endParaRPr lang="en-GB" sz="1400" dirty="0"/>
          </a:p>
          <a:p>
            <a:pPr marL="231775"/>
            <a:endParaRPr lang="en-GB" sz="1400" dirty="0"/>
          </a:p>
          <a:p>
            <a:pPr marL="231775"/>
            <a:r>
              <a:rPr lang="en-GB" sz="1400" dirty="0"/>
              <a:t> </a:t>
            </a:r>
            <a:endParaRPr lang="en-US" sz="1400" dirty="0"/>
          </a:p>
          <a:p>
            <a:r>
              <a:rPr lang="en-GB" sz="1400" b="1" i="1" dirty="0"/>
              <a:t> </a:t>
            </a:r>
            <a:endParaRPr lang="en-US" sz="1400" dirty="0"/>
          </a:p>
          <a:p>
            <a:endParaRPr lang="en-US" sz="1400" dirty="0"/>
          </a:p>
          <a:p>
            <a:r>
              <a:rPr lang="en-US" sz="1400" dirty="0"/>
              <a:t>    The premium allocation charge for top-up premium is 2% of top-up premium paid</a:t>
            </a:r>
            <a:endParaRPr lang="en-GB" sz="1400" b="1" u="sng" dirty="0">
              <a:solidFill>
                <a:srgbClr val="C00000"/>
              </a:solidFill>
            </a:endParaRPr>
          </a:p>
          <a:p>
            <a:pPr marL="231775" indent="-231775">
              <a:buFont typeface="Arial" pitchFamily="34" charset="0"/>
              <a:buChar char="•"/>
            </a:pPr>
            <a:r>
              <a:rPr lang="en-GB" sz="1400" b="1" u="sng" dirty="0">
                <a:solidFill>
                  <a:srgbClr val="C00000"/>
                </a:solidFill>
              </a:rPr>
              <a:t>Fund Management Charge</a:t>
            </a:r>
            <a:endParaRPr lang="en-US" sz="1400" dirty="0"/>
          </a:p>
          <a:p>
            <a:pPr marL="231775" lvl="0"/>
            <a:endParaRPr lang="en-GB" sz="1400" dirty="0"/>
          </a:p>
          <a:p>
            <a:endParaRPr lang="en-GB" sz="1400" dirty="0"/>
          </a:p>
          <a:p>
            <a:pPr marL="231775" indent="-231775">
              <a:buFont typeface="Arial" pitchFamily="34" charset="0"/>
              <a:buChar char="•"/>
            </a:pPr>
            <a:endParaRPr lang="en-GB" sz="1400" b="1" u="sng" dirty="0">
              <a:solidFill>
                <a:srgbClr val="C00000"/>
              </a:solidFill>
            </a:endParaRPr>
          </a:p>
          <a:p>
            <a:pPr marL="231775" indent="-231775">
              <a:buFont typeface="Arial" pitchFamily="34" charset="0"/>
              <a:buChar char="•"/>
            </a:pPr>
            <a:endParaRPr lang="en-GB" sz="1400" b="1" u="sng" dirty="0">
              <a:solidFill>
                <a:srgbClr val="C00000"/>
              </a:solidFill>
            </a:endParaRPr>
          </a:p>
          <a:p>
            <a:pPr marL="231775" indent="-231775">
              <a:buFont typeface="Arial" pitchFamily="34" charset="0"/>
              <a:buChar char="•"/>
            </a:pPr>
            <a:endParaRPr lang="en-GB" sz="1400" b="1" u="sng" dirty="0">
              <a:solidFill>
                <a:srgbClr val="C00000"/>
              </a:solidFill>
            </a:endParaRPr>
          </a:p>
          <a:p>
            <a:pPr marL="231775" indent="-231775">
              <a:buFont typeface="Arial" pitchFamily="34" charset="0"/>
              <a:buChar char="•"/>
            </a:pPr>
            <a:r>
              <a:rPr lang="en-GB" sz="1400" b="1" u="sng" dirty="0">
                <a:solidFill>
                  <a:srgbClr val="C00000"/>
                </a:solidFill>
              </a:rPr>
              <a:t>Policy Administration Charge</a:t>
            </a:r>
            <a:endParaRPr lang="en-US" sz="1400" b="1" u="sng" dirty="0">
              <a:solidFill>
                <a:srgbClr val="C00000"/>
              </a:solidFill>
            </a:endParaRPr>
          </a:p>
          <a:p>
            <a:pPr marL="231775"/>
            <a:r>
              <a:rPr lang="en-GB" sz="1400" dirty="0"/>
              <a:t>The policy administration charge is deducted at the start of every policy month by </a:t>
            </a:r>
            <a:r>
              <a:rPr lang="en-US" sz="1400" dirty="0"/>
              <a:t>canceling units proportionately from each segregated fund. The</a:t>
            </a:r>
            <a:r>
              <a:rPr lang="en-GB" sz="1400" dirty="0"/>
              <a:t> charge is as shown below, subject to a maximum of </a:t>
            </a:r>
            <a:r>
              <a:rPr lang="en-GB" sz="1400" dirty="0" err="1"/>
              <a:t>Rs</a:t>
            </a:r>
            <a:r>
              <a:rPr lang="en-GB" sz="1400" dirty="0"/>
              <a:t>. 6,000 p.a.</a:t>
            </a:r>
          </a:p>
          <a:p>
            <a:pPr marL="231775"/>
            <a:endParaRPr lang="en-US" sz="1400" dirty="0"/>
          </a:p>
        </p:txBody>
      </p:sp>
      <p:sp>
        <p:nvSpPr>
          <p:cNvPr id="14" name="TextBox 13"/>
          <p:cNvSpPr txBox="1"/>
          <p:nvPr/>
        </p:nvSpPr>
        <p:spPr>
          <a:xfrm>
            <a:off x="670070" y="5528297"/>
            <a:ext cx="10976967" cy="738664"/>
          </a:xfrm>
          <a:prstGeom prst="rect">
            <a:avLst/>
          </a:prstGeom>
          <a:noFill/>
        </p:spPr>
        <p:txBody>
          <a:bodyPr wrap="square" rtlCol="0">
            <a:spAutoFit/>
          </a:bodyPr>
          <a:lstStyle/>
          <a:p>
            <a:pPr marL="231775" indent="-231775">
              <a:buFont typeface="Arial" pitchFamily="34" charset="0"/>
              <a:buChar char="•"/>
            </a:pPr>
            <a:r>
              <a:rPr lang="en-US" sz="1400" b="1" u="sng" dirty="0">
                <a:solidFill>
                  <a:srgbClr val="C00000"/>
                </a:solidFill>
              </a:rPr>
              <a:t>Miscellaneous Charges</a:t>
            </a:r>
          </a:p>
          <a:p>
            <a:pPr marL="231775" lvl="0"/>
            <a:r>
              <a:rPr lang="en-US" sz="1400" dirty="0" err="1">
                <a:ea typeface="Calibri" pitchFamily="34" charset="0"/>
                <a:cs typeface="Times New Roman" pitchFamily="18" charset="0"/>
              </a:rPr>
              <a:t>Rs</a:t>
            </a:r>
            <a:r>
              <a:rPr lang="en-US" sz="1400" dirty="0">
                <a:ea typeface="Calibri" pitchFamily="34" charset="0"/>
                <a:cs typeface="Times New Roman" pitchFamily="18" charset="0"/>
              </a:rPr>
              <a:t>. 50 per request  is charged for change in investment option, premium re-direction, fund switch partial withdrawal or any additional servicing request.  We do however reserve the right to charge up to </a:t>
            </a:r>
            <a:r>
              <a:rPr lang="en-US" sz="1400" dirty="0" err="1">
                <a:ea typeface="Calibri" pitchFamily="34" charset="0"/>
                <a:cs typeface="Times New Roman" pitchFamily="18" charset="0"/>
              </a:rPr>
              <a:t>Rs</a:t>
            </a:r>
            <a:r>
              <a:rPr lang="en-US" sz="1400" dirty="0">
                <a:ea typeface="Calibri" pitchFamily="34" charset="0"/>
                <a:cs typeface="Times New Roman" pitchFamily="18" charset="0"/>
              </a:rPr>
              <a:t>. 500 per request in the future. </a:t>
            </a:r>
            <a:endParaRPr lang="en-US" sz="1400" b="1" u="sng" dirty="0">
              <a:effectLst>
                <a:outerShdw blurRad="38100" dist="38100" dir="2700000" algn="tl">
                  <a:srgbClr val="000000">
                    <a:alpha val="43137"/>
                  </a:srgbClr>
                </a:outerShdw>
              </a:effectLst>
            </a:endParaRPr>
          </a:p>
        </p:txBody>
      </p:sp>
      <p:graphicFrame>
        <p:nvGraphicFramePr>
          <p:cNvPr id="16" name="Content Placeholder 18"/>
          <p:cNvGraphicFramePr>
            <a:graphicFrameLocks/>
          </p:cNvGraphicFramePr>
          <p:nvPr>
            <p:extLst>
              <p:ext uri="{D42A27DB-BD31-4B8C-83A1-F6EECF244321}">
                <p14:modId xmlns:p14="http://schemas.microsoft.com/office/powerpoint/2010/main" val="4233465315"/>
              </p:ext>
            </p:extLst>
          </p:nvPr>
        </p:nvGraphicFramePr>
        <p:xfrm>
          <a:off x="934773" y="3149850"/>
          <a:ext cx="8702207" cy="707696"/>
        </p:xfrm>
        <a:graphic>
          <a:graphicData uri="http://schemas.openxmlformats.org/drawingml/2006/table">
            <a:tbl>
              <a:tblPr>
                <a:tableStyleId>{BC89EF96-8CEA-46FF-86C4-4CE0E7609802}</a:tableStyleId>
              </a:tblPr>
              <a:tblGrid>
                <a:gridCol w="6857776">
                  <a:extLst>
                    <a:ext uri="{9D8B030D-6E8A-4147-A177-3AD203B41FA5}">
                      <a16:colId xmlns:a16="http://schemas.microsoft.com/office/drawing/2014/main" val="20000"/>
                    </a:ext>
                  </a:extLst>
                </a:gridCol>
                <a:gridCol w="1844431">
                  <a:extLst>
                    <a:ext uri="{9D8B030D-6E8A-4147-A177-3AD203B41FA5}">
                      <a16:colId xmlns:a16="http://schemas.microsoft.com/office/drawing/2014/main" val="20001"/>
                    </a:ext>
                  </a:extLst>
                </a:gridCol>
              </a:tblGrid>
              <a:tr h="220022">
                <a:tc>
                  <a:txBody>
                    <a:bodyPr/>
                    <a:lstStyle/>
                    <a:p>
                      <a:pPr lvl="0"/>
                      <a:r>
                        <a:rPr lang="en-US" sz="1200" kern="1200" dirty="0">
                          <a:solidFill>
                            <a:schemeClr val="tx1"/>
                          </a:solidFill>
                          <a:effectLst/>
                          <a:latin typeface="PF Encore Sans Pro" panose="02000503040000020004" pitchFamily="2" charset="0"/>
                          <a:ea typeface="+mn-ea"/>
                          <a:cs typeface="+mn-cs"/>
                        </a:rPr>
                        <a:t>For Income Advantage, Assure, Liquid Plus, Protector, Builder</a:t>
                      </a:r>
                      <a:endParaRPr lang="en-IN" sz="1200" kern="1200" dirty="0">
                        <a:solidFill>
                          <a:schemeClr val="tx1"/>
                        </a:solidFill>
                        <a:effectLst/>
                        <a:latin typeface="PF Encore Sans Pro" panose="02000503040000020004" pitchFamily="2" charset="0"/>
                        <a:ea typeface="+mn-ea"/>
                        <a:cs typeface="+mn-cs"/>
                      </a:endParaRPr>
                    </a:p>
                  </a:txBody>
                  <a:tcPr marL="20390" marR="20390" marT="0" marB="0" anchor="ctr"/>
                </a:tc>
                <a:tc>
                  <a:txBody>
                    <a:bodyPr/>
                    <a:lstStyle/>
                    <a:p>
                      <a:pPr marL="0" marR="0" algn="ctr">
                        <a:spcBef>
                          <a:spcPts val="0"/>
                        </a:spcBef>
                        <a:spcAft>
                          <a:spcPts val="0"/>
                        </a:spcAft>
                      </a:pPr>
                      <a:r>
                        <a:rPr lang="en-GB" sz="1200" dirty="0">
                          <a:effectLst/>
                          <a:latin typeface="PF Encore Sans Pro" panose="02000503040000020004" pitchFamily="2" charset="0"/>
                        </a:rPr>
                        <a:t>1.00 %</a:t>
                      </a:r>
                      <a:endParaRPr lang="en-US" sz="1200" dirty="0">
                        <a:effectLst/>
                        <a:latin typeface="PF Encore Sans Pro" panose="02000503040000020004" pitchFamily="2" charset="0"/>
                        <a:ea typeface="Calibri"/>
                        <a:cs typeface="Times New Roman"/>
                      </a:endParaRPr>
                    </a:p>
                  </a:txBody>
                  <a:tcPr marL="20390" marR="20390" marT="0" marB="0" anchor="ctr"/>
                </a:tc>
                <a:extLst>
                  <a:ext uri="{0D108BD9-81ED-4DB2-BD59-A6C34878D82A}">
                    <a16:rowId xmlns:a16="http://schemas.microsoft.com/office/drawing/2014/main" val="10000"/>
                  </a:ext>
                </a:extLst>
              </a:tr>
              <a:tr h="243837">
                <a:tc>
                  <a:txBody>
                    <a:bodyPr/>
                    <a:lstStyle/>
                    <a:p>
                      <a:pPr marL="0" marR="0" algn="l">
                        <a:spcBef>
                          <a:spcPts val="0"/>
                        </a:spcBef>
                        <a:spcAft>
                          <a:spcPts val="0"/>
                        </a:spcAft>
                      </a:pPr>
                      <a:r>
                        <a:rPr lang="en-US" sz="1200" kern="1200" dirty="0">
                          <a:solidFill>
                            <a:schemeClr val="tx1"/>
                          </a:solidFill>
                          <a:effectLst/>
                          <a:latin typeface="PF Encore Sans Pro" panose="02000503040000020004" pitchFamily="2" charset="0"/>
                          <a:ea typeface="+mn-ea"/>
                          <a:cs typeface="+mn-cs"/>
                        </a:rPr>
                        <a:t>For Enhancer, Creator, Capped  Nifty Index and Asset Allocation</a:t>
                      </a:r>
                      <a:endParaRPr lang="en-US" sz="1200" dirty="0">
                        <a:effectLst/>
                        <a:latin typeface="PF Encore Sans Pro" panose="02000503040000020004" pitchFamily="2" charset="0"/>
                        <a:ea typeface="Calibri"/>
                        <a:cs typeface="Times New Roman"/>
                      </a:endParaRPr>
                    </a:p>
                  </a:txBody>
                  <a:tcPr marL="20390" marR="20390" marT="0" marB="0" anchor="ctr"/>
                </a:tc>
                <a:tc>
                  <a:txBody>
                    <a:bodyPr/>
                    <a:lstStyle/>
                    <a:p>
                      <a:pPr marL="0" marR="0" algn="ctr">
                        <a:spcBef>
                          <a:spcPts val="0"/>
                        </a:spcBef>
                        <a:spcAft>
                          <a:spcPts val="0"/>
                        </a:spcAft>
                      </a:pPr>
                      <a:r>
                        <a:rPr lang="en-GB" sz="1200" dirty="0">
                          <a:effectLst/>
                          <a:latin typeface="PF Encore Sans Pro" panose="02000503040000020004" pitchFamily="2" charset="0"/>
                        </a:rPr>
                        <a:t>1.25%</a:t>
                      </a:r>
                      <a:endParaRPr lang="en-US" sz="1200" dirty="0">
                        <a:effectLst/>
                        <a:latin typeface="PF Encore Sans Pro" panose="02000503040000020004" pitchFamily="2" charset="0"/>
                        <a:ea typeface="Calibri"/>
                        <a:cs typeface="Times New Roman"/>
                      </a:endParaRPr>
                    </a:p>
                  </a:txBody>
                  <a:tcPr marL="20390" marR="20390" marT="0" marB="0" anchor="ctr"/>
                </a:tc>
                <a:extLst>
                  <a:ext uri="{0D108BD9-81ED-4DB2-BD59-A6C34878D82A}">
                    <a16:rowId xmlns:a16="http://schemas.microsoft.com/office/drawing/2014/main" val="10001"/>
                  </a:ext>
                </a:extLst>
              </a:tr>
              <a:tr h="24383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PF Encore Sans Pro" panose="02000503040000020004" pitchFamily="2" charset="0"/>
                          <a:ea typeface="+mn-ea"/>
                          <a:cs typeface="+mn-cs"/>
                        </a:rPr>
                        <a:t>For Magnifier, </a:t>
                      </a:r>
                      <a:r>
                        <a:rPr lang="en-US" sz="1200" kern="1200" dirty="0" err="1">
                          <a:solidFill>
                            <a:schemeClr val="tx1"/>
                          </a:solidFill>
                          <a:effectLst/>
                          <a:latin typeface="PF Encore Sans Pro" panose="02000503040000020004" pitchFamily="2" charset="0"/>
                          <a:ea typeface="+mn-ea"/>
                          <a:cs typeface="+mn-cs"/>
                        </a:rPr>
                        <a:t>Maximiser</a:t>
                      </a:r>
                      <a:r>
                        <a:rPr lang="en-US" sz="1200" kern="1200" dirty="0">
                          <a:solidFill>
                            <a:schemeClr val="tx1"/>
                          </a:solidFill>
                          <a:effectLst/>
                          <a:latin typeface="PF Encore Sans Pro" panose="02000503040000020004" pitchFamily="2" charset="0"/>
                          <a:ea typeface="+mn-ea"/>
                          <a:cs typeface="+mn-cs"/>
                        </a:rPr>
                        <a:t>, Super 20, Multiplier, Pure Equity, Value &amp; Momentum and MNC</a:t>
                      </a:r>
                      <a:r>
                        <a:rPr lang="en-US" sz="1200" dirty="0">
                          <a:latin typeface="PF Encore Sans Pro" panose="02000503040000020004" pitchFamily="2" charset="0"/>
                        </a:rPr>
                        <a:t>.</a:t>
                      </a:r>
                      <a:endParaRPr lang="en-US" sz="1200" dirty="0">
                        <a:effectLst/>
                        <a:latin typeface="PF Encore Sans Pro" panose="02000503040000020004" pitchFamily="2" charset="0"/>
                        <a:ea typeface="Calibri"/>
                        <a:cs typeface="Times New Roman"/>
                      </a:endParaRPr>
                    </a:p>
                  </a:txBody>
                  <a:tcPr marL="20390" marR="20390" marT="0" marB="0" anchor="ctr"/>
                </a:tc>
                <a:tc>
                  <a:txBody>
                    <a:bodyPr/>
                    <a:lstStyle/>
                    <a:p>
                      <a:pPr marL="0" marR="0" algn="ctr">
                        <a:spcBef>
                          <a:spcPts val="0"/>
                        </a:spcBef>
                        <a:spcAft>
                          <a:spcPts val="0"/>
                        </a:spcAft>
                      </a:pPr>
                      <a:r>
                        <a:rPr lang="en-GB" sz="1200" dirty="0">
                          <a:effectLst/>
                          <a:latin typeface="PF Encore Sans Pro" panose="02000503040000020004" pitchFamily="2" charset="0"/>
                          <a:ea typeface="+mn-ea"/>
                          <a:cs typeface="+mn-cs"/>
                        </a:rPr>
                        <a:t>1.35%</a:t>
                      </a:r>
                      <a:endParaRPr lang="en-US" sz="1200" dirty="0">
                        <a:effectLst/>
                        <a:latin typeface="PF Encore Sans Pro" panose="02000503040000020004" pitchFamily="2" charset="0"/>
                        <a:ea typeface="Calibri"/>
                        <a:cs typeface="Times New Roman"/>
                      </a:endParaRPr>
                    </a:p>
                  </a:txBody>
                  <a:tcPr marL="20390" marR="20390" marT="0" marB="0" anchor="ctr"/>
                </a:tc>
                <a:extLst>
                  <a:ext uri="{0D108BD9-81ED-4DB2-BD59-A6C34878D82A}">
                    <a16:rowId xmlns:a16="http://schemas.microsoft.com/office/drawing/2014/main" val="10002"/>
                  </a:ext>
                </a:extLst>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979908381"/>
              </p:ext>
            </p:extLst>
          </p:nvPr>
        </p:nvGraphicFramePr>
        <p:xfrm>
          <a:off x="934773" y="1644189"/>
          <a:ext cx="3960000" cy="792000"/>
        </p:xfrm>
        <a:graphic>
          <a:graphicData uri="http://schemas.openxmlformats.org/drawingml/2006/table">
            <a:tbl>
              <a:tblPr/>
              <a:tblGrid>
                <a:gridCol w="1501746">
                  <a:extLst>
                    <a:ext uri="{9D8B030D-6E8A-4147-A177-3AD203B41FA5}">
                      <a16:colId xmlns:a16="http://schemas.microsoft.com/office/drawing/2014/main" val="2248848056"/>
                    </a:ext>
                  </a:extLst>
                </a:gridCol>
                <a:gridCol w="861359">
                  <a:extLst>
                    <a:ext uri="{9D8B030D-6E8A-4147-A177-3AD203B41FA5}">
                      <a16:colId xmlns:a16="http://schemas.microsoft.com/office/drawing/2014/main" val="1381096349"/>
                    </a:ext>
                  </a:extLst>
                </a:gridCol>
                <a:gridCol w="798134">
                  <a:extLst>
                    <a:ext uri="{9D8B030D-6E8A-4147-A177-3AD203B41FA5}">
                      <a16:colId xmlns:a16="http://schemas.microsoft.com/office/drawing/2014/main" val="1135862572"/>
                    </a:ext>
                  </a:extLst>
                </a:gridCol>
                <a:gridCol w="798761">
                  <a:extLst>
                    <a:ext uri="{9D8B030D-6E8A-4147-A177-3AD203B41FA5}">
                      <a16:colId xmlns:a16="http://schemas.microsoft.com/office/drawing/2014/main" val="1522505100"/>
                    </a:ext>
                  </a:extLst>
                </a:gridCol>
              </a:tblGrid>
              <a:tr h="198000">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Policy Term</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gridSpan="3">
                  <a:txBody>
                    <a:bodyPr/>
                    <a:lstStyle/>
                    <a:p>
                      <a:pPr algn="ctr">
                        <a:lnSpc>
                          <a:spcPct val="107000"/>
                        </a:lnSpc>
                        <a:spcAft>
                          <a:spcPts val="0"/>
                        </a:spcAft>
                      </a:pPr>
                      <a:r>
                        <a:rPr lang="en-US" sz="1200">
                          <a:effectLst/>
                          <a:latin typeface="PF Encore Sans Pro" panose="02000503040000020004" pitchFamily="2" charset="0"/>
                          <a:ea typeface="Times New Roman" panose="02020603050405020304" pitchFamily="18" charset="0"/>
                          <a:cs typeface="Times New Roman" panose="02020603050405020304" pitchFamily="18" charset="0"/>
                        </a:rPr>
                        <a:t>% of Basic Premium</a:t>
                      </a:r>
                      <a:endParaRPr lang="en-IN" sz="120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313089883"/>
                  </a:ext>
                </a:extLst>
              </a:tr>
              <a:tr h="198000">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 </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PF Encore Sans Pro" panose="02000503040000020004" pitchFamily="2" charset="0"/>
                          <a:ea typeface="Times New Roman" panose="02020603050405020304" pitchFamily="18" charset="0"/>
                          <a:cs typeface="Times New Roman" panose="02020603050405020304" pitchFamily="18" charset="0"/>
                        </a:rPr>
                        <a:t>Band 1</a:t>
                      </a:r>
                      <a:endParaRPr lang="en-IN" sz="120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PF Encore Sans Pro" panose="02000503040000020004" pitchFamily="2" charset="0"/>
                          <a:ea typeface="Times New Roman" panose="02020603050405020304" pitchFamily="18" charset="0"/>
                          <a:cs typeface="Times New Roman" panose="02020603050405020304" pitchFamily="18" charset="0"/>
                        </a:rPr>
                        <a:t>Band 2</a:t>
                      </a:r>
                      <a:endParaRPr lang="en-IN" sz="120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PF Encore Sans Pro" panose="02000503040000020004" pitchFamily="2" charset="0"/>
                          <a:ea typeface="Times New Roman" panose="02020603050405020304" pitchFamily="18" charset="0"/>
                          <a:cs typeface="Times New Roman" panose="02020603050405020304" pitchFamily="18" charset="0"/>
                        </a:rPr>
                        <a:t>Band 3</a:t>
                      </a:r>
                      <a:endParaRPr lang="en-IN" sz="120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2042650082"/>
                  </a:ext>
                </a:extLst>
              </a:tr>
              <a:tr h="198000">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1</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7%</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6%</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PF Encore Sans Pro" panose="02000503040000020004" pitchFamily="2" charset="0"/>
                          <a:ea typeface="Times New Roman" panose="02020603050405020304" pitchFamily="18" charset="0"/>
                          <a:cs typeface="Times New Roman" panose="02020603050405020304" pitchFamily="18" charset="0"/>
                        </a:rPr>
                        <a:t>4.5%</a:t>
                      </a:r>
                      <a:endParaRPr lang="en-IN" sz="120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2292797752"/>
                  </a:ext>
                </a:extLst>
              </a:tr>
              <a:tr h="198000">
                <a:tc>
                  <a:txBody>
                    <a:bodyPr/>
                    <a:lstStyle/>
                    <a:p>
                      <a:pPr algn="ctr">
                        <a:lnSpc>
                          <a:spcPct val="107000"/>
                        </a:lnSpc>
                        <a:spcAft>
                          <a:spcPts val="0"/>
                        </a:spcAft>
                      </a:pPr>
                      <a:r>
                        <a:rPr lang="en-US" sz="1200">
                          <a:effectLst/>
                          <a:latin typeface="PF Encore Sans Pro" panose="02000503040000020004" pitchFamily="2" charset="0"/>
                          <a:ea typeface="Times New Roman" panose="02020603050405020304" pitchFamily="18" charset="0"/>
                          <a:cs typeface="Times New Roman" panose="02020603050405020304" pitchFamily="18" charset="0"/>
                        </a:rPr>
                        <a:t>2+</a:t>
                      </a:r>
                      <a:endParaRPr lang="en-IN" sz="120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5%</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4%</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effectLst/>
                          <a:latin typeface="PF Encore Sans Pro" panose="02000503040000020004" pitchFamily="2" charset="0"/>
                          <a:ea typeface="Times New Roman" panose="02020603050405020304" pitchFamily="18" charset="0"/>
                          <a:cs typeface="Times New Roman" panose="02020603050405020304" pitchFamily="18" charset="0"/>
                        </a:rPr>
                        <a:t>3%</a:t>
                      </a:r>
                      <a:endParaRPr lang="en-IN" sz="1200" dirty="0">
                        <a:effectLst/>
                        <a:latin typeface="PF Encore Sans Pro" panose="02000503040000020004" pitchFamily="2" charset="0"/>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662492889"/>
                  </a:ext>
                </a:extLst>
              </a:tr>
            </a:tbl>
          </a:graphicData>
        </a:graphic>
      </p:graphicFrame>
    </p:spTree>
    <p:extLst>
      <p:ext uri="{BB962C8B-B14F-4D97-AF65-F5344CB8AC3E}">
        <p14:creationId xmlns:p14="http://schemas.microsoft.com/office/powerpoint/2010/main" val="3684933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16</a:t>
            </a:fld>
            <a:endParaRPr lang="en-IN"/>
          </a:p>
        </p:txBody>
      </p:sp>
      <p:sp>
        <p:nvSpPr>
          <p:cNvPr id="5" name="Title 4"/>
          <p:cNvSpPr>
            <a:spLocks noGrp="1"/>
          </p:cNvSpPr>
          <p:nvPr>
            <p:ph type="title"/>
          </p:nvPr>
        </p:nvSpPr>
        <p:spPr/>
        <p:txBody>
          <a:bodyPr/>
          <a:lstStyle/>
          <a:p>
            <a:r>
              <a:rPr lang="en-US" sz="2400" dirty="0">
                <a:latin typeface="+mn-lt"/>
                <a:ea typeface="MS UI Gothic" panose="020B0600070205080204" pitchFamily="34" charset="-128"/>
              </a:rPr>
              <a:t>Policy Charges</a:t>
            </a:r>
            <a:endParaRPr lang="en-IN" sz="2400" dirty="0">
              <a:latin typeface="+mn-lt"/>
              <a:ea typeface="MS UI Gothic" panose="020B0600070205080204" pitchFamily="34" charset="-128"/>
            </a:endParaRPr>
          </a:p>
        </p:txBody>
      </p:sp>
      <p:sp>
        <p:nvSpPr>
          <p:cNvPr id="7" name="TextBox 6"/>
          <p:cNvSpPr txBox="1"/>
          <p:nvPr/>
        </p:nvSpPr>
        <p:spPr>
          <a:xfrm>
            <a:off x="707666" y="1173701"/>
            <a:ext cx="10961170" cy="3139321"/>
          </a:xfrm>
          <a:prstGeom prst="rect">
            <a:avLst/>
          </a:prstGeom>
          <a:noFill/>
        </p:spPr>
        <p:txBody>
          <a:bodyPr wrap="square" rtlCol="0">
            <a:spAutoFit/>
          </a:bodyPr>
          <a:lstStyle/>
          <a:p>
            <a:pPr marL="231775" indent="-231775">
              <a:buFont typeface="Arial" pitchFamily="34" charset="0"/>
              <a:buChar char="•"/>
            </a:pPr>
            <a:r>
              <a:rPr lang="en-GB" sz="1400" b="1" u="sng" dirty="0">
                <a:solidFill>
                  <a:srgbClr val="C00000"/>
                </a:solidFill>
                <a:latin typeface="PF Encore Sans Pro" panose="02000503040000020004" pitchFamily="2" charset="0"/>
              </a:rPr>
              <a:t>Mortality Charge</a:t>
            </a:r>
            <a:endParaRPr lang="en-US" sz="1400" dirty="0">
              <a:solidFill>
                <a:srgbClr val="C00000"/>
              </a:solidFill>
              <a:latin typeface="PF Encore Sans Pro" panose="02000503040000020004" pitchFamily="2" charset="0"/>
            </a:endParaRPr>
          </a:p>
          <a:p>
            <a:pPr marL="231775" lvl="0" algn="just" eaLnBrk="0" fontAlgn="base" hangingPunct="0">
              <a:spcBef>
                <a:spcPct val="0"/>
              </a:spcBef>
              <a:spcAft>
                <a:spcPct val="0"/>
              </a:spcAft>
            </a:pPr>
            <a:r>
              <a:rPr lang="en-GB" sz="1400" dirty="0">
                <a:ea typeface="Calibri" pitchFamily="34" charset="0"/>
                <a:cs typeface="Times New Roman" pitchFamily="18" charset="0"/>
              </a:rPr>
              <a:t>A mortality charge is deducted </a:t>
            </a:r>
            <a:r>
              <a:rPr lang="en-US" sz="1400" dirty="0">
                <a:ea typeface="Calibri" pitchFamily="34" charset="0"/>
                <a:cs typeface="Times New Roman" pitchFamily="18" charset="0"/>
              </a:rPr>
              <a:t>at the start of every month for providing you with the risk cover</a:t>
            </a:r>
            <a:r>
              <a:rPr lang="en-GB" sz="1400" dirty="0">
                <a:ea typeface="Calibri" pitchFamily="34" charset="0"/>
                <a:cs typeface="Times New Roman" pitchFamily="18" charset="0"/>
              </a:rPr>
              <a:t>. It is charged by cancelling units proportionately from each segregated fund you have at that time.  The charge per 1000 of Sum at Risk under the policy will depend on the gender, premium band and attained age of the life insured. </a:t>
            </a:r>
          </a:p>
          <a:p>
            <a:r>
              <a:rPr lang="en-GB" sz="1300" b="1" i="1" dirty="0">
                <a:latin typeface="PF Encore Sans Pro" panose="02000503040000020004" pitchFamily="2" charset="0"/>
              </a:rPr>
              <a:t> </a:t>
            </a:r>
          </a:p>
          <a:p>
            <a:endParaRPr lang="en-GB" sz="1300" b="1" i="1" dirty="0">
              <a:latin typeface="PF Encore Sans Pro" panose="02000503040000020004" pitchFamily="2" charset="0"/>
            </a:endParaRPr>
          </a:p>
          <a:p>
            <a:endParaRPr lang="en-GB" sz="1300" b="1" i="1" dirty="0">
              <a:latin typeface="PF Encore Sans Pro" panose="02000503040000020004" pitchFamily="2" charset="0"/>
            </a:endParaRPr>
          </a:p>
          <a:p>
            <a:endParaRPr lang="en-GB" sz="1300" b="1" i="1" dirty="0">
              <a:latin typeface="PF Encore Sans Pro" panose="02000503040000020004" pitchFamily="2" charset="0"/>
            </a:endParaRPr>
          </a:p>
          <a:p>
            <a:endParaRPr lang="en-GB" sz="1300" b="1" i="1" dirty="0">
              <a:latin typeface="PF Encore Sans Pro" panose="02000503040000020004" pitchFamily="2" charset="0"/>
            </a:endParaRPr>
          </a:p>
          <a:p>
            <a:endParaRPr lang="en-GB" sz="1300" b="1" i="1" dirty="0">
              <a:latin typeface="PF Encore Sans Pro" panose="02000503040000020004" pitchFamily="2" charset="0"/>
            </a:endParaRPr>
          </a:p>
          <a:p>
            <a:endParaRPr lang="en-GB" sz="1300" b="1" i="1" dirty="0">
              <a:latin typeface="PF Encore Sans Pro" panose="02000503040000020004" pitchFamily="2" charset="0"/>
            </a:endParaRPr>
          </a:p>
          <a:p>
            <a:endParaRPr lang="en-GB" sz="1300" b="1" i="1" dirty="0">
              <a:latin typeface="PF Encore Sans Pro" panose="02000503040000020004" pitchFamily="2" charset="0"/>
            </a:endParaRPr>
          </a:p>
          <a:p>
            <a:endParaRPr lang="en-GB" sz="1300" b="1" i="1" dirty="0">
              <a:solidFill>
                <a:srgbClr val="FFC000"/>
              </a:solidFill>
              <a:latin typeface="PF Encore Sans Pro" panose="02000503040000020004" pitchFamily="2" charset="0"/>
            </a:endParaRPr>
          </a:p>
          <a:p>
            <a:pPr lvl="0"/>
            <a:r>
              <a:rPr lang="en-US" sz="1200" b="1" dirty="0">
                <a:solidFill>
                  <a:srgbClr val="FFC000"/>
                </a:solidFill>
                <a:latin typeface="Calibri" pitchFamily="34" charset="0"/>
                <a:cs typeface="Arial" pitchFamily="34" charset="0"/>
              </a:rPr>
              <a:t>For premiums in band 2 and band 3, a discount of 15% and 25% respectively is applicable on the mortality charge</a:t>
            </a:r>
          </a:p>
          <a:p>
            <a:endParaRPr lang="en-US" sz="1300" dirty="0">
              <a:latin typeface="PF Encore Sans Pro" panose="02000503040000020004" pitchFamily="2" charset="0"/>
            </a:endParaRPr>
          </a:p>
        </p:txBody>
      </p:sp>
      <p:sp>
        <p:nvSpPr>
          <p:cNvPr id="10" name="TextBox 9"/>
          <p:cNvSpPr txBox="1"/>
          <p:nvPr/>
        </p:nvSpPr>
        <p:spPr>
          <a:xfrm>
            <a:off x="724345" y="4024921"/>
            <a:ext cx="11124443" cy="738664"/>
          </a:xfrm>
          <a:prstGeom prst="rect">
            <a:avLst/>
          </a:prstGeom>
          <a:noFill/>
        </p:spPr>
        <p:txBody>
          <a:bodyPr wrap="square" rtlCol="0">
            <a:spAutoFit/>
          </a:bodyPr>
          <a:lstStyle/>
          <a:p>
            <a:pPr marL="231775" lvl="0" indent="-231775">
              <a:buFont typeface="Arial" pitchFamily="34" charset="0"/>
              <a:buChar char="•"/>
            </a:pPr>
            <a:r>
              <a:rPr lang="en-US" sz="1400" b="1" u="sng" dirty="0">
                <a:solidFill>
                  <a:srgbClr val="C00000"/>
                </a:solidFill>
              </a:rPr>
              <a:t>Discontinuance Charge</a:t>
            </a:r>
            <a:endParaRPr lang="en-IN" sz="1400" b="1" u="sng" dirty="0">
              <a:solidFill>
                <a:srgbClr val="C00000"/>
              </a:solidFill>
            </a:endParaRPr>
          </a:p>
          <a:p>
            <a:r>
              <a:rPr lang="en-US" sz="1400" dirty="0"/>
              <a:t>The discontinuance charge is guaranteed to never increase and is levied against the Policy Fund Value upon discontinuance. The charge on discontinuance or surrender of the policy is:</a:t>
            </a:r>
            <a:endParaRPr lang="en-IN" sz="1400" dirty="0"/>
          </a:p>
        </p:txBody>
      </p:sp>
      <p:graphicFrame>
        <p:nvGraphicFramePr>
          <p:cNvPr id="12" name="Table 11"/>
          <p:cNvGraphicFramePr>
            <a:graphicFrameLocks noGrp="1"/>
          </p:cNvGraphicFramePr>
          <p:nvPr>
            <p:extLst>
              <p:ext uri="{D42A27DB-BD31-4B8C-83A1-F6EECF244321}">
                <p14:modId xmlns:p14="http://schemas.microsoft.com/office/powerpoint/2010/main" val="3408028848"/>
              </p:ext>
            </p:extLst>
          </p:nvPr>
        </p:nvGraphicFramePr>
        <p:xfrm>
          <a:off x="1061941" y="2173886"/>
          <a:ext cx="5720522" cy="1572768"/>
        </p:xfrm>
        <a:graphic>
          <a:graphicData uri="http://schemas.openxmlformats.org/drawingml/2006/table">
            <a:tbl>
              <a:tblPr/>
              <a:tblGrid>
                <a:gridCol w="1083164">
                  <a:extLst>
                    <a:ext uri="{9D8B030D-6E8A-4147-A177-3AD203B41FA5}">
                      <a16:colId xmlns:a16="http://schemas.microsoft.com/office/drawing/2014/main" val="2610626941"/>
                    </a:ext>
                  </a:extLst>
                </a:gridCol>
                <a:gridCol w="929546">
                  <a:extLst>
                    <a:ext uri="{9D8B030D-6E8A-4147-A177-3AD203B41FA5}">
                      <a16:colId xmlns:a16="http://schemas.microsoft.com/office/drawing/2014/main" val="3965295763"/>
                    </a:ext>
                  </a:extLst>
                </a:gridCol>
                <a:gridCol w="735029">
                  <a:extLst>
                    <a:ext uri="{9D8B030D-6E8A-4147-A177-3AD203B41FA5}">
                      <a16:colId xmlns:a16="http://schemas.microsoft.com/office/drawing/2014/main" val="1441162158"/>
                    </a:ext>
                  </a:extLst>
                </a:gridCol>
                <a:gridCol w="733218">
                  <a:extLst>
                    <a:ext uri="{9D8B030D-6E8A-4147-A177-3AD203B41FA5}">
                      <a16:colId xmlns:a16="http://schemas.microsoft.com/office/drawing/2014/main" val="3835690958"/>
                    </a:ext>
                  </a:extLst>
                </a:gridCol>
                <a:gridCol w="809639">
                  <a:extLst>
                    <a:ext uri="{9D8B030D-6E8A-4147-A177-3AD203B41FA5}">
                      <a16:colId xmlns:a16="http://schemas.microsoft.com/office/drawing/2014/main" val="4037439403"/>
                    </a:ext>
                  </a:extLst>
                </a:gridCol>
                <a:gridCol w="809639">
                  <a:extLst>
                    <a:ext uri="{9D8B030D-6E8A-4147-A177-3AD203B41FA5}">
                      <a16:colId xmlns:a16="http://schemas.microsoft.com/office/drawing/2014/main" val="2817773197"/>
                    </a:ext>
                  </a:extLst>
                </a:gridCol>
                <a:gridCol w="620287">
                  <a:extLst>
                    <a:ext uri="{9D8B030D-6E8A-4147-A177-3AD203B41FA5}">
                      <a16:colId xmlns:a16="http://schemas.microsoft.com/office/drawing/2014/main" val="1188246246"/>
                    </a:ext>
                  </a:extLst>
                </a:gridCol>
              </a:tblGrid>
              <a:tr h="192422">
                <a:tc rowSpan="2">
                  <a:txBody>
                    <a:bodyPr/>
                    <a:lstStyle/>
                    <a:p>
                      <a:pPr algn="ctr">
                        <a:lnSpc>
                          <a:spcPct val="107000"/>
                        </a:lnSpc>
                        <a:spcAft>
                          <a:spcPts val="0"/>
                        </a:spcAft>
                      </a:pPr>
                      <a:r>
                        <a:rPr lang="en-US" sz="1200" dirty="0" err="1">
                          <a:effectLst/>
                          <a:latin typeface="+mn-lt"/>
                          <a:ea typeface="Calibri" panose="020F0502020204030204" pitchFamily="34" charset="0"/>
                          <a:cs typeface="Times New Roman" panose="02020603050405020304" pitchFamily="18" charset="0"/>
                        </a:rPr>
                        <a:t>Attn</a:t>
                      </a:r>
                      <a:r>
                        <a:rPr lang="en-US" sz="1200" dirty="0">
                          <a:effectLst/>
                          <a:latin typeface="+mn-lt"/>
                          <a:ea typeface="Calibri" panose="020F0502020204030204" pitchFamily="34" charset="0"/>
                          <a:cs typeface="Times New Roman" panose="02020603050405020304" pitchFamily="18" charset="0"/>
                        </a:rPr>
                        <a:t> Age</a:t>
                      </a:r>
                      <a:endParaRPr lang="en-IN" sz="1200" dirty="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gridSpan="2">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Band 1</a:t>
                      </a:r>
                      <a:endParaRPr lang="en-IN" sz="1200">
                        <a:effectLst/>
                        <a:latin typeface="+mn-lt"/>
                        <a:ea typeface="Calibri" panose="020F0502020204030204" pitchFamily="34"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hMerge="1">
                  <a:txBody>
                    <a:bodyPr/>
                    <a:lstStyle/>
                    <a:p>
                      <a:endParaRPr lang="en-IN"/>
                    </a:p>
                  </a:txBody>
                  <a:tcPr/>
                </a:tc>
                <a:tc gridSpan="2">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Band 2</a:t>
                      </a:r>
                      <a:endParaRPr lang="en-IN" sz="120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hMerge="1">
                  <a:txBody>
                    <a:bodyPr/>
                    <a:lstStyle/>
                    <a:p>
                      <a:endParaRPr lang="en-IN"/>
                    </a:p>
                  </a:txBody>
                  <a:tcPr/>
                </a:tc>
                <a:tc gridSpan="2">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Band 3</a:t>
                      </a:r>
                      <a:endParaRPr lang="en-IN" sz="120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hMerge="1">
                  <a:txBody>
                    <a:bodyPr/>
                    <a:lstStyle/>
                    <a:p>
                      <a:endParaRPr lang="en-IN"/>
                    </a:p>
                  </a:txBody>
                  <a:tcPr/>
                </a:tc>
                <a:extLst>
                  <a:ext uri="{0D108BD9-81ED-4DB2-BD59-A6C34878D82A}">
                    <a16:rowId xmlns:a16="http://schemas.microsoft.com/office/drawing/2014/main" val="3568525639"/>
                  </a:ext>
                </a:extLst>
              </a:tr>
              <a:tr h="192422">
                <a:tc vMerge="1">
                  <a:txBody>
                    <a:bodyPr/>
                    <a:lstStyle/>
                    <a:p>
                      <a:endParaRPr lang="en-IN"/>
                    </a:p>
                  </a:txBody>
                  <a:tcPr/>
                </a:tc>
                <a:tc>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Male</a:t>
                      </a:r>
                      <a:endParaRPr lang="en-IN" sz="1200">
                        <a:effectLst/>
                        <a:latin typeface="+mn-lt"/>
                        <a:ea typeface="Calibri" panose="020F0502020204030204" pitchFamily="34"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Female</a:t>
                      </a:r>
                      <a:endParaRPr lang="en-IN" sz="1200">
                        <a:effectLst/>
                        <a:latin typeface="+mn-lt"/>
                        <a:ea typeface="Calibri" panose="020F0502020204030204" pitchFamily="34"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Male</a:t>
                      </a:r>
                      <a:endParaRPr lang="en-IN" sz="120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Female</a:t>
                      </a:r>
                      <a:endParaRPr lang="en-IN" sz="120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Male</a:t>
                      </a:r>
                      <a:endParaRPr lang="en-IN" sz="120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effectLst/>
                          <a:latin typeface="+mn-lt"/>
                          <a:ea typeface="Calibri" panose="020F0502020204030204" pitchFamily="34" charset="0"/>
                          <a:cs typeface="Times New Roman" panose="02020603050405020304" pitchFamily="18" charset="0"/>
                        </a:rPr>
                        <a:t>Female</a:t>
                      </a:r>
                      <a:endParaRPr lang="en-IN" sz="1200">
                        <a:effectLst/>
                        <a:latin typeface="+mn-lt"/>
                        <a:ea typeface="Calibri" panose="020F0502020204030204" pitchFamily="34"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3200804119"/>
                  </a:ext>
                </a:extLst>
              </a:tr>
              <a:tr h="192422">
                <a:tc>
                  <a:txBody>
                    <a:bodyPr/>
                    <a:lstStyle/>
                    <a:p>
                      <a:pPr algn="ctr">
                        <a:lnSpc>
                          <a:spcPct val="107000"/>
                        </a:lnSpc>
                        <a:spcAft>
                          <a:spcPts val="0"/>
                        </a:spcAft>
                      </a:pPr>
                      <a:r>
                        <a:rPr lang="en-US" sz="1200">
                          <a:effectLst/>
                          <a:latin typeface="+mn-lt"/>
                          <a:ea typeface="Times New Roman" panose="02020603050405020304" pitchFamily="18" charset="0"/>
                          <a:cs typeface="Tahoma" panose="020B0604030504040204" pitchFamily="34" charset="0"/>
                        </a:rPr>
                        <a:t>25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1.088</a:t>
                      </a:r>
                      <a:endParaRPr lang="en-IN" sz="12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1.047</a:t>
                      </a:r>
                      <a:endParaRPr lang="en-IN" sz="12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0.925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0.890</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0.816</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0.785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2174680843"/>
                  </a:ext>
                </a:extLst>
              </a:tr>
              <a:tr h="192422">
                <a:tc>
                  <a:txBody>
                    <a:bodyPr/>
                    <a:lstStyle/>
                    <a:p>
                      <a:pPr algn="ctr">
                        <a:lnSpc>
                          <a:spcPct val="107000"/>
                        </a:lnSpc>
                        <a:spcAft>
                          <a:spcPts val="0"/>
                        </a:spcAft>
                      </a:pPr>
                      <a:r>
                        <a:rPr lang="en-US" sz="1200">
                          <a:effectLst/>
                          <a:latin typeface="+mn-lt"/>
                          <a:ea typeface="Times New Roman" panose="02020603050405020304" pitchFamily="18" charset="0"/>
                          <a:cs typeface="Tahoma" panose="020B0604030504040204" pitchFamily="34" charset="0"/>
                        </a:rPr>
                        <a:t>35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1.452</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1.255</a:t>
                      </a:r>
                      <a:endParaRPr lang="en-IN" sz="12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1.234</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1.067</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1.089</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0.941</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4172190545"/>
                  </a:ext>
                </a:extLst>
              </a:tr>
              <a:tr h="192422">
                <a:tc>
                  <a:txBody>
                    <a:bodyPr/>
                    <a:lstStyle/>
                    <a:p>
                      <a:pPr algn="ctr">
                        <a:lnSpc>
                          <a:spcPct val="107000"/>
                        </a:lnSpc>
                        <a:spcAft>
                          <a:spcPts val="0"/>
                        </a:spcAft>
                      </a:pPr>
                      <a:r>
                        <a:rPr lang="en-US" sz="1200">
                          <a:effectLst/>
                          <a:latin typeface="+mn-lt"/>
                          <a:ea typeface="Times New Roman" panose="02020603050405020304" pitchFamily="18" charset="0"/>
                          <a:cs typeface="Tahoma" panose="020B0604030504040204" pitchFamily="34" charset="0"/>
                        </a:rPr>
                        <a:t>45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3.339</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2.469</a:t>
                      </a:r>
                      <a:endParaRPr lang="en-IN" sz="12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2.838</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2.099</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2.504</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1.852</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2645155771"/>
                  </a:ext>
                </a:extLst>
              </a:tr>
              <a:tr h="192422">
                <a:tc>
                  <a:txBody>
                    <a:bodyPr/>
                    <a:lstStyle/>
                    <a:p>
                      <a:pPr algn="ctr">
                        <a:lnSpc>
                          <a:spcPct val="107000"/>
                        </a:lnSpc>
                        <a:spcAft>
                          <a:spcPts val="0"/>
                        </a:spcAft>
                      </a:pPr>
                      <a:r>
                        <a:rPr lang="en-US" sz="1200">
                          <a:effectLst/>
                          <a:latin typeface="+mn-lt"/>
                          <a:ea typeface="Times New Roman" panose="02020603050405020304" pitchFamily="18" charset="0"/>
                          <a:cs typeface="Tahoma" panose="020B0604030504040204" pitchFamily="34" charset="0"/>
                        </a:rPr>
                        <a:t>55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9.037</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6.981</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7.681</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5.934</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6.778</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5.236</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3641396532"/>
                  </a:ext>
                </a:extLst>
              </a:tr>
              <a:tr h="192422">
                <a:tc>
                  <a:txBody>
                    <a:bodyPr/>
                    <a:lstStyle/>
                    <a:p>
                      <a:pPr algn="ctr">
                        <a:lnSpc>
                          <a:spcPct val="107000"/>
                        </a:lnSpc>
                        <a:spcAft>
                          <a:spcPts val="0"/>
                        </a:spcAft>
                      </a:pPr>
                      <a:r>
                        <a:rPr lang="en-US" sz="1200">
                          <a:effectLst/>
                          <a:latin typeface="+mn-lt"/>
                          <a:ea typeface="Times New Roman" panose="02020603050405020304" pitchFamily="18" charset="0"/>
                          <a:cs typeface="Tahoma" panose="020B0604030504040204" pitchFamily="34" charset="0"/>
                        </a:rPr>
                        <a:t>65</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19.509</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15.351</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16.583</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13.048</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14.632</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11.513</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3886545086"/>
                  </a:ext>
                </a:extLst>
              </a:tr>
              <a:tr h="192422">
                <a:tc>
                  <a:txBody>
                    <a:bodyPr/>
                    <a:lstStyle/>
                    <a:p>
                      <a:pPr algn="ctr">
                        <a:lnSpc>
                          <a:spcPct val="107000"/>
                        </a:lnSpc>
                        <a:spcAft>
                          <a:spcPts val="0"/>
                        </a:spcAft>
                      </a:pPr>
                      <a:r>
                        <a:rPr lang="en-US" sz="1200" dirty="0">
                          <a:effectLst/>
                          <a:latin typeface="+mn-lt"/>
                          <a:ea typeface="Times New Roman" panose="02020603050405020304" pitchFamily="18" charset="0"/>
                          <a:cs typeface="Tahoma" panose="020B0604030504040204" pitchFamily="34" charset="0"/>
                        </a:rPr>
                        <a:t>70</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29.707</a:t>
                      </a:r>
                      <a:endParaRPr lang="en-IN" sz="12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23.034</a:t>
                      </a:r>
                      <a:endParaRPr lang="en-IN" sz="120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25.251</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a:solidFill>
                            <a:srgbClr val="000000"/>
                          </a:solidFill>
                          <a:effectLst/>
                          <a:latin typeface="+mn-lt"/>
                          <a:ea typeface="Times New Roman" panose="02020603050405020304" pitchFamily="18" charset="0"/>
                          <a:cs typeface="Tahoma" panose="020B0604030504040204" pitchFamily="34" charset="0"/>
                        </a:rPr>
                        <a:t>19.579</a:t>
                      </a:r>
                      <a:endParaRPr lang="en-IN" sz="120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22.280</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200" dirty="0">
                          <a:solidFill>
                            <a:srgbClr val="000000"/>
                          </a:solidFill>
                          <a:effectLst/>
                          <a:latin typeface="+mn-lt"/>
                          <a:ea typeface="Times New Roman" panose="02020603050405020304" pitchFamily="18" charset="0"/>
                          <a:cs typeface="Tahoma" panose="020B0604030504040204" pitchFamily="34" charset="0"/>
                        </a:rPr>
                        <a:t>17.276</a:t>
                      </a:r>
                      <a:endParaRPr lang="en-IN" sz="1200" dirty="0">
                        <a:effectLst/>
                        <a:latin typeface="+mn-lt"/>
                        <a:ea typeface="Times New Roman" panose="02020603050405020304" pitchFamily="18" charset="0"/>
                        <a:cs typeface="Times New Roman" panose="02020603050405020304" pitchFamily="18" charset="0"/>
                      </a:endParaRPr>
                    </a:p>
                  </a:txBody>
                  <a:tcPr marL="0" marR="0" marT="0" marB="0" anchor="b">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3009517289"/>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901183263"/>
              </p:ext>
            </p:extLst>
          </p:nvPr>
        </p:nvGraphicFramePr>
        <p:xfrm>
          <a:off x="1061941" y="4841336"/>
          <a:ext cx="7452000" cy="1255713"/>
        </p:xfrm>
        <a:graphic>
          <a:graphicData uri="http://schemas.openxmlformats.org/drawingml/2006/table">
            <a:tbl>
              <a:tblPr/>
              <a:tblGrid>
                <a:gridCol w="1368219">
                  <a:extLst>
                    <a:ext uri="{9D8B030D-6E8A-4147-A177-3AD203B41FA5}">
                      <a16:colId xmlns:a16="http://schemas.microsoft.com/office/drawing/2014/main" val="2480302132"/>
                    </a:ext>
                  </a:extLst>
                </a:gridCol>
                <a:gridCol w="2877692">
                  <a:extLst>
                    <a:ext uri="{9D8B030D-6E8A-4147-A177-3AD203B41FA5}">
                      <a16:colId xmlns:a16="http://schemas.microsoft.com/office/drawing/2014/main" val="3872243149"/>
                    </a:ext>
                  </a:extLst>
                </a:gridCol>
                <a:gridCol w="3206089">
                  <a:extLst>
                    <a:ext uri="{9D8B030D-6E8A-4147-A177-3AD203B41FA5}">
                      <a16:colId xmlns:a16="http://schemas.microsoft.com/office/drawing/2014/main" val="921805320"/>
                    </a:ext>
                  </a:extLst>
                </a:gridCol>
              </a:tblGrid>
              <a:tr h="344204">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Policy Year of</a:t>
                      </a:r>
                      <a:endParaRPr lang="en-IN" sz="1100" dirty="0">
                        <a:effectLst/>
                        <a:latin typeface="+mn-lt"/>
                        <a:ea typeface="Times New Roman" panose="02020603050405020304" pitchFamily="18" charset="0"/>
                        <a:cs typeface="Times New Roman" panose="02020603050405020304" pitchFamily="18" charset="0"/>
                      </a:endParaRPr>
                    </a:p>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Discontinuance</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Annualized Premium up to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50,000/-</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Annualized Premium above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50,000/-</a:t>
                      </a:r>
                      <a:endParaRPr lang="en-IN" sz="1100" dirty="0">
                        <a:effectLst/>
                        <a:latin typeface="+mn-lt"/>
                        <a:ea typeface="Times New Roman" panose="02020603050405020304" pitchFamily="18" charset="0"/>
                        <a:cs typeface="Times New Roman" panose="02020603050405020304" pitchFamily="18" charset="0"/>
                      </a:endParaRPr>
                    </a:p>
                  </a:txBody>
                  <a:tcPr marL="20320" marR="20320" marT="9525" marB="0">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188697998"/>
                  </a:ext>
                </a:extLst>
              </a:tr>
              <a:tr h="176633">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1</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20% of AP, 20% of BFV,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3,000</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6% of AP, 6% of BFV,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6,000</a:t>
                      </a:r>
                      <a:endParaRPr lang="en-IN" sz="11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2445170806"/>
                  </a:ext>
                </a:extLst>
              </a:tr>
              <a:tr h="176633">
                <a:tc>
                  <a:txBody>
                    <a:bodyPr/>
                    <a:lstStyle/>
                    <a:p>
                      <a:pPr algn="ctr">
                        <a:lnSpc>
                          <a:spcPct val="107000"/>
                        </a:lnSpc>
                        <a:spcAft>
                          <a:spcPts val="0"/>
                        </a:spcAft>
                      </a:pPr>
                      <a:r>
                        <a:rPr lang="en-US" sz="1100">
                          <a:effectLst/>
                          <a:latin typeface="+mn-lt"/>
                          <a:ea typeface="Times New Roman" panose="02020603050405020304" pitchFamily="18" charset="0"/>
                          <a:cs typeface="Times New Roman" panose="02020603050405020304" pitchFamily="18" charset="0"/>
                        </a:rPr>
                        <a:t>2</a:t>
                      </a:r>
                      <a:endParaRPr lang="en-IN" sz="11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15% of AP, 15% of BFV, Rs 2,000</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4% of AP, 4% of BFV,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5,000</a:t>
                      </a:r>
                      <a:endParaRPr lang="en-IN" sz="11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902732225"/>
                  </a:ext>
                </a:extLst>
              </a:tr>
              <a:tr h="176633">
                <a:tc>
                  <a:txBody>
                    <a:bodyPr/>
                    <a:lstStyle/>
                    <a:p>
                      <a:pPr algn="ctr">
                        <a:lnSpc>
                          <a:spcPct val="107000"/>
                        </a:lnSpc>
                        <a:spcAft>
                          <a:spcPts val="0"/>
                        </a:spcAft>
                      </a:pPr>
                      <a:r>
                        <a:rPr lang="en-US" sz="1100">
                          <a:effectLst/>
                          <a:latin typeface="+mn-lt"/>
                          <a:ea typeface="Times New Roman" panose="02020603050405020304" pitchFamily="18" charset="0"/>
                          <a:cs typeface="Times New Roman" panose="02020603050405020304" pitchFamily="18" charset="0"/>
                        </a:rPr>
                        <a:t>3</a:t>
                      </a:r>
                      <a:endParaRPr lang="en-IN" sz="11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10% of AP, 10% of BFV, Rs 1,500</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3% of AP, 3% of BFV,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4,000</a:t>
                      </a:r>
                      <a:endParaRPr lang="en-IN" sz="11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854360392"/>
                  </a:ext>
                </a:extLst>
              </a:tr>
              <a:tr h="176633">
                <a:tc>
                  <a:txBody>
                    <a:bodyPr/>
                    <a:lstStyle/>
                    <a:p>
                      <a:pPr algn="ctr">
                        <a:lnSpc>
                          <a:spcPct val="107000"/>
                        </a:lnSpc>
                        <a:spcAft>
                          <a:spcPts val="0"/>
                        </a:spcAft>
                      </a:pPr>
                      <a:r>
                        <a:rPr lang="en-US" sz="1100">
                          <a:effectLst/>
                          <a:latin typeface="+mn-lt"/>
                          <a:ea typeface="Times New Roman" panose="02020603050405020304" pitchFamily="18" charset="0"/>
                          <a:cs typeface="Times New Roman" panose="02020603050405020304" pitchFamily="18" charset="0"/>
                        </a:rPr>
                        <a:t>4</a:t>
                      </a:r>
                      <a:endParaRPr lang="en-IN" sz="11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5% of AP, 5% of BFV, Rs 1,000</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Lower of 2% of AP, 2% of BFV, </a:t>
                      </a:r>
                      <a:r>
                        <a:rPr lang="en-US" sz="1100" dirty="0" err="1">
                          <a:effectLst/>
                          <a:latin typeface="+mn-lt"/>
                          <a:ea typeface="Times New Roman" panose="02020603050405020304" pitchFamily="18" charset="0"/>
                          <a:cs typeface="Times New Roman" panose="02020603050405020304" pitchFamily="18" charset="0"/>
                        </a:rPr>
                        <a:t>Rs</a:t>
                      </a:r>
                      <a:r>
                        <a:rPr lang="en-US" sz="1100" dirty="0">
                          <a:effectLst/>
                          <a:latin typeface="+mn-lt"/>
                          <a:ea typeface="Times New Roman" panose="02020603050405020304" pitchFamily="18" charset="0"/>
                          <a:cs typeface="Times New Roman" panose="02020603050405020304" pitchFamily="18" charset="0"/>
                        </a:rPr>
                        <a:t> 2,000</a:t>
                      </a:r>
                      <a:endParaRPr lang="en-IN" sz="11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2459331748"/>
                  </a:ext>
                </a:extLst>
              </a:tr>
              <a:tr h="176633">
                <a:tc>
                  <a:txBody>
                    <a:bodyPr/>
                    <a:lstStyle/>
                    <a:p>
                      <a:pPr algn="ctr">
                        <a:lnSpc>
                          <a:spcPct val="107000"/>
                        </a:lnSpc>
                        <a:spcAft>
                          <a:spcPts val="0"/>
                        </a:spcAft>
                      </a:pPr>
                      <a:r>
                        <a:rPr lang="en-US" sz="1100">
                          <a:effectLst/>
                          <a:latin typeface="+mn-lt"/>
                          <a:ea typeface="Times New Roman" panose="02020603050405020304" pitchFamily="18" charset="0"/>
                          <a:cs typeface="Times New Roman" panose="02020603050405020304" pitchFamily="18" charset="0"/>
                        </a:rPr>
                        <a:t>5+</a:t>
                      </a:r>
                      <a:endParaRPr lang="en-IN" sz="110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Nil</a:t>
                      </a:r>
                      <a:endParaRPr lang="en-IN" sz="1100" dirty="0">
                        <a:effectLst/>
                        <a:latin typeface="+mn-lt"/>
                        <a:ea typeface="Times New Roman" panose="02020603050405020304" pitchFamily="18" charset="0"/>
                        <a:cs typeface="Times New Roman" panose="02020603050405020304" pitchFamily="18" charset="0"/>
                      </a:endParaRPr>
                    </a:p>
                  </a:txBody>
                  <a:tcPr marL="0" marR="0" marT="0"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mn-lt"/>
                          <a:ea typeface="Times New Roman" panose="02020603050405020304" pitchFamily="18" charset="0"/>
                          <a:cs typeface="Times New Roman" panose="02020603050405020304" pitchFamily="18" charset="0"/>
                        </a:rPr>
                        <a:t>Nil</a:t>
                      </a:r>
                      <a:endParaRPr lang="en-IN" sz="1100" dirty="0">
                        <a:effectLst/>
                        <a:latin typeface="+mn-lt"/>
                        <a:ea typeface="Times New Roman" panose="02020603050405020304" pitchFamily="18" charset="0"/>
                        <a:cs typeface="Times New Roman" panose="02020603050405020304" pitchFamily="18" charset="0"/>
                      </a:endParaRPr>
                    </a:p>
                  </a:txBody>
                  <a:tcPr marL="20320" marR="20320" marT="9525" marB="0" anchor="ctr">
                    <a:lnL w="12700" cap="flat" cmpd="sng" algn="ctr">
                      <a:solidFill>
                        <a:srgbClr val="8A0B1C"/>
                      </a:solidFill>
                      <a:prstDash val="solid"/>
                      <a:round/>
                      <a:headEnd type="none" w="med" len="med"/>
                      <a:tailEnd type="none" w="med" len="med"/>
                    </a:lnL>
                    <a:lnR w="12700" cap="flat" cmpd="sng" algn="ctr">
                      <a:solidFill>
                        <a:srgbClr val="8A0B1C"/>
                      </a:solidFill>
                      <a:prstDash val="solid"/>
                      <a:round/>
                      <a:headEnd type="none" w="med" len="med"/>
                      <a:tailEnd type="none" w="med" len="med"/>
                    </a:lnR>
                    <a:lnT w="12700" cap="flat" cmpd="sng" algn="ctr">
                      <a:solidFill>
                        <a:srgbClr val="8A0B1C"/>
                      </a:solidFill>
                      <a:prstDash val="solid"/>
                      <a:round/>
                      <a:headEnd type="none" w="med" len="med"/>
                      <a:tailEnd type="none" w="med" len="med"/>
                    </a:lnT>
                    <a:lnB w="12700" cap="flat" cmpd="sng" algn="ctr">
                      <a:solidFill>
                        <a:srgbClr val="8A0B1C"/>
                      </a:solidFill>
                      <a:prstDash val="solid"/>
                      <a:round/>
                      <a:headEnd type="none" w="med" len="med"/>
                      <a:tailEnd type="none" w="med" len="med"/>
                    </a:lnB>
                  </a:tcPr>
                </a:tc>
                <a:extLst>
                  <a:ext uri="{0D108BD9-81ED-4DB2-BD59-A6C34878D82A}">
                    <a16:rowId xmlns:a16="http://schemas.microsoft.com/office/drawing/2014/main" val="3416038725"/>
                  </a:ext>
                </a:extLst>
              </a:tr>
            </a:tbl>
          </a:graphicData>
        </a:graphic>
      </p:graphicFrame>
      <p:sp>
        <p:nvSpPr>
          <p:cNvPr id="20" name="Rectangle 2"/>
          <p:cNvSpPr>
            <a:spLocks noChangeArrowheads="1"/>
          </p:cNvSpPr>
          <p:nvPr/>
        </p:nvSpPr>
        <p:spPr bwMode="auto">
          <a:xfrm>
            <a:off x="3386138" y="3406775"/>
            <a:ext cx="12188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Tree>
    <p:extLst>
      <p:ext uri="{BB962C8B-B14F-4D97-AF65-F5344CB8AC3E}">
        <p14:creationId xmlns:p14="http://schemas.microsoft.com/office/powerpoint/2010/main" val="2380588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17</a:t>
            </a:fld>
            <a:endParaRPr lang="en-IN"/>
          </a:p>
        </p:txBody>
      </p:sp>
      <p:sp>
        <p:nvSpPr>
          <p:cNvPr id="5" name="Title 4"/>
          <p:cNvSpPr>
            <a:spLocks noGrp="1"/>
          </p:cNvSpPr>
          <p:nvPr>
            <p:ph type="title"/>
          </p:nvPr>
        </p:nvSpPr>
        <p:spPr>
          <a:xfrm>
            <a:off x="609600" y="438689"/>
            <a:ext cx="10969625" cy="533745"/>
          </a:xfrm>
        </p:spPr>
        <p:txBody>
          <a:bodyPr/>
          <a:lstStyle/>
          <a:p>
            <a:r>
              <a:rPr lang="en-IN" sz="2400" dirty="0">
                <a:latin typeface="+mn-lt"/>
                <a:ea typeface="MS UI Gothic" panose="020B0600070205080204" pitchFamily="34" charset="-128"/>
              </a:rPr>
              <a:t>Investment options</a:t>
            </a:r>
          </a:p>
        </p:txBody>
      </p:sp>
      <p:sp>
        <p:nvSpPr>
          <p:cNvPr id="6" name="Rectangle 5"/>
          <p:cNvSpPr/>
          <p:nvPr/>
        </p:nvSpPr>
        <p:spPr>
          <a:xfrm>
            <a:off x="609600" y="1141214"/>
            <a:ext cx="2750305" cy="369332"/>
          </a:xfrm>
          <a:prstGeom prst="rect">
            <a:avLst/>
          </a:prstGeom>
        </p:spPr>
        <p:txBody>
          <a:bodyPr wrap="none">
            <a:spAutoFit/>
          </a:bodyPr>
          <a:lstStyle/>
          <a:p>
            <a:r>
              <a:rPr lang="en-US" b="1" dirty="0">
                <a:solidFill>
                  <a:srgbClr val="8B3331"/>
                </a:solidFill>
                <a:latin typeface="Calibri" pitchFamily="34" charset="0"/>
              </a:rPr>
              <a:t>Systematic Transfer Option</a:t>
            </a:r>
          </a:p>
        </p:txBody>
      </p:sp>
      <p:sp>
        <p:nvSpPr>
          <p:cNvPr id="7" name="Rectangle 6"/>
          <p:cNvSpPr/>
          <p:nvPr/>
        </p:nvSpPr>
        <p:spPr>
          <a:xfrm>
            <a:off x="777240" y="1510547"/>
            <a:ext cx="10963656" cy="4216539"/>
          </a:xfrm>
          <a:prstGeom prst="rect">
            <a:avLst/>
          </a:prstGeom>
        </p:spPr>
        <p:txBody>
          <a:bodyPr wrap="square">
            <a:spAutoFit/>
          </a:bodyPr>
          <a:lstStyle/>
          <a:p>
            <a:pPr marL="266700" lvl="0" indent="-266700">
              <a:lnSpc>
                <a:spcPct val="150000"/>
              </a:lnSpc>
              <a:spcBef>
                <a:spcPts val="600"/>
              </a:spcBef>
              <a:buClr>
                <a:srgbClr val="8B3331"/>
              </a:buClr>
              <a:buSzPct val="100000"/>
              <a:buFont typeface="Wingdings" pitchFamily="2" charset="2"/>
              <a:buChar char="q"/>
            </a:pPr>
            <a:r>
              <a:rPr lang="en-US" sz="1600" dirty="0">
                <a:cs typeface="Arial" pitchFamily="34" charset="0"/>
              </a:rPr>
              <a:t>Safeguards your wealth against the market volatilities </a:t>
            </a:r>
          </a:p>
          <a:p>
            <a:pPr marL="266700" lvl="0" indent="-266700">
              <a:lnSpc>
                <a:spcPct val="150000"/>
              </a:lnSpc>
              <a:spcBef>
                <a:spcPts val="600"/>
              </a:spcBef>
              <a:buClr>
                <a:srgbClr val="8B3331"/>
              </a:buClr>
              <a:buSzPct val="100000"/>
              <a:buFont typeface="Wingdings" pitchFamily="2" charset="2"/>
              <a:buChar char="q"/>
            </a:pPr>
            <a:r>
              <a:rPr lang="en-US" sz="1600" dirty="0">
                <a:cs typeface="Arial" pitchFamily="34" charset="0"/>
              </a:rPr>
              <a:t>Available only if you have opted for annual mode</a:t>
            </a:r>
          </a:p>
          <a:p>
            <a:pPr marL="26670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Basic premium (net of premium allocation charge) shall be first allocated to Liquid Plus fund option </a:t>
            </a:r>
          </a:p>
          <a:p>
            <a:pPr marL="26670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Thereafter monthly 1/12</a:t>
            </a:r>
            <a:r>
              <a:rPr lang="en-US" sz="1600" baseline="30000" dirty="0">
                <a:solidFill>
                  <a:srgbClr val="000000"/>
                </a:solidFill>
                <a:cs typeface="Arial" pitchFamily="34" charset="0"/>
              </a:rPr>
              <a:t>th</a:t>
            </a:r>
            <a:r>
              <a:rPr lang="en-US" sz="1600" dirty="0">
                <a:solidFill>
                  <a:srgbClr val="000000"/>
                </a:solidFill>
                <a:cs typeface="Arial" pitchFamily="34" charset="0"/>
              </a:rPr>
              <a:t>  or Weekly 1/48</a:t>
            </a:r>
            <a:r>
              <a:rPr lang="en-US" sz="1600" baseline="30000" dirty="0">
                <a:solidFill>
                  <a:srgbClr val="000000"/>
                </a:solidFill>
                <a:cs typeface="Arial" pitchFamily="34" charset="0"/>
              </a:rPr>
              <a:t>th</a:t>
            </a:r>
            <a:r>
              <a:rPr lang="en-US" sz="1600" dirty="0">
                <a:solidFill>
                  <a:srgbClr val="000000"/>
                </a:solidFill>
                <a:cs typeface="Arial" pitchFamily="34" charset="0"/>
              </a:rPr>
              <a:t> of the allocated amount shall be transferred to </a:t>
            </a:r>
            <a:r>
              <a:rPr lang="en-US" sz="1600" dirty="0" err="1">
                <a:solidFill>
                  <a:srgbClr val="000000"/>
                </a:solidFill>
                <a:cs typeface="Arial" pitchFamily="34" charset="0"/>
              </a:rPr>
              <a:t>upto</a:t>
            </a:r>
            <a:r>
              <a:rPr lang="en-US" sz="1600" dirty="0">
                <a:solidFill>
                  <a:srgbClr val="000000"/>
                </a:solidFill>
                <a:cs typeface="Arial" pitchFamily="34" charset="0"/>
              </a:rPr>
              <a:t> 4 segregated fund(s) of your choice viz. Enhancer, Creator, </a:t>
            </a:r>
            <a:r>
              <a:rPr lang="en-US" sz="1600" dirty="0" err="1">
                <a:solidFill>
                  <a:srgbClr val="000000"/>
                </a:solidFill>
                <a:cs typeface="Arial" pitchFamily="34" charset="0"/>
              </a:rPr>
              <a:t>Maximiser</a:t>
            </a:r>
            <a:r>
              <a:rPr lang="en-US" sz="1600" dirty="0">
                <a:solidFill>
                  <a:srgbClr val="000000"/>
                </a:solidFill>
                <a:cs typeface="Arial" pitchFamily="34" charset="0"/>
              </a:rPr>
              <a:t>, Multiplier, Super 20, Value &amp; Momentum and Capped Nifty Index and </a:t>
            </a:r>
            <a:r>
              <a:rPr lang="en-GB" sz="1600" dirty="0"/>
              <a:t>MNC</a:t>
            </a:r>
            <a:r>
              <a:rPr lang="en-GB" dirty="0"/>
              <a:t> </a:t>
            </a:r>
            <a:r>
              <a:rPr lang="en-US" sz="1600" dirty="0">
                <a:solidFill>
                  <a:srgbClr val="000000"/>
                </a:solidFill>
                <a:cs typeface="Arial" pitchFamily="34" charset="0"/>
              </a:rPr>
              <a:t>as per the investment proportion for the chosen funds.</a:t>
            </a:r>
          </a:p>
          <a:p>
            <a:pPr marL="26670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Monthly  transfers to your chosen segregated fund(s) will take place monthly on 1</a:t>
            </a:r>
            <a:r>
              <a:rPr lang="en-US" sz="1600" baseline="30000" dirty="0">
                <a:solidFill>
                  <a:srgbClr val="000000"/>
                </a:solidFill>
                <a:cs typeface="Arial" pitchFamily="34" charset="0"/>
              </a:rPr>
              <a:t>st</a:t>
            </a:r>
            <a:r>
              <a:rPr lang="en-US" sz="1600" dirty="0">
                <a:solidFill>
                  <a:srgbClr val="000000"/>
                </a:solidFill>
                <a:cs typeface="Arial" pitchFamily="34" charset="0"/>
              </a:rPr>
              <a:t>, 8</a:t>
            </a:r>
            <a:r>
              <a:rPr lang="en-US" sz="1600" baseline="30000" dirty="0">
                <a:solidFill>
                  <a:srgbClr val="000000"/>
                </a:solidFill>
                <a:cs typeface="Arial" pitchFamily="34" charset="0"/>
              </a:rPr>
              <a:t>th</a:t>
            </a:r>
            <a:r>
              <a:rPr lang="en-US" sz="1600" dirty="0">
                <a:solidFill>
                  <a:srgbClr val="000000"/>
                </a:solidFill>
                <a:cs typeface="Arial" pitchFamily="34" charset="0"/>
              </a:rPr>
              <a:t>, 15</a:t>
            </a:r>
            <a:r>
              <a:rPr lang="en-US" sz="1600" baseline="30000" dirty="0">
                <a:solidFill>
                  <a:srgbClr val="000000"/>
                </a:solidFill>
                <a:cs typeface="Arial" pitchFamily="34" charset="0"/>
              </a:rPr>
              <a:t>th</a:t>
            </a:r>
            <a:r>
              <a:rPr lang="en-US" sz="1600" dirty="0">
                <a:solidFill>
                  <a:srgbClr val="000000"/>
                </a:solidFill>
                <a:cs typeface="Arial" pitchFamily="34" charset="0"/>
              </a:rPr>
              <a:t> or 22</a:t>
            </a:r>
            <a:r>
              <a:rPr lang="en-US" sz="1600" baseline="30000" dirty="0">
                <a:solidFill>
                  <a:srgbClr val="000000"/>
                </a:solidFill>
                <a:cs typeface="Arial" pitchFamily="34" charset="0"/>
              </a:rPr>
              <a:t>nd</a:t>
            </a:r>
            <a:r>
              <a:rPr lang="en-US" sz="1600" dirty="0">
                <a:solidFill>
                  <a:srgbClr val="000000"/>
                </a:solidFill>
                <a:cs typeface="Arial" pitchFamily="34" charset="0"/>
              </a:rPr>
              <a:t> of the month as selected by you</a:t>
            </a:r>
          </a:p>
          <a:p>
            <a:pPr marL="266700" indent="-266700">
              <a:lnSpc>
                <a:spcPct val="150000"/>
              </a:lnSpc>
              <a:spcBef>
                <a:spcPts val="600"/>
              </a:spcBef>
              <a:buClr>
                <a:srgbClr val="8B3331"/>
              </a:buClr>
              <a:buSzPct val="100000"/>
              <a:buFont typeface="Wingdings" pitchFamily="2" charset="2"/>
              <a:buChar char="q"/>
            </a:pPr>
            <a:r>
              <a:rPr lang="en-IN" sz="1600" dirty="0">
                <a:cs typeface="Arial" pitchFamily="34" charset="0"/>
              </a:rPr>
              <a:t>It helps to mitigate any risk arising from volatility and averages out the risks associated with the equity market, reducing the overall risk to your portfolio</a:t>
            </a:r>
            <a:endParaRPr lang="en-US" sz="1600" dirty="0">
              <a:solidFill>
                <a:srgbClr val="000000"/>
              </a:solidFill>
              <a:cs typeface="Arial" pitchFamily="34" charset="0"/>
            </a:endParaRPr>
          </a:p>
        </p:txBody>
      </p:sp>
      <p:sp>
        <p:nvSpPr>
          <p:cNvPr id="8" name="Rectangle 7">
            <a:extLst>
              <a:ext uri="{FF2B5EF4-FFF2-40B4-BE49-F238E27FC236}">
                <a16:creationId xmlns:a16="http://schemas.microsoft.com/office/drawing/2014/main" id="{3D2D1E96-E436-448C-A147-8629445B09CB}"/>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2416687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18</a:t>
            </a:fld>
            <a:endParaRPr lang="en-IN"/>
          </a:p>
        </p:txBody>
      </p:sp>
      <p:sp>
        <p:nvSpPr>
          <p:cNvPr id="5" name="Title 4"/>
          <p:cNvSpPr>
            <a:spLocks noGrp="1"/>
          </p:cNvSpPr>
          <p:nvPr>
            <p:ph type="title"/>
          </p:nvPr>
        </p:nvSpPr>
        <p:spPr/>
        <p:txBody>
          <a:bodyPr/>
          <a:lstStyle/>
          <a:p>
            <a:r>
              <a:rPr lang="en-IN" sz="2400" dirty="0">
                <a:latin typeface="+mn-lt"/>
                <a:ea typeface="MS UI Gothic" panose="020B0600070205080204" pitchFamily="34" charset="-128"/>
              </a:rPr>
              <a:t>Investment options</a:t>
            </a:r>
          </a:p>
        </p:txBody>
      </p:sp>
      <p:sp>
        <p:nvSpPr>
          <p:cNvPr id="8" name="TextBox 7"/>
          <p:cNvSpPr txBox="1"/>
          <p:nvPr/>
        </p:nvSpPr>
        <p:spPr>
          <a:xfrm>
            <a:off x="436551" y="1066873"/>
            <a:ext cx="7086600" cy="338554"/>
          </a:xfrm>
          <a:prstGeom prst="rect">
            <a:avLst/>
          </a:prstGeom>
          <a:noFill/>
        </p:spPr>
        <p:txBody>
          <a:bodyPr wrap="square" rtlCol="0">
            <a:spAutoFit/>
          </a:bodyPr>
          <a:lstStyle/>
          <a:p>
            <a:r>
              <a:rPr lang="en-US" sz="1600" b="1" dirty="0">
                <a:solidFill>
                  <a:srgbClr val="8B3331"/>
                </a:solidFill>
                <a:latin typeface="Calibri" pitchFamily="34" charset="0"/>
              </a:rPr>
              <a:t>Systematic Transfer Option - Investment Allocation Illustration</a:t>
            </a:r>
          </a:p>
        </p:txBody>
      </p:sp>
      <p:sp>
        <p:nvSpPr>
          <p:cNvPr id="9" name="TextBox 8"/>
          <p:cNvSpPr txBox="1"/>
          <p:nvPr/>
        </p:nvSpPr>
        <p:spPr>
          <a:xfrm>
            <a:off x="931543" y="1613453"/>
            <a:ext cx="8458200" cy="699550"/>
          </a:xfrm>
          <a:prstGeom prst="rect">
            <a:avLst/>
          </a:prstGeom>
          <a:noFill/>
        </p:spPr>
        <p:txBody>
          <a:bodyPr wrap="square" rtlCol="0">
            <a:spAutoFit/>
          </a:bodyPr>
          <a:lstStyle/>
          <a:p>
            <a:pPr marL="0" lvl="1" algn="just">
              <a:lnSpc>
                <a:spcPct val="150000"/>
              </a:lnSpc>
              <a:spcBef>
                <a:spcPts val="0"/>
              </a:spcBef>
              <a:spcAft>
                <a:spcPts val="600"/>
              </a:spcAft>
              <a:buClr>
                <a:srgbClr val="C0504D"/>
              </a:buClr>
            </a:pPr>
            <a:r>
              <a:rPr lang="en-US" sz="1400" dirty="0">
                <a:latin typeface="PF Encore Sans Pro" panose="02000503040000020004" pitchFamily="2" charset="0"/>
                <a:cs typeface="Arial" pitchFamily="34" charset="0"/>
              </a:rPr>
              <a:t>Customer chooses to invest through Weekly Transfer Mode in </a:t>
            </a:r>
            <a:r>
              <a:rPr lang="en-US" sz="1400" dirty="0">
                <a:solidFill>
                  <a:srgbClr val="000000"/>
                </a:solidFill>
                <a:latin typeface="PF Encore Sans Pro" panose="02000503040000020004" pitchFamily="2" charset="0"/>
                <a:cs typeface="Arial" pitchFamily="34" charset="0"/>
              </a:rPr>
              <a:t>Enhancer, Creator, Maximiser, Multiplier funds</a:t>
            </a:r>
          </a:p>
        </p:txBody>
      </p:sp>
      <p:pic>
        <p:nvPicPr>
          <p:cNvPr id="10" name="Picture 2" descr="http://thumb1.shutterstock.com/thumb_small/548344/548344,1311623918,4/stock-vector-money-bag-with-rupee-sign-vector-illustration-81622423.jpg"/>
          <p:cNvPicPr>
            <a:picLocks noChangeAspect="1" noChangeArrowheads="1"/>
          </p:cNvPicPr>
          <p:nvPr/>
        </p:nvPicPr>
        <p:blipFill>
          <a:blip r:embed="rId2" cstate="print">
            <a:clrChange>
              <a:clrFrom>
                <a:srgbClr val="FFFFFF"/>
              </a:clrFrom>
              <a:clrTo>
                <a:srgbClr val="FFFFFF">
                  <a:alpha val="0"/>
                </a:srgbClr>
              </a:clrTo>
            </a:clrChange>
            <a:grayscl/>
          </a:blip>
          <a:srcRect r="14285"/>
          <a:stretch>
            <a:fillRect/>
          </a:stretch>
        </p:blipFill>
        <p:spPr bwMode="auto">
          <a:xfrm>
            <a:off x="1828842" y="2169558"/>
            <a:ext cx="914400" cy="1147094"/>
          </a:xfrm>
          <a:prstGeom prst="rect">
            <a:avLst/>
          </a:prstGeom>
          <a:noFill/>
        </p:spPr>
      </p:pic>
      <p:sp>
        <p:nvSpPr>
          <p:cNvPr id="11" name="Cube 10"/>
          <p:cNvSpPr/>
          <p:nvPr/>
        </p:nvSpPr>
        <p:spPr bwMode="auto">
          <a:xfrm>
            <a:off x="46473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 name="Cube 11"/>
          <p:cNvSpPr/>
          <p:nvPr/>
        </p:nvSpPr>
        <p:spPr bwMode="auto">
          <a:xfrm>
            <a:off x="48759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 name="Cube 12"/>
          <p:cNvSpPr/>
          <p:nvPr/>
        </p:nvSpPr>
        <p:spPr bwMode="auto">
          <a:xfrm>
            <a:off x="51045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 name="Cube 13"/>
          <p:cNvSpPr/>
          <p:nvPr/>
        </p:nvSpPr>
        <p:spPr bwMode="auto">
          <a:xfrm>
            <a:off x="53331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 name="Cube 14"/>
          <p:cNvSpPr/>
          <p:nvPr/>
        </p:nvSpPr>
        <p:spPr bwMode="auto">
          <a:xfrm>
            <a:off x="55617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 name="Cube 15"/>
          <p:cNvSpPr/>
          <p:nvPr/>
        </p:nvSpPr>
        <p:spPr bwMode="auto">
          <a:xfrm>
            <a:off x="57903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 name="Cube 16"/>
          <p:cNvSpPr/>
          <p:nvPr/>
        </p:nvSpPr>
        <p:spPr bwMode="auto">
          <a:xfrm>
            <a:off x="60189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 name="Cube 17"/>
          <p:cNvSpPr/>
          <p:nvPr/>
        </p:nvSpPr>
        <p:spPr bwMode="auto">
          <a:xfrm>
            <a:off x="62475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 name="Cube 18"/>
          <p:cNvSpPr/>
          <p:nvPr/>
        </p:nvSpPr>
        <p:spPr bwMode="auto">
          <a:xfrm>
            <a:off x="64761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 name="Cube 19"/>
          <p:cNvSpPr/>
          <p:nvPr/>
        </p:nvSpPr>
        <p:spPr bwMode="auto">
          <a:xfrm>
            <a:off x="67047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 name="Cube 20"/>
          <p:cNvSpPr/>
          <p:nvPr/>
        </p:nvSpPr>
        <p:spPr bwMode="auto">
          <a:xfrm>
            <a:off x="69333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 name="Cube 21"/>
          <p:cNvSpPr/>
          <p:nvPr/>
        </p:nvSpPr>
        <p:spPr bwMode="auto">
          <a:xfrm>
            <a:off x="7161976" y="24465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 name="Cube 22"/>
          <p:cNvSpPr/>
          <p:nvPr/>
        </p:nvSpPr>
        <p:spPr bwMode="auto">
          <a:xfrm>
            <a:off x="46473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 name="Cube 23"/>
          <p:cNvSpPr/>
          <p:nvPr/>
        </p:nvSpPr>
        <p:spPr bwMode="auto">
          <a:xfrm>
            <a:off x="48759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 name="Cube 24"/>
          <p:cNvSpPr/>
          <p:nvPr/>
        </p:nvSpPr>
        <p:spPr bwMode="auto">
          <a:xfrm>
            <a:off x="51045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 name="Cube 25"/>
          <p:cNvSpPr/>
          <p:nvPr/>
        </p:nvSpPr>
        <p:spPr bwMode="auto">
          <a:xfrm>
            <a:off x="53331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7" name="Cube 26"/>
          <p:cNvSpPr/>
          <p:nvPr/>
        </p:nvSpPr>
        <p:spPr bwMode="auto">
          <a:xfrm>
            <a:off x="55617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8" name="Cube 27"/>
          <p:cNvSpPr/>
          <p:nvPr/>
        </p:nvSpPr>
        <p:spPr bwMode="auto">
          <a:xfrm>
            <a:off x="57903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9" name="Cube 28"/>
          <p:cNvSpPr/>
          <p:nvPr/>
        </p:nvSpPr>
        <p:spPr bwMode="auto">
          <a:xfrm>
            <a:off x="60189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0" name="Cube 29"/>
          <p:cNvSpPr/>
          <p:nvPr/>
        </p:nvSpPr>
        <p:spPr bwMode="auto">
          <a:xfrm>
            <a:off x="62475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1" name="Cube 30"/>
          <p:cNvSpPr/>
          <p:nvPr/>
        </p:nvSpPr>
        <p:spPr bwMode="auto">
          <a:xfrm>
            <a:off x="64761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2" name="Cube 31"/>
          <p:cNvSpPr/>
          <p:nvPr/>
        </p:nvSpPr>
        <p:spPr bwMode="auto">
          <a:xfrm>
            <a:off x="67047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3" name="Cube 32"/>
          <p:cNvSpPr/>
          <p:nvPr/>
        </p:nvSpPr>
        <p:spPr bwMode="auto">
          <a:xfrm>
            <a:off x="69333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4" name="Cube 33"/>
          <p:cNvSpPr/>
          <p:nvPr/>
        </p:nvSpPr>
        <p:spPr bwMode="auto">
          <a:xfrm>
            <a:off x="7161976" y="26687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5" name="Cube 34"/>
          <p:cNvSpPr/>
          <p:nvPr/>
        </p:nvSpPr>
        <p:spPr bwMode="auto">
          <a:xfrm>
            <a:off x="46473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6" name="Cube 35"/>
          <p:cNvSpPr/>
          <p:nvPr/>
        </p:nvSpPr>
        <p:spPr bwMode="auto">
          <a:xfrm>
            <a:off x="48759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7" name="Cube 36"/>
          <p:cNvSpPr/>
          <p:nvPr/>
        </p:nvSpPr>
        <p:spPr bwMode="auto">
          <a:xfrm>
            <a:off x="51045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8" name="Cube 37"/>
          <p:cNvSpPr/>
          <p:nvPr/>
        </p:nvSpPr>
        <p:spPr bwMode="auto">
          <a:xfrm>
            <a:off x="53331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39" name="Cube 38"/>
          <p:cNvSpPr/>
          <p:nvPr/>
        </p:nvSpPr>
        <p:spPr bwMode="auto">
          <a:xfrm>
            <a:off x="55617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0" name="Cube 39"/>
          <p:cNvSpPr/>
          <p:nvPr/>
        </p:nvSpPr>
        <p:spPr bwMode="auto">
          <a:xfrm>
            <a:off x="57903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1" name="Cube 40"/>
          <p:cNvSpPr/>
          <p:nvPr/>
        </p:nvSpPr>
        <p:spPr bwMode="auto">
          <a:xfrm>
            <a:off x="60189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2" name="Cube 41"/>
          <p:cNvSpPr/>
          <p:nvPr/>
        </p:nvSpPr>
        <p:spPr bwMode="auto">
          <a:xfrm>
            <a:off x="62475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3" name="Cube 42"/>
          <p:cNvSpPr/>
          <p:nvPr/>
        </p:nvSpPr>
        <p:spPr bwMode="auto">
          <a:xfrm>
            <a:off x="64761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4" name="Cube 43"/>
          <p:cNvSpPr/>
          <p:nvPr/>
        </p:nvSpPr>
        <p:spPr bwMode="auto">
          <a:xfrm>
            <a:off x="67047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5" name="Cube 44"/>
          <p:cNvSpPr/>
          <p:nvPr/>
        </p:nvSpPr>
        <p:spPr bwMode="auto">
          <a:xfrm>
            <a:off x="69333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6" name="Cube 45"/>
          <p:cNvSpPr/>
          <p:nvPr/>
        </p:nvSpPr>
        <p:spPr bwMode="auto">
          <a:xfrm>
            <a:off x="7161976" y="2903757"/>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7" name="Cube 46"/>
          <p:cNvSpPr/>
          <p:nvPr/>
        </p:nvSpPr>
        <p:spPr bwMode="auto">
          <a:xfrm>
            <a:off x="46473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8" name="Cube 47"/>
          <p:cNvSpPr/>
          <p:nvPr/>
        </p:nvSpPr>
        <p:spPr bwMode="auto">
          <a:xfrm>
            <a:off x="48759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49" name="Cube 48"/>
          <p:cNvSpPr/>
          <p:nvPr/>
        </p:nvSpPr>
        <p:spPr bwMode="auto">
          <a:xfrm>
            <a:off x="51045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0" name="Cube 49"/>
          <p:cNvSpPr/>
          <p:nvPr/>
        </p:nvSpPr>
        <p:spPr bwMode="auto">
          <a:xfrm>
            <a:off x="53331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1" name="Cube 50"/>
          <p:cNvSpPr/>
          <p:nvPr/>
        </p:nvSpPr>
        <p:spPr bwMode="auto">
          <a:xfrm>
            <a:off x="55617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2" name="Cube 51"/>
          <p:cNvSpPr/>
          <p:nvPr/>
        </p:nvSpPr>
        <p:spPr bwMode="auto">
          <a:xfrm>
            <a:off x="57903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3" name="Cube 52"/>
          <p:cNvSpPr/>
          <p:nvPr/>
        </p:nvSpPr>
        <p:spPr bwMode="auto">
          <a:xfrm>
            <a:off x="60189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4" name="Cube 53"/>
          <p:cNvSpPr/>
          <p:nvPr/>
        </p:nvSpPr>
        <p:spPr bwMode="auto">
          <a:xfrm>
            <a:off x="62475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5" name="Cube 54"/>
          <p:cNvSpPr/>
          <p:nvPr/>
        </p:nvSpPr>
        <p:spPr bwMode="auto">
          <a:xfrm>
            <a:off x="64761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6" name="Cube 55"/>
          <p:cNvSpPr/>
          <p:nvPr/>
        </p:nvSpPr>
        <p:spPr bwMode="auto">
          <a:xfrm>
            <a:off x="67047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7" name="Cube 56"/>
          <p:cNvSpPr/>
          <p:nvPr/>
        </p:nvSpPr>
        <p:spPr bwMode="auto">
          <a:xfrm>
            <a:off x="69333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8" name="Cube 57"/>
          <p:cNvSpPr/>
          <p:nvPr/>
        </p:nvSpPr>
        <p:spPr bwMode="auto">
          <a:xfrm>
            <a:off x="7161976" y="3125953"/>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59" name="Rounded Rectangle 58"/>
          <p:cNvSpPr/>
          <p:nvPr/>
        </p:nvSpPr>
        <p:spPr bwMode="auto">
          <a:xfrm>
            <a:off x="4557754" y="2364821"/>
            <a:ext cx="2834640" cy="996136"/>
          </a:xfrm>
          <a:prstGeom prst="roundRect">
            <a:avLst>
              <a:gd name="adj" fmla="val 5478"/>
            </a:avLst>
          </a:prstGeom>
          <a:noFill/>
          <a:ln w="38100" cap="flat" cmpd="sng" algn="ctr">
            <a:solidFill>
              <a:schemeClr val="accent2">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60" name="TextBox 59"/>
          <p:cNvSpPr txBox="1"/>
          <p:nvPr/>
        </p:nvSpPr>
        <p:spPr>
          <a:xfrm>
            <a:off x="5374751" y="2093358"/>
            <a:ext cx="1233030" cy="276999"/>
          </a:xfrm>
          <a:prstGeom prst="rect">
            <a:avLst/>
          </a:prstGeom>
          <a:noFill/>
        </p:spPr>
        <p:txBody>
          <a:bodyPr wrap="none" rtlCol="0">
            <a:spAutoFit/>
          </a:bodyPr>
          <a:lstStyle/>
          <a:p>
            <a:r>
              <a:rPr lang="en-US" sz="1200" b="1" dirty="0">
                <a:latin typeface="Calibri" pitchFamily="34" charset="0"/>
              </a:rPr>
              <a:t>Liquid Plus Fund</a:t>
            </a:r>
          </a:p>
        </p:txBody>
      </p:sp>
      <p:sp>
        <p:nvSpPr>
          <p:cNvPr id="61" name="TextBox 60"/>
          <p:cNvSpPr txBox="1"/>
          <p:nvPr/>
        </p:nvSpPr>
        <p:spPr>
          <a:xfrm>
            <a:off x="1981242" y="5702559"/>
            <a:ext cx="1184940" cy="276999"/>
          </a:xfrm>
          <a:prstGeom prst="rect">
            <a:avLst/>
          </a:prstGeom>
          <a:noFill/>
        </p:spPr>
        <p:txBody>
          <a:bodyPr wrap="none" rtlCol="0">
            <a:spAutoFit/>
          </a:bodyPr>
          <a:lstStyle/>
          <a:p>
            <a:r>
              <a:rPr lang="en-US" sz="1200" b="1" dirty="0">
                <a:latin typeface="PF Encore Sans Pro" panose="02000503040000020004" pitchFamily="2" charset="0"/>
              </a:rPr>
              <a:t>Enhancer Fund</a:t>
            </a:r>
          </a:p>
        </p:txBody>
      </p:sp>
      <p:sp>
        <p:nvSpPr>
          <p:cNvPr id="62" name="TextBox 61"/>
          <p:cNvSpPr txBox="1"/>
          <p:nvPr/>
        </p:nvSpPr>
        <p:spPr>
          <a:xfrm>
            <a:off x="4304032" y="5702559"/>
            <a:ext cx="1059906" cy="276999"/>
          </a:xfrm>
          <a:prstGeom prst="rect">
            <a:avLst/>
          </a:prstGeom>
          <a:noFill/>
        </p:spPr>
        <p:txBody>
          <a:bodyPr wrap="none" rtlCol="0">
            <a:spAutoFit/>
          </a:bodyPr>
          <a:lstStyle/>
          <a:p>
            <a:r>
              <a:rPr lang="en-US" sz="1200" b="1" dirty="0">
                <a:latin typeface="PF Encore Sans Pro" panose="02000503040000020004" pitchFamily="2" charset="0"/>
              </a:rPr>
              <a:t>Creator Fund</a:t>
            </a:r>
          </a:p>
        </p:txBody>
      </p:sp>
      <p:sp>
        <p:nvSpPr>
          <p:cNvPr id="63" name="TextBox 62"/>
          <p:cNvSpPr txBox="1"/>
          <p:nvPr/>
        </p:nvSpPr>
        <p:spPr>
          <a:xfrm>
            <a:off x="6485276" y="5702559"/>
            <a:ext cx="1247457" cy="276999"/>
          </a:xfrm>
          <a:prstGeom prst="rect">
            <a:avLst/>
          </a:prstGeom>
          <a:noFill/>
        </p:spPr>
        <p:txBody>
          <a:bodyPr wrap="none" rtlCol="0">
            <a:spAutoFit/>
          </a:bodyPr>
          <a:lstStyle/>
          <a:p>
            <a:r>
              <a:rPr lang="en-US" sz="1200" b="1" dirty="0">
                <a:latin typeface="PF Encore Sans Pro" panose="02000503040000020004" pitchFamily="2" charset="0"/>
              </a:rPr>
              <a:t>Maximiser Fund</a:t>
            </a:r>
          </a:p>
        </p:txBody>
      </p:sp>
      <p:sp>
        <p:nvSpPr>
          <p:cNvPr id="64" name="TextBox 63"/>
          <p:cNvSpPr txBox="1"/>
          <p:nvPr/>
        </p:nvSpPr>
        <p:spPr>
          <a:xfrm>
            <a:off x="8573516" y="5702559"/>
            <a:ext cx="1194558" cy="276999"/>
          </a:xfrm>
          <a:prstGeom prst="rect">
            <a:avLst/>
          </a:prstGeom>
          <a:noFill/>
        </p:spPr>
        <p:txBody>
          <a:bodyPr wrap="none" rtlCol="0">
            <a:spAutoFit/>
          </a:bodyPr>
          <a:lstStyle/>
          <a:p>
            <a:r>
              <a:rPr lang="en-US" sz="1200" b="1" dirty="0">
                <a:latin typeface="PF Encore Sans Pro" panose="02000503040000020004" pitchFamily="2" charset="0"/>
              </a:rPr>
              <a:t>Multiplier Fund</a:t>
            </a:r>
          </a:p>
        </p:txBody>
      </p:sp>
      <p:cxnSp>
        <p:nvCxnSpPr>
          <p:cNvPr id="65" name="Elbow Connector 64"/>
          <p:cNvCxnSpPr>
            <a:stCxn id="59" idx="2"/>
            <a:endCxn id="111" idx="0"/>
          </p:cNvCxnSpPr>
          <p:nvPr/>
        </p:nvCxnSpPr>
        <p:spPr bwMode="auto">
          <a:xfrm rot="5400000">
            <a:off x="3796227" y="2110546"/>
            <a:ext cx="928436" cy="3429259"/>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6" name="Elbow Connector 65"/>
          <p:cNvCxnSpPr>
            <a:stCxn id="59" idx="2"/>
            <a:endCxn id="209" idx="0"/>
          </p:cNvCxnSpPr>
          <p:nvPr/>
        </p:nvCxnSpPr>
        <p:spPr bwMode="auto">
          <a:xfrm rot="5400000">
            <a:off x="4932299" y="3246618"/>
            <a:ext cx="928437" cy="1157114"/>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7" name="Elbow Connector 66"/>
          <p:cNvCxnSpPr>
            <a:stCxn id="59" idx="2"/>
            <a:endCxn id="258" idx="0"/>
          </p:cNvCxnSpPr>
          <p:nvPr/>
        </p:nvCxnSpPr>
        <p:spPr bwMode="auto">
          <a:xfrm rot="16200000" flipH="1">
            <a:off x="6068370" y="3267660"/>
            <a:ext cx="928438" cy="1115031"/>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8" name="Elbow Connector 67"/>
          <p:cNvCxnSpPr>
            <a:stCxn id="59" idx="2"/>
            <a:endCxn id="160" idx="0"/>
          </p:cNvCxnSpPr>
          <p:nvPr/>
        </p:nvCxnSpPr>
        <p:spPr bwMode="auto">
          <a:xfrm rot="16200000" flipH="1">
            <a:off x="7103999" y="2232032"/>
            <a:ext cx="928437" cy="3186286"/>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sp>
        <p:nvSpPr>
          <p:cNvPr id="69" name="Right Arrow 68"/>
          <p:cNvSpPr/>
          <p:nvPr/>
        </p:nvSpPr>
        <p:spPr bwMode="auto">
          <a:xfrm>
            <a:off x="2729387" y="2626758"/>
            <a:ext cx="1752600" cy="381000"/>
          </a:xfrm>
          <a:prstGeom prst="right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70" name="TextBox 69"/>
          <p:cNvSpPr txBox="1"/>
          <p:nvPr/>
        </p:nvSpPr>
        <p:spPr>
          <a:xfrm>
            <a:off x="2667042" y="2940948"/>
            <a:ext cx="1905000" cy="646331"/>
          </a:xfrm>
          <a:prstGeom prst="rect">
            <a:avLst/>
          </a:prstGeom>
          <a:noFill/>
        </p:spPr>
        <p:txBody>
          <a:bodyPr wrap="square" rtlCol="0">
            <a:spAutoFit/>
          </a:bodyPr>
          <a:lstStyle/>
          <a:p>
            <a:r>
              <a:rPr lang="en-US" sz="1200" b="1" dirty="0">
                <a:latin typeface="PF Encore Sans Pro" panose="02000503040000020004" pitchFamily="2" charset="0"/>
              </a:rPr>
              <a:t>Premium net of allocation charge is invested </a:t>
            </a:r>
          </a:p>
        </p:txBody>
      </p:sp>
      <p:sp>
        <p:nvSpPr>
          <p:cNvPr id="71" name="Rectangle 70"/>
          <p:cNvSpPr/>
          <p:nvPr/>
        </p:nvSpPr>
        <p:spPr>
          <a:xfrm>
            <a:off x="5971353" y="3356583"/>
            <a:ext cx="2791689" cy="461665"/>
          </a:xfrm>
          <a:prstGeom prst="rect">
            <a:avLst/>
          </a:prstGeom>
        </p:spPr>
        <p:txBody>
          <a:bodyPr wrap="square">
            <a:spAutoFit/>
          </a:bodyPr>
          <a:lstStyle/>
          <a:p>
            <a:r>
              <a:rPr lang="en-US" sz="1200" b="1" dirty="0">
                <a:latin typeface="PF Encore Sans Pro" panose="02000503040000020004" pitchFamily="2" charset="0"/>
              </a:rPr>
              <a:t>On 1</a:t>
            </a:r>
            <a:r>
              <a:rPr lang="en-US" sz="1200" b="1" baseline="30000" dirty="0">
                <a:latin typeface="PF Encore Sans Pro" panose="02000503040000020004" pitchFamily="2" charset="0"/>
              </a:rPr>
              <a:t>st</a:t>
            </a:r>
            <a:r>
              <a:rPr lang="en-US" sz="1200" b="1" dirty="0">
                <a:latin typeface="PF Encore Sans Pro" panose="02000503040000020004" pitchFamily="2" charset="0"/>
              </a:rPr>
              <a:t>, 8</a:t>
            </a:r>
            <a:r>
              <a:rPr lang="en-US" sz="1200" b="1" baseline="30000" dirty="0">
                <a:latin typeface="PF Encore Sans Pro" panose="02000503040000020004" pitchFamily="2" charset="0"/>
              </a:rPr>
              <a:t>th</a:t>
            </a:r>
            <a:r>
              <a:rPr lang="en-US" sz="1200" b="1" dirty="0">
                <a:latin typeface="PF Encore Sans Pro" panose="02000503040000020004" pitchFamily="2" charset="0"/>
              </a:rPr>
              <a:t>, 15</a:t>
            </a:r>
            <a:r>
              <a:rPr lang="en-US" sz="1200" b="1" baseline="30000" dirty="0">
                <a:latin typeface="PF Encore Sans Pro" panose="02000503040000020004" pitchFamily="2" charset="0"/>
              </a:rPr>
              <a:t>th</a:t>
            </a:r>
            <a:r>
              <a:rPr lang="en-US" sz="1200" b="1" dirty="0">
                <a:latin typeface="PF Encore Sans Pro" panose="02000503040000020004" pitchFamily="2" charset="0"/>
              </a:rPr>
              <a:t> &amp; 22</a:t>
            </a:r>
            <a:r>
              <a:rPr lang="en-US" sz="1200" b="1" baseline="30000" dirty="0">
                <a:latin typeface="PF Encore Sans Pro" panose="02000503040000020004" pitchFamily="2" charset="0"/>
              </a:rPr>
              <a:t>nd</a:t>
            </a:r>
            <a:r>
              <a:rPr lang="en-US" sz="1200" b="1" dirty="0">
                <a:latin typeface="PF Encore Sans Pro" panose="02000503040000020004" pitchFamily="2" charset="0"/>
              </a:rPr>
              <a:t> of every month 1/48</a:t>
            </a:r>
            <a:r>
              <a:rPr lang="en-US" sz="1200" b="1" baseline="30000" dirty="0">
                <a:latin typeface="PF Encore Sans Pro" panose="02000503040000020004" pitchFamily="2" charset="0"/>
              </a:rPr>
              <a:t>th</a:t>
            </a:r>
            <a:r>
              <a:rPr lang="en-US" sz="1200" b="1" dirty="0">
                <a:latin typeface="PF Encore Sans Pro" panose="02000503040000020004" pitchFamily="2" charset="0"/>
              </a:rPr>
              <a:t> of fund value is transferred</a:t>
            </a:r>
          </a:p>
        </p:txBody>
      </p:sp>
      <p:sp>
        <p:nvSpPr>
          <p:cNvPr id="72" name="Cube 71"/>
          <p:cNvSpPr/>
          <p:nvPr/>
        </p:nvSpPr>
        <p:spPr bwMode="auto">
          <a:xfrm>
            <a:off x="16692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3" name="Cube 72"/>
          <p:cNvSpPr/>
          <p:nvPr/>
        </p:nvSpPr>
        <p:spPr bwMode="auto">
          <a:xfrm>
            <a:off x="18978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4" name="Cube 73"/>
          <p:cNvSpPr/>
          <p:nvPr/>
        </p:nvSpPr>
        <p:spPr bwMode="auto">
          <a:xfrm>
            <a:off x="21264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5" name="Cube 74"/>
          <p:cNvSpPr/>
          <p:nvPr/>
        </p:nvSpPr>
        <p:spPr bwMode="auto">
          <a:xfrm>
            <a:off x="23550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6" name="Cube 75"/>
          <p:cNvSpPr/>
          <p:nvPr/>
        </p:nvSpPr>
        <p:spPr bwMode="auto">
          <a:xfrm>
            <a:off x="25836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7" name="Cube 76"/>
          <p:cNvSpPr/>
          <p:nvPr/>
        </p:nvSpPr>
        <p:spPr bwMode="auto">
          <a:xfrm>
            <a:off x="28122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8" name="Cube 77"/>
          <p:cNvSpPr/>
          <p:nvPr/>
        </p:nvSpPr>
        <p:spPr bwMode="auto">
          <a:xfrm>
            <a:off x="30408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79" name="Cube 78"/>
          <p:cNvSpPr/>
          <p:nvPr/>
        </p:nvSpPr>
        <p:spPr bwMode="auto">
          <a:xfrm>
            <a:off x="3269498" y="4330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0" name="Cube 79"/>
          <p:cNvSpPr/>
          <p:nvPr/>
        </p:nvSpPr>
        <p:spPr bwMode="auto">
          <a:xfrm>
            <a:off x="32694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1" name="Cube 80"/>
          <p:cNvSpPr/>
          <p:nvPr/>
        </p:nvSpPr>
        <p:spPr bwMode="auto">
          <a:xfrm>
            <a:off x="21264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2" name="Cube 81"/>
          <p:cNvSpPr/>
          <p:nvPr/>
        </p:nvSpPr>
        <p:spPr bwMode="auto">
          <a:xfrm>
            <a:off x="16692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3" name="Cube 82"/>
          <p:cNvSpPr/>
          <p:nvPr/>
        </p:nvSpPr>
        <p:spPr bwMode="auto">
          <a:xfrm>
            <a:off x="18978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4" name="Cube 83"/>
          <p:cNvSpPr/>
          <p:nvPr/>
        </p:nvSpPr>
        <p:spPr bwMode="auto">
          <a:xfrm>
            <a:off x="21264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5" name="Cube 84"/>
          <p:cNvSpPr/>
          <p:nvPr/>
        </p:nvSpPr>
        <p:spPr bwMode="auto">
          <a:xfrm>
            <a:off x="23550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6" name="Cube 85"/>
          <p:cNvSpPr/>
          <p:nvPr/>
        </p:nvSpPr>
        <p:spPr bwMode="auto">
          <a:xfrm>
            <a:off x="25836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7" name="Cube 86"/>
          <p:cNvSpPr/>
          <p:nvPr/>
        </p:nvSpPr>
        <p:spPr bwMode="auto">
          <a:xfrm>
            <a:off x="28122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8" name="Cube 87"/>
          <p:cNvSpPr/>
          <p:nvPr/>
        </p:nvSpPr>
        <p:spPr bwMode="auto">
          <a:xfrm>
            <a:off x="30408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89" name="Cube 88"/>
          <p:cNvSpPr/>
          <p:nvPr/>
        </p:nvSpPr>
        <p:spPr bwMode="auto">
          <a:xfrm>
            <a:off x="3269498" y="45531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0" name="Cube 89"/>
          <p:cNvSpPr/>
          <p:nvPr/>
        </p:nvSpPr>
        <p:spPr bwMode="auto">
          <a:xfrm>
            <a:off x="30408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1" name="Cube 90"/>
          <p:cNvSpPr/>
          <p:nvPr/>
        </p:nvSpPr>
        <p:spPr bwMode="auto">
          <a:xfrm>
            <a:off x="18978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2" name="Cube 91"/>
          <p:cNvSpPr/>
          <p:nvPr/>
        </p:nvSpPr>
        <p:spPr bwMode="auto">
          <a:xfrm>
            <a:off x="16692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3" name="Cube 92"/>
          <p:cNvSpPr/>
          <p:nvPr/>
        </p:nvSpPr>
        <p:spPr bwMode="auto">
          <a:xfrm>
            <a:off x="18978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4" name="Cube 93"/>
          <p:cNvSpPr/>
          <p:nvPr/>
        </p:nvSpPr>
        <p:spPr bwMode="auto">
          <a:xfrm>
            <a:off x="21264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tx1"/>
              </a:solidFill>
              <a:effectLst/>
              <a:latin typeface="Calibri" pitchFamily="34" charset="0"/>
            </a:endParaRPr>
          </a:p>
        </p:txBody>
      </p:sp>
      <p:sp>
        <p:nvSpPr>
          <p:cNvPr id="95" name="Cube 94"/>
          <p:cNvSpPr/>
          <p:nvPr/>
        </p:nvSpPr>
        <p:spPr bwMode="auto">
          <a:xfrm>
            <a:off x="23550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6" name="Cube 95"/>
          <p:cNvSpPr/>
          <p:nvPr/>
        </p:nvSpPr>
        <p:spPr bwMode="auto">
          <a:xfrm>
            <a:off x="25836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7" name="Cube 96"/>
          <p:cNvSpPr/>
          <p:nvPr/>
        </p:nvSpPr>
        <p:spPr bwMode="auto">
          <a:xfrm>
            <a:off x="28122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8" name="Cube 97"/>
          <p:cNvSpPr/>
          <p:nvPr/>
        </p:nvSpPr>
        <p:spPr bwMode="auto">
          <a:xfrm>
            <a:off x="30408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99" name="Cube 98"/>
          <p:cNvSpPr/>
          <p:nvPr/>
        </p:nvSpPr>
        <p:spPr bwMode="auto">
          <a:xfrm>
            <a:off x="3269498" y="47881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0" name="Cube 99"/>
          <p:cNvSpPr/>
          <p:nvPr/>
        </p:nvSpPr>
        <p:spPr bwMode="auto">
          <a:xfrm>
            <a:off x="28122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1" name="Cube 100"/>
          <p:cNvSpPr/>
          <p:nvPr/>
        </p:nvSpPr>
        <p:spPr bwMode="auto">
          <a:xfrm>
            <a:off x="16692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2" name="Cube 101"/>
          <p:cNvSpPr/>
          <p:nvPr/>
        </p:nvSpPr>
        <p:spPr bwMode="auto">
          <a:xfrm>
            <a:off x="16692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3" name="Cube 102"/>
          <p:cNvSpPr/>
          <p:nvPr/>
        </p:nvSpPr>
        <p:spPr bwMode="auto">
          <a:xfrm>
            <a:off x="18978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4" name="Cube 103"/>
          <p:cNvSpPr/>
          <p:nvPr/>
        </p:nvSpPr>
        <p:spPr bwMode="auto">
          <a:xfrm>
            <a:off x="21264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5" name="Cube 104"/>
          <p:cNvSpPr/>
          <p:nvPr/>
        </p:nvSpPr>
        <p:spPr bwMode="auto">
          <a:xfrm>
            <a:off x="23550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6" name="Cube 105"/>
          <p:cNvSpPr/>
          <p:nvPr/>
        </p:nvSpPr>
        <p:spPr bwMode="auto">
          <a:xfrm>
            <a:off x="25836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7" name="Cube 106"/>
          <p:cNvSpPr/>
          <p:nvPr/>
        </p:nvSpPr>
        <p:spPr bwMode="auto">
          <a:xfrm>
            <a:off x="28122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8" name="Cube 107"/>
          <p:cNvSpPr/>
          <p:nvPr/>
        </p:nvSpPr>
        <p:spPr bwMode="auto">
          <a:xfrm>
            <a:off x="30408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09" name="Cube 108"/>
          <p:cNvSpPr/>
          <p:nvPr/>
        </p:nvSpPr>
        <p:spPr bwMode="auto">
          <a:xfrm>
            <a:off x="3269498" y="501035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0" name="Cube 109"/>
          <p:cNvSpPr/>
          <p:nvPr/>
        </p:nvSpPr>
        <p:spPr bwMode="auto">
          <a:xfrm>
            <a:off x="25836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1" name="Rounded Rectangle 110"/>
          <p:cNvSpPr/>
          <p:nvPr/>
        </p:nvSpPr>
        <p:spPr bwMode="auto">
          <a:xfrm>
            <a:off x="1600242" y="4289393"/>
            <a:ext cx="1891145" cy="1413165"/>
          </a:xfrm>
          <a:prstGeom prst="roundRect">
            <a:avLst>
              <a:gd name="adj" fmla="val 5478"/>
            </a:avLst>
          </a:prstGeom>
          <a:noFill/>
          <a:ln w="38100" cap="flat" cmpd="sng" algn="ctr">
            <a:solidFill>
              <a:schemeClr val="accent2">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112" name="Cube 111"/>
          <p:cNvSpPr/>
          <p:nvPr/>
        </p:nvSpPr>
        <p:spPr bwMode="auto">
          <a:xfrm>
            <a:off x="16692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3" name="Cube 112"/>
          <p:cNvSpPr/>
          <p:nvPr/>
        </p:nvSpPr>
        <p:spPr bwMode="auto">
          <a:xfrm>
            <a:off x="18978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4" name="Cube 113"/>
          <p:cNvSpPr/>
          <p:nvPr/>
        </p:nvSpPr>
        <p:spPr bwMode="auto">
          <a:xfrm>
            <a:off x="21264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5" name="Cube 114"/>
          <p:cNvSpPr/>
          <p:nvPr/>
        </p:nvSpPr>
        <p:spPr bwMode="auto">
          <a:xfrm>
            <a:off x="23550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6" name="Cube 115"/>
          <p:cNvSpPr/>
          <p:nvPr/>
        </p:nvSpPr>
        <p:spPr bwMode="auto">
          <a:xfrm>
            <a:off x="25836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7" name="Cube 116"/>
          <p:cNvSpPr/>
          <p:nvPr/>
        </p:nvSpPr>
        <p:spPr bwMode="auto">
          <a:xfrm>
            <a:off x="28122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8" name="Cube 117"/>
          <p:cNvSpPr/>
          <p:nvPr/>
        </p:nvSpPr>
        <p:spPr bwMode="auto">
          <a:xfrm>
            <a:off x="30408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19" name="Cube 118"/>
          <p:cNvSpPr/>
          <p:nvPr/>
        </p:nvSpPr>
        <p:spPr bwMode="auto">
          <a:xfrm>
            <a:off x="3269498" y="52453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0" name="Cube 119"/>
          <p:cNvSpPr/>
          <p:nvPr/>
        </p:nvSpPr>
        <p:spPr bwMode="auto">
          <a:xfrm>
            <a:off x="2355098" y="5473959"/>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1" name="Cube 120"/>
          <p:cNvSpPr/>
          <p:nvPr/>
        </p:nvSpPr>
        <p:spPr bwMode="auto">
          <a:xfrm>
            <a:off x="82848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2" name="Cube 121"/>
          <p:cNvSpPr/>
          <p:nvPr/>
        </p:nvSpPr>
        <p:spPr bwMode="auto">
          <a:xfrm>
            <a:off x="85134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3" name="Cube 122"/>
          <p:cNvSpPr/>
          <p:nvPr/>
        </p:nvSpPr>
        <p:spPr bwMode="auto">
          <a:xfrm>
            <a:off x="87420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4" name="Cube 123"/>
          <p:cNvSpPr/>
          <p:nvPr/>
        </p:nvSpPr>
        <p:spPr bwMode="auto">
          <a:xfrm>
            <a:off x="89706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5" name="Cube 124"/>
          <p:cNvSpPr/>
          <p:nvPr/>
        </p:nvSpPr>
        <p:spPr bwMode="auto">
          <a:xfrm>
            <a:off x="91992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6" name="Cube 125"/>
          <p:cNvSpPr/>
          <p:nvPr/>
        </p:nvSpPr>
        <p:spPr bwMode="auto">
          <a:xfrm>
            <a:off x="94278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7" name="Cube 126"/>
          <p:cNvSpPr/>
          <p:nvPr/>
        </p:nvSpPr>
        <p:spPr bwMode="auto">
          <a:xfrm>
            <a:off x="96564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8" name="Cube 127"/>
          <p:cNvSpPr/>
          <p:nvPr/>
        </p:nvSpPr>
        <p:spPr bwMode="auto">
          <a:xfrm>
            <a:off x="98850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29" name="Cube 128"/>
          <p:cNvSpPr/>
          <p:nvPr/>
        </p:nvSpPr>
        <p:spPr bwMode="auto">
          <a:xfrm>
            <a:off x="98850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0" name="Cube 129"/>
          <p:cNvSpPr/>
          <p:nvPr/>
        </p:nvSpPr>
        <p:spPr bwMode="auto">
          <a:xfrm>
            <a:off x="87420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1" name="Cube 130"/>
          <p:cNvSpPr/>
          <p:nvPr/>
        </p:nvSpPr>
        <p:spPr bwMode="auto">
          <a:xfrm>
            <a:off x="82848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2" name="Cube 131"/>
          <p:cNvSpPr/>
          <p:nvPr/>
        </p:nvSpPr>
        <p:spPr bwMode="auto">
          <a:xfrm>
            <a:off x="85134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3" name="Cube 132"/>
          <p:cNvSpPr/>
          <p:nvPr/>
        </p:nvSpPr>
        <p:spPr bwMode="auto">
          <a:xfrm>
            <a:off x="87420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4" name="Cube 133"/>
          <p:cNvSpPr/>
          <p:nvPr/>
        </p:nvSpPr>
        <p:spPr bwMode="auto">
          <a:xfrm>
            <a:off x="89706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5" name="Cube 134"/>
          <p:cNvSpPr/>
          <p:nvPr/>
        </p:nvSpPr>
        <p:spPr bwMode="auto">
          <a:xfrm>
            <a:off x="91992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6" name="Cube 135"/>
          <p:cNvSpPr/>
          <p:nvPr/>
        </p:nvSpPr>
        <p:spPr bwMode="auto">
          <a:xfrm>
            <a:off x="94278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7" name="Cube 136"/>
          <p:cNvSpPr/>
          <p:nvPr/>
        </p:nvSpPr>
        <p:spPr bwMode="auto">
          <a:xfrm>
            <a:off x="96564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8" name="Cube 137"/>
          <p:cNvSpPr/>
          <p:nvPr/>
        </p:nvSpPr>
        <p:spPr bwMode="auto">
          <a:xfrm>
            <a:off x="98850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39" name="Cube 138"/>
          <p:cNvSpPr/>
          <p:nvPr/>
        </p:nvSpPr>
        <p:spPr bwMode="auto">
          <a:xfrm>
            <a:off x="96564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0" name="Cube 139"/>
          <p:cNvSpPr/>
          <p:nvPr/>
        </p:nvSpPr>
        <p:spPr bwMode="auto">
          <a:xfrm>
            <a:off x="85134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1" name="Cube 140"/>
          <p:cNvSpPr/>
          <p:nvPr/>
        </p:nvSpPr>
        <p:spPr bwMode="auto">
          <a:xfrm>
            <a:off x="82848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2" name="Cube 141"/>
          <p:cNvSpPr/>
          <p:nvPr/>
        </p:nvSpPr>
        <p:spPr bwMode="auto">
          <a:xfrm>
            <a:off x="85134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3" name="Cube 142"/>
          <p:cNvSpPr/>
          <p:nvPr/>
        </p:nvSpPr>
        <p:spPr bwMode="auto">
          <a:xfrm>
            <a:off x="87420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4" name="Cube 143"/>
          <p:cNvSpPr/>
          <p:nvPr/>
        </p:nvSpPr>
        <p:spPr bwMode="auto">
          <a:xfrm>
            <a:off x="89706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5" name="Cube 144"/>
          <p:cNvSpPr/>
          <p:nvPr/>
        </p:nvSpPr>
        <p:spPr bwMode="auto">
          <a:xfrm>
            <a:off x="91992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6" name="Cube 145"/>
          <p:cNvSpPr/>
          <p:nvPr/>
        </p:nvSpPr>
        <p:spPr bwMode="auto">
          <a:xfrm>
            <a:off x="94278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7" name="Cube 146"/>
          <p:cNvSpPr/>
          <p:nvPr/>
        </p:nvSpPr>
        <p:spPr bwMode="auto">
          <a:xfrm>
            <a:off x="96564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8" name="Cube 147"/>
          <p:cNvSpPr/>
          <p:nvPr/>
        </p:nvSpPr>
        <p:spPr bwMode="auto">
          <a:xfrm>
            <a:off x="98850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49" name="Cube 148"/>
          <p:cNvSpPr/>
          <p:nvPr/>
        </p:nvSpPr>
        <p:spPr bwMode="auto">
          <a:xfrm>
            <a:off x="94278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0" name="Cube 149"/>
          <p:cNvSpPr/>
          <p:nvPr/>
        </p:nvSpPr>
        <p:spPr bwMode="auto">
          <a:xfrm>
            <a:off x="82848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1" name="Cube 150"/>
          <p:cNvSpPr/>
          <p:nvPr/>
        </p:nvSpPr>
        <p:spPr bwMode="auto">
          <a:xfrm>
            <a:off x="82848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2" name="Cube 151"/>
          <p:cNvSpPr/>
          <p:nvPr/>
        </p:nvSpPr>
        <p:spPr bwMode="auto">
          <a:xfrm>
            <a:off x="85134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3" name="Cube 152"/>
          <p:cNvSpPr/>
          <p:nvPr/>
        </p:nvSpPr>
        <p:spPr bwMode="auto">
          <a:xfrm>
            <a:off x="87420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4" name="Cube 153"/>
          <p:cNvSpPr/>
          <p:nvPr/>
        </p:nvSpPr>
        <p:spPr bwMode="auto">
          <a:xfrm>
            <a:off x="89706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5" name="Cube 154"/>
          <p:cNvSpPr/>
          <p:nvPr/>
        </p:nvSpPr>
        <p:spPr bwMode="auto">
          <a:xfrm>
            <a:off x="91992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6" name="Cube 155"/>
          <p:cNvSpPr/>
          <p:nvPr/>
        </p:nvSpPr>
        <p:spPr bwMode="auto">
          <a:xfrm>
            <a:off x="94278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7" name="Cube 156"/>
          <p:cNvSpPr/>
          <p:nvPr/>
        </p:nvSpPr>
        <p:spPr bwMode="auto">
          <a:xfrm>
            <a:off x="96564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8" name="Cube 157"/>
          <p:cNvSpPr/>
          <p:nvPr/>
        </p:nvSpPr>
        <p:spPr bwMode="auto">
          <a:xfrm>
            <a:off x="98850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59" name="Cube 158"/>
          <p:cNvSpPr/>
          <p:nvPr/>
        </p:nvSpPr>
        <p:spPr bwMode="auto">
          <a:xfrm>
            <a:off x="91992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0" name="Rounded Rectangle 159"/>
          <p:cNvSpPr/>
          <p:nvPr/>
        </p:nvSpPr>
        <p:spPr bwMode="auto">
          <a:xfrm>
            <a:off x="8215787" y="4289394"/>
            <a:ext cx="1891145" cy="1413165"/>
          </a:xfrm>
          <a:prstGeom prst="roundRect">
            <a:avLst>
              <a:gd name="adj" fmla="val 5478"/>
            </a:avLst>
          </a:prstGeom>
          <a:noFill/>
          <a:ln w="38100" cap="flat" cmpd="sng" algn="ctr">
            <a:solidFill>
              <a:schemeClr val="accent2">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161" name="Cube 160"/>
          <p:cNvSpPr/>
          <p:nvPr/>
        </p:nvSpPr>
        <p:spPr bwMode="auto">
          <a:xfrm>
            <a:off x="82848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2" name="Cube 161"/>
          <p:cNvSpPr/>
          <p:nvPr/>
        </p:nvSpPr>
        <p:spPr bwMode="auto">
          <a:xfrm>
            <a:off x="85134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3" name="Cube 162"/>
          <p:cNvSpPr/>
          <p:nvPr/>
        </p:nvSpPr>
        <p:spPr bwMode="auto">
          <a:xfrm>
            <a:off x="87420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4" name="Cube 163"/>
          <p:cNvSpPr/>
          <p:nvPr/>
        </p:nvSpPr>
        <p:spPr bwMode="auto">
          <a:xfrm>
            <a:off x="89706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5" name="Cube 164"/>
          <p:cNvSpPr/>
          <p:nvPr/>
        </p:nvSpPr>
        <p:spPr bwMode="auto">
          <a:xfrm>
            <a:off x="91992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6" name="Cube 165"/>
          <p:cNvSpPr/>
          <p:nvPr/>
        </p:nvSpPr>
        <p:spPr bwMode="auto">
          <a:xfrm>
            <a:off x="94278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7" name="Cube 166"/>
          <p:cNvSpPr/>
          <p:nvPr/>
        </p:nvSpPr>
        <p:spPr bwMode="auto">
          <a:xfrm>
            <a:off x="96564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8" name="Cube 167"/>
          <p:cNvSpPr/>
          <p:nvPr/>
        </p:nvSpPr>
        <p:spPr bwMode="auto">
          <a:xfrm>
            <a:off x="98850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69" name="Cube 168"/>
          <p:cNvSpPr/>
          <p:nvPr/>
        </p:nvSpPr>
        <p:spPr bwMode="auto">
          <a:xfrm>
            <a:off x="89706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0" name="Cube 169"/>
          <p:cNvSpPr/>
          <p:nvPr/>
        </p:nvSpPr>
        <p:spPr bwMode="auto">
          <a:xfrm>
            <a:off x="39414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1" name="Cube 170"/>
          <p:cNvSpPr/>
          <p:nvPr/>
        </p:nvSpPr>
        <p:spPr bwMode="auto">
          <a:xfrm>
            <a:off x="41700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2" name="Cube 171"/>
          <p:cNvSpPr/>
          <p:nvPr/>
        </p:nvSpPr>
        <p:spPr bwMode="auto">
          <a:xfrm>
            <a:off x="43986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3" name="Cube 172"/>
          <p:cNvSpPr/>
          <p:nvPr/>
        </p:nvSpPr>
        <p:spPr bwMode="auto">
          <a:xfrm>
            <a:off x="46272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4" name="Cube 173"/>
          <p:cNvSpPr/>
          <p:nvPr/>
        </p:nvSpPr>
        <p:spPr bwMode="auto">
          <a:xfrm>
            <a:off x="48558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5" name="Cube 174"/>
          <p:cNvSpPr/>
          <p:nvPr/>
        </p:nvSpPr>
        <p:spPr bwMode="auto">
          <a:xfrm>
            <a:off x="50844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6" name="Cube 175"/>
          <p:cNvSpPr/>
          <p:nvPr/>
        </p:nvSpPr>
        <p:spPr bwMode="auto">
          <a:xfrm>
            <a:off x="53130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7" name="Cube 176"/>
          <p:cNvSpPr/>
          <p:nvPr/>
        </p:nvSpPr>
        <p:spPr bwMode="auto">
          <a:xfrm>
            <a:off x="5541643" y="4330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8" name="Cube 177"/>
          <p:cNvSpPr/>
          <p:nvPr/>
        </p:nvSpPr>
        <p:spPr bwMode="auto">
          <a:xfrm>
            <a:off x="55416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79" name="Cube 178"/>
          <p:cNvSpPr/>
          <p:nvPr/>
        </p:nvSpPr>
        <p:spPr bwMode="auto">
          <a:xfrm>
            <a:off x="43986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0" name="Cube 179"/>
          <p:cNvSpPr/>
          <p:nvPr/>
        </p:nvSpPr>
        <p:spPr bwMode="auto">
          <a:xfrm>
            <a:off x="39414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1" name="Cube 180"/>
          <p:cNvSpPr/>
          <p:nvPr/>
        </p:nvSpPr>
        <p:spPr bwMode="auto">
          <a:xfrm>
            <a:off x="41700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2" name="Cube 181"/>
          <p:cNvSpPr/>
          <p:nvPr/>
        </p:nvSpPr>
        <p:spPr bwMode="auto">
          <a:xfrm>
            <a:off x="43986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3" name="Cube 182"/>
          <p:cNvSpPr/>
          <p:nvPr/>
        </p:nvSpPr>
        <p:spPr bwMode="auto">
          <a:xfrm>
            <a:off x="46272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4" name="Cube 183"/>
          <p:cNvSpPr/>
          <p:nvPr/>
        </p:nvSpPr>
        <p:spPr bwMode="auto">
          <a:xfrm>
            <a:off x="48558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5" name="Cube 184"/>
          <p:cNvSpPr/>
          <p:nvPr/>
        </p:nvSpPr>
        <p:spPr bwMode="auto">
          <a:xfrm>
            <a:off x="50844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6" name="Cube 185"/>
          <p:cNvSpPr/>
          <p:nvPr/>
        </p:nvSpPr>
        <p:spPr bwMode="auto">
          <a:xfrm>
            <a:off x="53130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7" name="Cube 186"/>
          <p:cNvSpPr/>
          <p:nvPr/>
        </p:nvSpPr>
        <p:spPr bwMode="auto">
          <a:xfrm>
            <a:off x="5541643" y="45531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8" name="Cube 187"/>
          <p:cNvSpPr/>
          <p:nvPr/>
        </p:nvSpPr>
        <p:spPr bwMode="auto">
          <a:xfrm>
            <a:off x="53130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89" name="Cube 188"/>
          <p:cNvSpPr/>
          <p:nvPr/>
        </p:nvSpPr>
        <p:spPr bwMode="auto">
          <a:xfrm>
            <a:off x="41700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0" name="Cube 189"/>
          <p:cNvSpPr/>
          <p:nvPr/>
        </p:nvSpPr>
        <p:spPr bwMode="auto">
          <a:xfrm>
            <a:off x="39414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1" name="Cube 190"/>
          <p:cNvSpPr/>
          <p:nvPr/>
        </p:nvSpPr>
        <p:spPr bwMode="auto">
          <a:xfrm>
            <a:off x="41700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2" name="Cube 191"/>
          <p:cNvSpPr/>
          <p:nvPr/>
        </p:nvSpPr>
        <p:spPr bwMode="auto">
          <a:xfrm>
            <a:off x="43986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3" name="Cube 192"/>
          <p:cNvSpPr/>
          <p:nvPr/>
        </p:nvSpPr>
        <p:spPr bwMode="auto">
          <a:xfrm>
            <a:off x="46272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4" name="Cube 193"/>
          <p:cNvSpPr/>
          <p:nvPr/>
        </p:nvSpPr>
        <p:spPr bwMode="auto">
          <a:xfrm>
            <a:off x="48558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5" name="Cube 194"/>
          <p:cNvSpPr/>
          <p:nvPr/>
        </p:nvSpPr>
        <p:spPr bwMode="auto">
          <a:xfrm>
            <a:off x="50844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6" name="Cube 195"/>
          <p:cNvSpPr/>
          <p:nvPr/>
        </p:nvSpPr>
        <p:spPr bwMode="auto">
          <a:xfrm>
            <a:off x="53130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7" name="Cube 196"/>
          <p:cNvSpPr/>
          <p:nvPr/>
        </p:nvSpPr>
        <p:spPr bwMode="auto">
          <a:xfrm>
            <a:off x="5541643" y="47881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8" name="Cube 197"/>
          <p:cNvSpPr/>
          <p:nvPr/>
        </p:nvSpPr>
        <p:spPr bwMode="auto">
          <a:xfrm>
            <a:off x="50844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199" name="Cube 198"/>
          <p:cNvSpPr/>
          <p:nvPr/>
        </p:nvSpPr>
        <p:spPr bwMode="auto">
          <a:xfrm>
            <a:off x="39414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0" name="Cube 199"/>
          <p:cNvSpPr/>
          <p:nvPr/>
        </p:nvSpPr>
        <p:spPr bwMode="auto">
          <a:xfrm>
            <a:off x="39414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1" name="Cube 200"/>
          <p:cNvSpPr/>
          <p:nvPr/>
        </p:nvSpPr>
        <p:spPr bwMode="auto">
          <a:xfrm>
            <a:off x="41700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2" name="Cube 201"/>
          <p:cNvSpPr/>
          <p:nvPr/>
        </p:nvSpPr>
        <p:spPr bwMode="auto">
          <a:xfrm>
            <a:off x="43986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3" name="Cube 202"/>
          <p:cNvSpPr/>
          <p:nvPr/>
        </p:nvSpPr>
        <p:spPr bwMode="auto">
          <a:xfrm>
            <a:off x="46272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4" name="Cube 203"/>
          <p:cNvSpPr/>
          <p:nvPr/>
        </p:nvSpPr>
        <p:spPr bwMode="auto">
          <a:xfrm>
            <a:off x="48558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5" name="Cube 204"/>
          <p:cNvSpPr/>
          <p:nvPr/>
        </p:nvSpPr>
        <p:spPr bwMode="auto">
          <a:xfrm>
            <a:off x="50844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6" name="Cube 205"/>
          <p:cNvSpPr/>
          <p:nvPr/>
        </p:nvSpPr>
        <p:spPr bwMode="auto">
          <a:xfrm>
            <a:off x="53130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7" name="Cube 206"/>
          <p:cNvSpPr/>
          <p:nvPr/>
        </p:nvSpPr>
        <p:spPr bwMode="auto">
          <a:xfrm>
            <a:off x="5541643" y="5010356"/>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8" name="Cube 207"/>
          <p:cNvSpPr/>
          <p:nvPr/>
        </p:nvSpPr>
        <p:spPr bwMode="auto">
          <a:xfrm>
            <a:off x="48558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09" name="Rounded Rectangle 208"/>
          <p:cNvSpPr/>
          <p:nvPr/>
        </p:nvSpPr>
        <p:spPr bwMode="auto">
          <a:xfrm>
            <a:off x="3872387" y="4289394"/>
            <a:ext cx="1891145" cy="1413165"/>
          </a:xfrm>
          <a:prstGeom prst="roundRect">
            <a:avLst>
              <a:gd name="adj" fmla="val 5478"/>
            </a:avLst>
          </a:prstGeom>
          <a:noFill/>
          <a:ln w="38100" cap="flat" cmpd="sng" algn="ctr">
            <a:solidFill>
              <a:schemeClr val="accent2">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10" name="Cube 209"/>
          <p:cNvSpPr/>
          <p:nvPr/>
        </p:nvSpPr>
        <p:spPr bwMode="auto">
          <a:xfrm>
            <a:off x="39414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1" name="Cube 210"/>
          <p:cNvSpPr/>
          <p:nvPr/>
        </p:nvSpPr>
        <p:spPr bwMode="auto">
          <a:xfrm>
            <a:off x="41700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2" name="Cube 211"/>
          <p:cNvSpPr/>
          <p:nvPr/>
        </p:nvSpPr>
        <p:spPr bwMode="auto">
          <a:xfrm>
            <a:off x="43986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3" name="Cube 212"/>
          <p:cNvSpPr/>
          <p:nvPr/>
        </p:nvSpPr>
        <p:spPr bwMode="auto">
          <a:xfrm>
            <a:off x="46272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4" name="Cube 213"/>
          <p:cNvSpPr/>
          <p:nvPr/>
        </p:nvSpPr>
        <p:spPr bwMode="auto">
          <a:xfrm>
            <a:off x="48558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5" name="Cube 214"/>
          <p:cNvSpPr/>
          <p:nvPr/>
        </p:nvSpPr>
        <p:spPr bwMode="auto">
          <a:xfrm>
            <a:off x="50844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6" name="Cube 215"/>
          <p:cNvSpPr/>
          <p:nvPr/>
        </p:nvSpPr>
        <p:spPr bwMode="auto">
          <a:xfrm>
            <a:off x="53130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7" name="Cube 216"/>
          <p:cNvSpPr/>
          <p:nvPr/>
        </p:nvSpPr>
        <p:spPr bwMode="auto">
          <a:xfrm>
            <a:off x="5541643" y="52453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8" name="Cube 217"/>
          <p:cNvSpPr/>
          <p:nvPr/>
        </p:nvSpPr>
        <p:spPr bwMode="auto">
          <a:xfrm>
            <a:off x="4627243" y="547396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19" name="Cube 218"/>
          <p:cNvSpPr/>
          <p:nvPr/>
        </p:nvSpPr>
        <p:spPr bwMode="auto">
          <a:xfrm>
            <a:off x="62135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0" name="Cube 219"/>
          <p:cNvSpPr/>
          <p:nvPr/>
        </p:nvSpPr>
        <p:spPr bwMode="auto">
          <a:xfrm>
            <a:off x="64421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1" name="Cube 220"/>
          <p:cNvSpPr/>
          <p:nvPr/>
        </p:nvSpPr>
        <p:spPr bwMode="auto">
          <a:xfrm>
            <a:off x="66707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2" name="Cube 221"/>
          <p:cNvSpPr/>
          <p:nvPr/>
        </p:nvSpPr>
        <p:spPr bwMode="auto">
          <a:xfrm>
            <a:off x="68993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3" name="Cube 222"/>
          <p:cNvSpPr/>
          <p:nvPr/>
        </p:nvSpPr>
        <p:spPr bwMode="auto">
          <a:xfrm>
            <a:off x="71279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4" name="Cube 223"/>
          <p:cNvSpPr/>
          <p:nvPr/>
        </p:nvSpPr>
        <p:spPr bwMode="auto">
          <a:xfrm>
            <a:off x="73565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5" name="Cube 224"/>
          <p:cNvSpPr/>
          <p:nvPr/>
        </p:nvSpPr>
        <p:spPr bwMode="auto">
          <a:xfrm>
            <a:off x="75851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6" name="Cube 225"/>
          <p:cNvSpPr/>
          <p:nvPr/>
        </p:nvSpPr>
        <p:spPr bwMode="auto">
          <a:xfrm>
            <a:off x="7813788" y="4330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7" name="Cube 226"/>
          <p:cNvSpPr/>
          <p:nvPr/>
        </p:nvSpPr>
        <p:spPr bwMode="auto">
          <a:xfrm>
            <a:off x="78137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8" name="Cube 227"/>
          <p:cNvSpPr/>
          <p:nvPr/>
        </p:nvSpPr>
        <p:spPr bwMode="auto">
          <a:xfrm>
            <a:off x="66707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29" name="Cube 228"/>
          <p:cNvSpPr/>
          <p:nvPr/>
        </p:nvSpPr>
        <p:spPr bwMode="auto">
          <a:xfrm>
            <a:off x="62135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0" name="Cube 229"/>
          <p:cNvSpPr/>
          <p:nvPr/>
        </p:nvSpPr>
        <p:spPr bwMode="auto">
          <a:xfrm>
            <a:off x="64421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1" name="Cube 230"/>
          <p:cNvSpPr/>
          <p:nvPr/>
        </p:nvSpPr>
        <p:spPr bwMode="auto">
          <a:xfrm>
            <a:off x="66707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2" name="Cube 231"/>
          <p:cNvSpPr/>
          <p:nvPr/>
        </p:nvSpPr>
        <p:spPr bwMode="auto">
          <a:xfrm>
            <a:off x="68993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3" name="Cube 232"/>
          <p:cNvSpPr/>
          <p:nvPr/>
        </p:nvSpPr>
        <p:spPr bwMode="auto">
          <a:xfrm>
            <a:off x="71279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4" name="Cube 233"/>
          <p:cNvSpPr/>
          <p:nvPr/>
        </p:nvSpPr>
        <p:spPr bwMode="auto">
          <a:xfrm>
            <a:off x="73565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5" name="Cube 234"/>
          <p:cNvSpPr/>
          <p:nvPr/>
        </p:nvSpPr>
        <p:spPr bwMode="auto">
          <a:xfrm>
            <a:off x="75851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6" name="Cube 235"/>
          <p:cNvSpPr/>
          <p:nvPr/>
        </p:nvSpPr>
        <p:spPr bwMode="auto">
          <a:xfrm>
            <a:off x="7813788" y="45531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7" name="Cube 236"/>
          <p:cNvSpPr/>
          <p:nvPr/>
        </p:nvSpPr>
        <p:spPr bwMode="auto">
          <a:xfrm>
            <a:off x="75851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8" name="Cube 237"/>
          <p:cNvSpPr/>
          <p:nvPr/>
        </p:nvSpPr>
        <p:spPr bwMode="auto">
          <a:xfrm>
            <a:off x="64421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39" name="Cube 238"/>
          <p:cNvSpPr/>
          <p:nvPr/>
        </p:nvSpPr>
        <p:spPr bwMode="auto">
          <a:xfrm>
            <a:off x="62135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0" name="Cube 239"/>
          <p:cNvSpPr/>
          <p:nvPr/>
        </p:nvSpPr>
        <p:spPr bwMode="auto">
          <a:xfrm>
            <a:off x="64421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1" name="Cube 240"/>
          <p:cNvSpPr/>
          <p:nvPr/>
        </p:nvSpPr>
        <p:spPr bwMode="auto">
          <a:xfrm>
            <a:off x="66707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2" name="Cube 241"/>
          <p:cNvSpPr/>
          <p:nvPr/>
        </p:nvSpPr>
        <p:spPr bwMode="auto">
          <a:xfrm>
            <a:off x="68993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3" name="Cube 242"/>
          <p:cNvSpPr/>
          <p:nvPr/>
        </p:nvSpPr>
        <p:spPr bwMode="auto">
          <a:xfrm>
            <a:off x="71279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4" name="Cube 243"/>
          <p:cNvSpPr/>
          <p:nvPr/>
        </p:nvSpPr>
        <p:spPr bwMode="auto">
          <a:xfrm>
            <a:off x="73565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5" name="Cube 244"/>
          <p:cNvSpPr/>
          <p:nvPr/>
        </p:nvSpPr>
        <p:spPr bwMode="auto">
          <a:xfrm>
            <a:off x="75851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6" name="Cube 245"/>
          <p:cNvSpPr/>
          <p:nvPr/>
        </p:nvSpPr>
        <p:spPr bwMode="auto">
          <a:xfrm>
            <a:off x="7813788" y="47881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7" name="Cube 246"/>
          <p:cNvSpPr/>
          <p:nvPr/>
        </p:nvSpPr>
        <p:spPr bwMode="auto">
          <a:xfrm>
            <a:off x="73565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8" name="Cube 247"/>
          <p:cNvSpPr/>
          <p:nvPr/>
        </p:nvSpPr>
        <p:spPr bwMode="auto">
          <a:xfrm>
            <a:off x="62135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49" name="Cube 248"/>
          <p:cNvSpPr/>
          <p:nvPr/>
        </p:nvSpPr>
        <p:spPr bwMode="auto">
          <a:xfrm>
            <a:off x="62135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0" name="Cube 249"/>
          <p:cNvSpPr/>
          <p:nvPr/>
        </p:nvSpPr>
        <p:spPr bwMode="auto">
          <a:xfrm>
            <a:off x="64421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1" name="Cube 250"/>
          <p:cNvSpPr/>
          <p:nvPr/>
        </p:nvSpPr>
        <p:spPr bwMode="auto">
          <a:xfrm>
            <a:off x="66707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2" name="Cube 251"/>
          <p:cNvSpPr/>
          <p:nvPr/>
        </p:nvSpPr>
        <p:spPr bwMode="auto">
          <a:xfrm>
            <a:off x="68993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3" name="Cube 252"/>
          <p:cNvSpPr/>
          <p:nvPr/>
        </p:nvSpPr>
        <p:spPr bwMode="auto">
          <a:xfrm>
            <a:off x="71279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4" name="Cube 253"/>
          <p:cNvSpPr/>
          <p:nvPr/>
        </p:nvSpPr>
        <p:spPr bwMode="auto">
          <a:xfrm>
            <a:off x="73565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5" name="Cube 254"/>
          <p:cNvSpPr/>
          <p:nvPr/>
        </p:nvSpPr>
        <p:spPr bwMode="auto">
          <a:xfrm>
            <a:off x="75851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6" name="Cube 255"/>
          <p:cNvSpPr/>
          <p:nvPr/>
        </p:nvSpPr>
        <p:spPr bwMode="auto">
          <a:xfrm>
            <a:off x="7813788" y="5010357"/>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7" name="Cube 256"/>
          <p:cNvSpPr/>
          <p:nvPr/>
        </p:nvSpPr>
        <p:spPr bwMode="auto">
          <a:xfrm>
            <a:off x="71279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58" name="Rounded Rectangle 257"/>
          <p:cNvSpPr/>
          <p:nvPr/>
        </p:nvSpPr>
        <p:spPr bwMode="auto">
          <a:xfrm>
            <a:off x="6144532" y="4289395"/>
            <a:ext cx="1891145" cy="1413165"/>
          </a:xfrm>
          <a:prstGeom prst="roundRect">
            <a:avLst>
              <a:gd name="adj" fmla="val 5478"/>
            </a:avLst>
          </a:prstGeom>
          <a:noFill/>
          <a:ln w="38100" cap="flat" cmpd="sng" algn="ctr">
            <a:solidFill>
              <a:schemeClr val="accent2">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59" name="Cube 258"/>
          <p:cNvSpPr/>
          <p:nvPr/>
        </p:nvSpPr>
        <p:spPr bwMode="auto">
          <a:xfrm>
            <a:off x="62135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0" name="Cube 259"/>
          <p:cNvSpPr/>
          <p:nvPr/>
        </p:nvSpPr>
        <p:spPr bwMode="auto">
          <a:xfrm>
            <a:off x="64421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1" name="Cube 260"/>
          <p:cNvSpPr/>
          <p:nvPr/>
        </p:nvSpPr>
        <p:spPr bwMode="auto">
          <a:xfrm>
            <a:off x="66707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2" name="Cube 261"/>
          <p:cNvSpPr/>
          <p:nvPr/>
        </p:nvSpPr>
        <p:spPr bwMode="auto">
          <a:xfrm>
            <a:off x="68993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3" name="Cube 262"/>
          <p:cNvSpPr/>
          <p:nvPr/>
        </p:nvSpPr>
        <p:spPr bwMode="auto">
          <a:xfrm>
            <a:off x="71279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4" name="Cube 263"/>
          <p:cNvSpPr/>
          <p:nvPr/>
        </p:nvSpPr>
        <p:spPr bwMode="auto">
          <a:xfrm>
            <a:off x="73565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5" name="Cube 264"/>
          <p:cNvSpPr/>
          <p:nvPr/>
        </p:nvSpPr>
        <p:spPr bwMode="auto">
          <a:xfrm>
            <a:off x="75851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6" name="Cube 265"/>
          <p:cNvSpPr/>
          <p:nvPr/>
        </p:nvSpPr>
        <p:spPr bwMode="auto">
          <a:xfrm>
            <a:off x="7813788" y="52453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7" name="Cube 266"/>
          <p:cNvSpPr/>
          <p:nvPr/>
        </p:nvSpPr>
        <p:spPr bwMode="auto">
          <a:xfrm>
            <a:off x="6899388" y="547396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68" name="TextBox 267"/>
          <p:cNvSpPr txBox="1"/>
          <p:nvPr/>
        </p:nvSpPr>
        <p:spPr>
          <a:xfrm>
            <a:off x="2604697" y="2474358"/>
            <a:ext cx="1905000" cy="276999"/>
          </a:xfrm>
          <a:prstGeom prst="rect">
            <a:avLst/>
          </a:prstGeom>
          <a:noFill/>
        </p:spPr>
        <p:txBody>
          <a:bodyPr wrap="square" rtlCol="0">
            <a:spAutoFit/>
          </a:bodyPr>
          <a:lstStyle/>
          <a:p>
            <a:pPr algn="ctr"/>
            <a:r>
              <a:rPr lang="en-US" sz="1200" b="1" dirty="0">
                <a:latin typeface="Calibri" pitchFamily="34" charset="0"/>
              </a:rPr>
              <a:t>Rs. 48,000/-</a:t>
            </a:r>
          </a:p>
        </p:txBody>
      </p:sp>
      <p:sp>
        <p:nvSpPr>
          <p:cNvPr id="269" name="Rounded Rectangle 268"/>
          <p:cNvSpPr/>
          <p:nvPr/>
        </p:nvSpPr>
        <p:spPr bwMode="auto">
          <a:xfrm>
            <a:off x="4595460" y="3093087"/>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0" name="Rounded Rectangle 269"/>
          <p:cNvSpPr/>
          <p:nvPr/>
        </p:nvSpPr>
        <p:spPr bwMode="auto">
          <a:xfrm>
            <a:off x="5516204" y="3093087"/>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1" name="Rounded Rectangle 270"/>
          <p:cNvSpPr/>
          <p:nvPr/>
        </p:nvSpPr>
        <p:spPr bwMode="auto">
          <a:xfrm>
            <a:off x="6435366" y="3093087"/>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2" name="Rounded Rectangle 271"/>
          <p:cNvSpPr/>
          <p:nvPr/>
        </p:nvSpPr>
        <p:spPr bwMode="auto">
          <a:xfrm>
            <a:off x="4595460" y="2860516"/>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3" name="Rounded Rectangle 272"/>
          <p:cNvSpPr/>
          <p:nvPr/>
        </p:nvSpPr>
        <p:spPr bwMode="auto">
          <a:xfrm>
            <a:off x="5516204" y="2860516"/>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4" name="Rounded Rectangle 273"/>
          <p:cNvSpPr/>
          <p:nvPr/>
        </p:nvSpPr>
        <p:spPr bwMode="auto">
          <a:xfrm>
            <a:off x="6435366" y="2860516"/>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5" name="Rounded Rectangle 274"/>
          <p:cNvSpPr/>
          <p:nvPr/>
        </p:nvSpPr>
        <p:spPr bwMode="auto">
          <a:xfrm>
            <a:off x="4595460" y="2627945"/>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6" name="Rounded Rectangle 275"/>
          <p:cNvSpPr/>
          <p:nvPr/>
        </p:nvSpPr>
        <p:spPr bwMode="auto">
          <a:xfrm>
            <a:off x="5516204" y="2627945"/>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7" name="Rounded Rectangle 276"/>
          <p:cNvSpPr/>
          <p:nvPr/>
        </p:nvSpPr>
        <p:spPr bwMode="auto">
          <a:xfrm>
            <a:off x="6435366" y="2627945"/>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8" name="Rounded Rectangle 277"/>
          <p:cNvSpPr/>
          <p:nvPr/>
        </p:nvSpPr>
        <p:spPr bwMode="auto">
          <a:xfrm>
            <a:off x="4595460" y="2395374"/>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79" name="Rounded Rectangle 278"/>
          <p:cNvSpPr/>
          <p:nvPr/>
        </p:nvSpPr>
        <p:spPr bwMode="auto">
          <a:xfrm>
            <a:off x="5516204" y="2395374"/>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80" name="Rounded Rectangle 279"/>
          <p:cNvSpPr/>
          <p:nvPr/>
        </p:nvSpPr>
        <p:spPr bwMode="auto">
          <a:xfrm>
            <a:off x="6435366" y="2395374"/>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sp>
        <p:nvSpPr>
          <p:cNvPr id="281" name="Cube 280"/>
          <p:cNvSpPr/>
          <p:nvPr/>
        </p:nvSpPr>
        <p:spPr bwMode="auto">
          <a:xfrm>
            <a:off x="9553115" y="1845181"/>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82" name="Cube 281"/>
          <p:cNvSpPr/>
          <p:nvPr/>
        </p:nvSpPr>
        <p:spPr bwMode="auto">
          <a:xfrm>
            <a:off x="9781715" y="1845181"/>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83" name="Cube 282"/>
          <p:cNvSpPr/>
          <p:nvPr/>
        </p:nvSpPr>
        <p:spPr bwMode="auto">
          <a:xfrm>
            <a:off x="10010315" y="1845181"/>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84" name="Cube 283"/>
          <p:cNvSpPr/>
          <p:nvPr/>
        </p:nvSpPr>
        <p:spPr bwMode="auto">
          <a:xfrm>
            <a:off x="10238915" y="1845181"/>
            <a:ext cx="152400" cy="152400"/>
          </a:xfrm>
          <a:prstGeom prst="cube">
            <a:avLst/>
          </a:prstGeom>
          <a:solidFill>
            <a:schemeClr val="accent2">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85" name="Rounded Rectangle 284"/>
          <p:cNvSpPr/>
          <p:nvPr/>
        </p:nvSpPr>
        <p:spPr bwMode="auto">
          <a:xfrm>
            <a:off x="9491059" y="1812315"/>
            <a:ext cx="914400" cy="228600"/>
          </a:xfrm>
          <a:prstGeom prst="round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a:ln>
                <a:noFill/>
              </a:ln>
              <a:solidFill>
                <a:schemeClr val="tx1"/>
              </a:solidFill>
              <a:effectLst/>
              <a:latin typeface="Times"/>
            </a:endParaRPr>
          </a:p>
        </p:txBody>
      </p:sp>
      <p:grpSp>
        <p:nvGrpSpPr>
          <p:cNvPr id="286" name="Group 285"/>
          <p:cNvGrpSpPr/>
          <p:nvPr/>
        </p:nvGrpSpPr>
        <p:grpSpPr>
          <a:xfrm>
            <a:off x="10228514" y="2046075"/>
            <a:ext cx="1205602" cy="307777"/>
            <a:chOff x="5257800" y="5257800"/>
            <a:chExt cx="1205602" cy="307777"/>
          </a:xfrm>
        </p:grpSpPr>
        <p:sp>
          <p:nvSpPr>
            <p:cNvPr id="287" name="Cube 286"/>
            <p:cNvSpPr/>
            <p:nvPr/>
          </p:nvSpPr>
          <p:spPr bwMode="auto">
            <a:xfrm>
              <a:off x="5257800" y="5334000"/>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88" name="TextBox 287"/>
            <p:cNvSpPr txBox="1"/>
            <p:nvPr/>
          </p:nvSpPr>
          <p:spPr>
            <a:xfrm>
              <a:off x="5320140" y="5257800"/>
              <a:ext cx="1143262" cy="307777"/>
            </a:xfrm>
            <a:prstGeom prst="rect">
              <a:avLst/>
            </a:prstGeom>
            <a:noFill/>
          </p:spPr>
          <p:txBody>
            <a:bodyPr wrap="none" rtlCol="0">
              <a:spAutoFit/>
            </a:bodyPr>
            <a:lstStyle/>
            <a:p>
              <a:r>
                <a:rPr lang="en-US" sz="1400" dirty="0">
                  <a:latin typeface="Calibri" pitchFamily="34" charset="0"/>
                  <a:cs typeface="Arial" pitchFamily="34" charset="0"/>
                  <a:sym typeface="Wingdings" pitchFamily="2" charset="2"/>
                </a:rPr>
                <a:t> Rs. 1000/-</a:t>
              </a:r>
              <a:endParaRPr lang="en-US" sz="1400" dirty="0">
                <a:latin typeface="Calibri" pitchFamily="34" charset="0"/>
                <a:cs typeface="Arial" pitchFamily="34" charset="0"/>
              </a:endParaRPr>
            </a:p>
          </p:txBody>
        </p:sp>
      </p:grpSp>
      <p:grpSp>
        <p:nvGrpSpPr>
          <p:cNvPr id="289" name="Group 288"/>
          <p:cNvGrpSpPr/>
          <p:nvPr/>
        </p:nvGrpSpPr>
        <p:grpSpPr>
          <a:xfrm>
            <a:off x="10228517" y="2309551"/>
            <a:ext cx="1136950" cy="307777"/>
            <a:chOff x="7024255" y="5257800"/>
            <a:chExt cx="1136950" cy="307777"/>
          </a:xfrm>
        </p:grpSpPr>
        <p:sp>
          <p:nvSpPr>
            <p:cNvPr id="290" name="Cube 289"/>
            <p:cNvSpPr/>
            <p:nvPr/>
          </p:nvSpPr>
          <p:spPr bwMode="auto">
            <a:xfrm>
              <a:off x="7024255" y="533400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1" i="0" u="none" strike="noStrike" cap="none" normalizeH="0" baseline="0">
                <a:ln>
                  <a:noFill/>
                </a:ln>
                <a:solidFill>
                  <a:schemeClr val="tx1"/>
                </a:solidFill>
                <a:effectLst/>
                <a:latin typeface="Calibri" pitchFamily="34" charset="0"/>
              </a:endParaRPr>
            </a:p>
          </p:txBody>
        </p:sp>
        <p:sp>
          <p:nvSpPr>
            <p:cNvPr id="291" name="TextBox 290"/>
            <p:cNvSpPr txBox="1"/>
            <p:nvPr/>
          </p:nvSpPr>
          <p:spPr>
            <a:xfrm>
              <a:off x="7109314" y="5257800"/>
              <a:ext cx="1051891" cy="307777"/>
            </a:xfrm>
            <a:prstGeom prst="rect">
              <a:avLst/>
            </a:prstGeom>
            <a:noFill/>
          </p:spPr>
          <p:txBody>
            <a:bodyPr wrap="none" rtlCol="0">
              <a:spAutoFit/>
            </a:bodyPr>
            <a:lstStyle/>
            <a:p>
              <a:r>
                <a:rPr lang="en-US" sz="1400" dirty="0">
                  <a:latin typeface="Calibri" pitchFamily="34" charset="0"/>
                  <a:cs typeface="Arial" pitchFamily="34" charset="0"/>
                  <a:sym typeface="Wingdings" pitchFamily="2" charset="2"/>
                </a:rPr>
                <a:t> Rs. 250/-</a:t>
              </a:r>
              <a:endParaRPr lang="en-US" sz="1400" dirty="0">
                <a:latin typeface="Calibri" pitchFamily="34" charset="0"/>
                <a:cs typeface="Arial" pitchFamily="34" charset="0"/>
              </a:endParaRPr>
            </a:p>
          </p:txBody>
        </p:sp>
      </p:grpSp>
      <p:sp>
        <p:nvSpPr>
          <p:cNvPr id="292" name="TextBox 291"/>
          <p:cNvSpPr txBox="1"/>
          <p:nvPr/>
        </p:nvSpPr>
        <p:spPr>
          <a:xfrm>
            <a:off x="10347796" y="1823652"/>
            <a:ext cx="1029384" cy="307777"/>
          </a:xfrm>
          <a:prstGeom prst="rect">
            <a:avLst/>
          </a:prstGeom>
          <a:noFill/>
        </p:spPr>
        <p:txBody>
          <a:bodyPr wrap="none" rtlCol="0">
            <a:spAutoFit/>
          </a:bodyPr>
          <a:lstStyle/>
          <a:p>
            <a:r>
              <a:rPr lang="en-US" sz="1400" dirty="0">
                <a:latin typeface="Calibri" pitchFamily="34" charset="0"/>
                <a:cs typeface="Arial" pitchFamily="34" charset="0"/>
                <a:sym typeface="Wingdings" pitchFamily="2" charset="2"/>
              </a:rPr>
              <a:t> 1 Month</a:t>
            </a:r>
            <a:endParaRPr lang="en-US" sz="1400" dirty="0">
              <a:latin typeface="Calibri" pitchFamily="34" charset="0"/>
              <a:cs typeface="Arial" pitchFamily="34" charset="0"/>
            </a:endParaRPr>
          </a:p>
        </p:txBody>
      </p:sp>
      <p:sp>
        <p:nvSpPr>
          <p:cNvPr id="293" name="Rectangle 292">
            <a:extLst>
              <a:ext uri="{FF2B5EF4-FFF2-40B4-BE49-F238E27FC236}">
                <a16:creationId xmlns:a16="http://schemas.microsoft.com/office/drawing/2014/main" id="{666D7CA7-65E1-4790-895B-7CEAFE177B94}"/>
              </a:ext>
            </a:extLst>
          </p:cNvPr>
          <p:cNvSpPr/>
          <p:nvPr/>
        </p:nvSpPr>
        <p:spPr>
          <a:xfrm>
            <a:off x="218905" y="5924740"/>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179631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1000"/>
                                        <p:tgtEl>
                                          <p:spTgt spid="7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65"/>
                                        </p:tgtEl>
                                        <p:attrNameLst>
                                          <p:attrName>style.visibility</p:attrName>
                                        </p:attrNameLst>
                                      </p:cBhvr>
                                      <p:to>
                                        <p:strVal val="visible"/>
                                      </p:to>
                                    </p:set>
                                    <p:animEffect transition="in" filter="fade">
                                      <p:cBhvr>
                                        <p:cTn id="11" dur="1000"/>
                                        <p:tgtEl>
                                          <p:spTgt spid="65"/>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11"/>
                                        </p:tgtEl>
                                        <p:attrNameLst>
                                          <p:attrName>style.visibility</p:attrName>
                                        </p:attrNameLst>
                                      </p:cBhvr>
                                      <p:to>
                                        <p:strVal val="visible"/>
                                      </p:to>
                                    </p:set>
                                    <p:animEffect transition="in" filter="fade">
                                      <p:cBhvr>
                                        <p:cTn id="14" dur="1000"/>
                                        <p:tgtEl>
                                          <p:spTgt spid="111"/>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fade">
                                      <p:cBhvr>
                                        <p:cTn id="17" dur="1000"/>
                                        <p:tgtEl>
                                          <p:spTgt spid="61"/>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66"/>
                                        </p:tgtEl>
                                        <p:attrNameLst>
                                          <p:attrName>style.visibility</p:attrName>
                                        </p:attrNameLst>
                                      </p:cBhvr>
                                      <p:to>
                                        <p:strVal val="visible"/>
                                      </p:to>
                                    </p:set>
                                    <p:animEffect transition="in" filter="fade">
                                      <p:cBhvr>
                                        <p:cTn id="21" dur="1000"/>
                                        <p:tgtEl>
                                          <p:spTgt spid="6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09"/>
                                        </p:tgtEl>
                                        <p:attrNameLst>
                                          <p:attrName>style.visibility</p:attrName>
                                        </p:attrNameLst>
                                      </p:cBhvr>
                                      <p:to>
                                        <p:strVal val="visible"/>
                                      </p:to>
                                    </p:set>
                                    <p:animEffect transition="in" filter="fade">
                                      <p:cBhvr>
                                        <p:cTn id="24" dur="1000"/>
                                        <p:tgtEl>
                                          <p:spTgt spid="20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2"/>
                                        </p:tgtEl>
                                        <p:attrNameLst>
                                          <p:attrName>style.visibility</p:attrName>
                                        </p:attrNameLst>
                                      </p:cBhvr>
                                      <p:to>
                                        <p:strVal val="visible"/>
                                      </p:to>
                                    </p:set>
                                    <p:animEffect transition="in" filter="fade">
                                      <p:cBhvr>
                                        <p:cTn id="27" dur="1000"/>
                                        <p:tgtEl>
                                          <p:spTgt spid="62"/>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67"/>
                                        </p:tgtEl>
                                        <p:attrNameLst>
                                          <p:attrName>style.visibility</p:attrName>
                                        </p:attrNameLst>
                                      </p:cBhvr>
                                      <p:to>
                                        <p:strVal val="visible"/>
                                      </p:to>
                                    </p:set>
                                    <p:animEffect transition="in" filter="fade">
                                      <p:cBhvr>
                                        <p:cTn id="31" dur="1000"/>
                                        <p:tgtEl>
                                          <p:spTgt spid="6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58"/>
                                        </p:tgtEl>
                                        <p:attrNameLst>
                                          <p:attrName>style.visibility</p:attrName>
                                        </p:attrNameLst>
                                      </p:cBhvr>
                                      <p:to>
                                        <p:strVal val="visible"/>
                                      </p:to>
                                    </p:set>
                                    <p:animEffect transition="in" filter="fade">
                                      <p:cBhvr>
                                        <p:cTn id="34" dur="1000"/>
                                        <p:tgtEl>
                                          <p:spTgt spid="25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3"/>
                                        </p:tgtEl>
                                        <p:attrNameLst>
                                          <p:attrName>style.visibility</p:attrName>
                                        </p:attrNameLst>
                                      </p:cBhvr>
                                      <p:to>
                                        <p:strVal val="visible"/>
                                      </p:to>
                                    </p:set>
                                    <p:animEffect transition="in" filter="fade">
                                      <p:cBhvr>
                                        <p:cTn id="37" dur="1000"/>
                                        <p:tgtEl>
                                          <p:spTgt spid="63"/>
                                        </p:tgtEl>
                                      </p:cBhvr>
                                    </p:animEffect>
                                  </p:childTnLst>
                                </p:cTn>
                              </p:par>
                            </p:childTnLst>
                          </p:cTn>
                        </p:par>
                        <p:par>
                          <p:cTn id="38" fill="hold">
                            <p:stCondLst>
                              <p:cond delay="4000"/>
                            </p:stCondLst>
                            <p:childTnLst>
                              <p:par>
                                <p:cTn id="39" presetID="10" presetClass="entr" presetSubtype="0" fill="hold" nodeType="afterEffect">
                                  <p:stCondLst>
                                    <p:cond delay="0"/>
                                  </p:stCondLst>
                                  <p:childTnLst>
                                    <p:set>
                                      <p:cBhvr>
                                        <p:cTn id="40" dur="1" fill="hold">
                                          <p:stCondLst>
                                            <p:cond delay="0"/>
                                          </p:stCondLst>
                                        </p:cTn>
                                        <p:tgtEl>
                                          <p:spTgt spid="68"/>
                                        </p:tgtEl>
                                        <p:attrNameLst>
                                          <p:attrName>style.visibility</p:attrName>
                                        </p:attrNameLst>
                                      </p:cBhvr>
                                      <p:to>
                                        <p:strVal val="visible"/>
                                      </p:to>
                                    </p:set>
                                    <p:animEffect transition="in" filter="fade">
                                      <p:cBhvr>
                                        <p:cTn id="41" dur="1000"/>
                                        <p:tgtEl>
                                          <p:spTgt spid="6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60"/>
                                        </p:tgtEl>
                                        <p:attrNameLst>
                                          <p:attrName>style.visibility</p:attrName>
                                        </p:attrNameLst>
                                      </p:cBhvr>
                                      <p:to>
                                        <p:strVal val="visible"/>
                                      </p:to>
                                    </p:set>
                                    <p:animEffect transition="in" filter="fade">
                                      <p:cBhvr>
                                        <p:cTn id="44" dur="1000"/>
                                        <p:tgtEl>
                                          <p:spTgt spid="160"/>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64"/>
                                        </p:tgtEl>
                                        <p:attrNameLst>
                                          <p:attrName>style.visibility</p:attrName>
                                        </p:attrNameLst>
                                      </p:cBhvr>
                                      <p:to>
                                        <p:strVal val="visible"/>
                                      </p:to>
                                    </p:set>
                                    <p:animEffect transition="in" filter="fade">
                                      <p:cBhvr>
                                        <p:cTn id="47" dur="1000"/>
                                        <p:tgtEl>
                                          <p:spTgt spid="6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0" nodeType="clickEffect">
                                  <p:stCondLst>
                                    <p:cond delay="0"/>
                                  </p:stCondLst>
                                  <p:childTnLst>
                                    <p:animEffect transition="out" filter="fade">
                                      <p:cBhvr>
                                        <p:cTn id="51" dur="1000"/>
                                        <p:tgtEl>
                                          <p:spTgt spid="47"/>
                                        </p:tgtEl>
                                      </p:cBhvr>
                                    </p:animEffect>
                                    <p:set>
                                      <p:cBhvr>
                                        <p:cTn id="52" dur="1" fill="hold">
                                          <p:stCondLst>
                                            <p:cond delay="999"/>
                                          </p:stCondLst>
                                        </p:cTn>
                                        <p:tgtEl>
                                          <p:spTgt spid="47"/>
                                        </p:tgtEl>
                                        <p:attrNameLst>
                                          <p:attrName>style.visibility</p:attrName>
                                        </p:attrNameLst>
                                      </p:cBhvr>
                                      <p:to>
                                        <p:strVal val="hidden"/>
                                      </p:to>
                                    </p:set>
                                  </p:childTnLst>
                                </p:cTn>
                              </p:par>
                            </p:childTnLst>
                          </p:cTn>
                        </p:par>
                        <p:par>
                          <p:cTn id="53" fill="hold">
                            <p:stCondLst>
                              <p:cond delay="1000"/>
                            </p:stCondLst>
                            <p:childTnLst>
                              <p:par>
                                <p:cTn id="54" presetID="10" presetClass="entr" presetSubtype="0" fill="hold" grpId="0" nodeType="afterEffect">
                                  <p:stCondLst>
                                    <p:cond delay="0"/>
                                  </p:stCondLst>
                                  <p:childTnLst>
                                    <p:set>
                                      <p:cBhvr>
                                        <p:cTn id="55" dur="1" fill="hold">
                                          <p:stCondLst>
                                            <p:cond delay="0"/>
                                          </p:stCondLst>
                                        </p:cTn>
                                        <p:tgtEl>
                                          <p:spTgt spid="72"/>
                                        </p:tgtEl>
                                        <p:attrNameLst>
                                          <p:attrName>style.visibility</p:attrName>
                                        </p:attrNameLst>
                                      </p:cBhvr>
                                      <p:to>
                                        <p:strVal val="visible"/>
                                      </p:to>
                                    </p:set>
                                    <p:animEffect transition="in" filter="fade">
                                      <p:cBhvr>
                                        <p:cTn id="56" dur="1000"/>
                                        <p:tgtEl>
                                          <p:spTgt spid="72"/>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70"/>
                                        </p:tgtEl>
                                        <p:attrNameLst>
                                          <p:attrName>style.visibility</p:attrName>
                                        </p:attrNameLst>
                                      </p:cBhvr>
                                      <p:to>
                                        <p:strVal val="visible"/>
                                      </p:to>
                                    </p:set>
                                    <p:animEffect transition="in" filter="fade">
                                      <p:cBhvr>
                                        <p:cTn id="59" dur="1000"/>
                                        <p:tgtEl>
                                          <p:spTgt spid="170"/>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19"/>
                                        </p:tgtEl>
                                        <p:attrNameLst>
                                          <p:attrName>style.visibility</p:attrName>
                                        </p:attrNameLst>
                                      </p:cBhvr>
                                      <p:to>
                                        <p:strVal val="visible"/>
                                      </p:to>
                                    </p:set>
                                    <p:animEffect transition="in" filter="fade">
                                      <p:cBhvr>
                                        <p:cTn id="62" dur="1000"/>
                                        <p:tgtEl>
                                          <p:spTgt spid="219"/>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21"/>
                                        </p:tgtEl>
                                        <p:attrNameLst>
                                          <p:attrName>style.visibility</p:attrName>
                                        </p:attrNameLst>
                                      </p:cBhvr>
                                      <p:to>
                                        <p:strVal val="visible"/>
                                      </p:to>
                                    </p:set>
                                    <p:animEffect transition="in" filter="fade">
                                      <p:cBhvr>
                                        <p:cTn id="65" dur="1000"/>
                                        <p:tgtEl>
                                          <p:spTgt spid="121"/>
                                        </p:tgtEl>
                                      </p:cBhvr>
                                    </p:animEffect>
                                  </p:childTnLst>
                                </p:cTn>
                              </p:par>
                            </p:childTnLst>
                          </p:cTn>
                        </p:par>
                        <p:par>
                          <p:cTn id="66" fill="hold">
                            <p:stCondLst>
                              <p:cond delay="2000"/>
                            </p:stCondLst>
                            <p:childTnLst>
                              <p:par>
                                <p:cTn id="67" presetID="10" presetClass="exit" presetSubtype="0" fill="hold" grpId="0" nodeType="afterEffect">
                                  <p:stCondLst>
                                    <p:cond delay="0"/>
                                  </p:stCondLst>
                                  <p:childTnLst>
                                    <p:animEffect transition="out" filter="fade">
                                      <p:cBhvr>
                                        <p:cTn id="68" dur="500"/>
                                        <p:tgtEl>
                                          <p:spTgt spid="48"/>
                                        </p:tgtEl>
                                      </p:cBhvr>
                                    </p:animEffect>
                                    <p:set>
                                      <p:cBhvr>
                                        <p:cTn id="69" dur="1" fill="hold">
                                          <p:stCondLst>
                                            <p:cond delay="499"/>
                                          </p:stCondLst>
                                        </p:cTn>
                                        <p:tgtEl>
                                          <p:spTgt spid="48"/>
                                        </p:tgtEl>
                                        <p:attrNameLst>
                                          <p:attrName>style.visibility</p:attrName>
                                        </p:attrNameLst>
                                      </p:cBhvr>
                                      <p:to>
                                        <p:strVal val="hidden"/>
                                      </p:to>
                                    </p:set>
                                  </p:childTnLst>
                                </p:cTn>
                              </p:par>
                            </p:childTnLst>
                          </p:cTn>
                        </p:par>
                        <p:par>
                          <p:cTn id="70" fill="hold">
                            <p:stCondLst>
                              <p:cond delay="2500"/>
                            </p:stCondLst>
                            <p:childTnLst>
                              <p:par>
                                <p:cTn id="71" presetID="10" presetClass="entr" presetSubtype="0" fill="hold" grpId="0" nodeType="afterEffect">
                                  <p:stCondLst>
                                    <p:cond delay="0"/>
                                  </p:stCondLst>
                                  <p:childTnLst>
                                    <p:set>
                                      <p:cBhvr>
                                        <p:cTn id="72" dur="1" fill="hold">
                                          <p:stCondLst>
                                            <p:cond delay="0"/>
                                          </p:stCondLst>
                                        </p:cTn>
                                        <p:tgtEl>
                                          <p:spTgt spid="73"/>
                                        </p:tgtEl>
                                        <p:attrNameLst>
                                          <p:attrName>style.visibility</p:attrName>
                                        </p:attrNameLst>
                                      </p:cBhvr>
                                      <p:to>
                                        <p:strVal val="visible"/>
                                      </p:to>
                                    </p:set>
                                    <p:animEffect transition="in" filter="fade">
                                      <p:cBhvr>
                                        <p:cTn id="73" dur="500"/>
                                        <p:tgtEl>
                                          <p:spTgt spid="73"/>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171"/>
                                        </p:tgtEl>
                                        <p:attrNameLst>
                                          <p:attrName>style.visibility</p:attrName>
                                        </p:attrNameLst>
                                      </p:cBhvr>
                                      <p:to>
                                        <p:strVal val="visible"/>
                                      </p:to>
                                    </p:set>
                                    <p:animEffect transition="in" filter="fade">
                                      <p:cBhvr>
                                        <p:cTn id="76" dur="500"/>
                                        <p:tgtEl>
                                          <p:spTgt spid="171"/>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20"/>
                                        </p:tgtEl>
                                        <p:attrNameLst>
                                          <p:attrName>style.visibility</p:attrName>
                                        </p:attrNameLst>
                                      </p:cBhvr>
                                      <p:to>
                                        <p:strVal val="visible"/>
                                      </p:to>
                                    </p:set>
                                    <p:animEffect transition="in" filter="fade">
                                      <p:cBhvr>
                                        <p:cTn id="79" dur="500"/>
                                        <p:tgtEl>
                                          <p:spTgt spid="220"/>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122"/>
                                        </p:tgtEl>
                                        <p:attrNameLst>
                                          <p:attrName>style.visibility</p:attrName>
                                        </p:attrNameLst>
                                      </p:cBhvr>
                                      <p:to>
                                        <p:strVal val="visible"/>
                                      </p:to>
                                    </p:set>
                                    <p:animEffect transition="in" filter="fade">
                                      <p:cBhvr>
                                        <p:cTn id="82" dur="500"/>
                                        <p:tgtEl>
                                          <p:spTgt spid="122"/>
                                        </p:tgtEl>
                                      </p:cBhvr>
                                    </p:animEffect>
                                  </p:childTnLst>
                                </p:cTn>
                              </p:par>
                            </p:childTnLst>
                          </p:cTn>
                        </p:par>
                        <p:par>
                          <p:cTn id="83" fill="hold">
                            <p:stCondLst>
                              <p:cond delay="3000"/>
                            </p:stCondLst>
                            <p:childTnLst>
                              <p:par>
                                <p:cTn id="84" presetID="10" presetClass="exit" presetSubtype="0" fill="hold" grpId="0" nodeType="afterEffect">
                                  <p:stCondLst>
                                    <p:cond delay="0"/>
                                  </p:stCondLst>
                                  <p:childTnLst>
                                    <p:animEffect transition="out" filter="fade">
                                      <p:cBhvr>
                                        <p:cTn id="85" dur="500"/>
                                        <p:tgtEl>
                                          <p:spTgt spid="49"/>
                                        </p:tgtEl>
                                      </p:cBhvr>
                                    </p:animEffect>
                                    <p:set>
                                      <p:cBhvr>
                                        <p:cTn id="86" dur="1" fill="hold">
                                          <p:stCondLst>
                                            <p:cond delay="499"/>
                                          </p:stCondLst>
                                        </p:cTn>
                                        <p:tgtEl>
                                          <p:spTgt spid="49"/>
                                        </p:tgtEl>
                                        <p:attrNameLst>
                                          <p:attrName>style.visibility</p:attrName>
                                        </p:attrNameLst>
                                      </p:cBhvr>
                                      <p:to>
                                        <p:strVal val="hidden"/>
                                      </p:to>
                                    </p:set>
                                  </p:childTnLst>
                                </p:cTn>
                              </p:par>
                            </p:childTnLst>
                          </p:cTn>
                        </p:par>
                        <p:par>
                          <p:cTn id="87" fill="hold">
                            <p:stCondLst>
                              <p:cond delay="3500"/>
                            </p:stCondLst>
                            <p:childTnLst>
                              <p:par>
                                <p:cTn id="88" presetID="10" presetClass="entr" presetSubtype="0" fill="hold" grpId="0" nodeType="afterEffect">
                                  <p:stCondLst>
                                    <p:cond delay="0"/>
                                  </p:stCondLst>
                                  <p:childTnLst>
                                    <p:set>
                                      <p:cBhvr>
                                        <p:cTn id="89" dur="1" fill="hold">
                                          <p:stCondLst>
                                            <p:cond delay="0"/>
                                          </p:stCondLst>
                                        </p:cTn>
                                        <p:tgtEl>
                                          <p:spTgt spid="74"/>
                                        </p:tgtEl>
                                        <p:attrNameLst>
                                          <p:attrName>style.visibility</p:attrName>
                                        </p:attrNameLst>
                                      </p:cBhvr>
                                      <p:to>
                                        <p:strVal val="visible"/>
                                      </p:to>
                                    </p:set>
                                    <p:animEffect transition="in" filter="fade">
                                      <p:cBhvr>
                                        <p:cTn id="90" dur="500"/>
                                        <p:tgtEl>
                                          <p:spTgt spid="74"/>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172"/>
                                        </p:tgtEl>
                                        <p:attrNameLst>
                                          <p:attrName>style.visibility</p:attrName>
                                        </p:attrNameLst>
                                      </p:cBhvr>
                                      <p:to>
                                        <p:strVal val="visible"/>
                                      </p:to>
                                    </p:set>
                                    <p:animEffect transition="in" filter="fade">
                                      <p:cBhvr>
                                        <p:cTn id="93" dur="500"/>
                                        <p:tgtEl>
                                          <p:spTgt spid="172"/>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221"/>
                                        </p:tgtEl>
                                        <p:attrNameLst>
                                          <p:attrName>style.visibility</p:attrName>
                                        </p:attrNameLst>
                                      </p:cBhvr>
                                      <p:to>
                                        <p:strVal val="visible"/>
                                      </p:to>
                                    </p:set>
                                    <p:animEffect transition="in" filter="fade">
                                      <p:cBhvr>
                                        <p:cTn id="96" dur="500"/>
                                        <p:tgtEl>
                                          <p:spTgt spid="221"/>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123"/>
                                        </p:tgtEl>
                                        <p:attrNameLst>
                                          <p:attrName>style.visibility</p:attrName>
                                        </p:attrNameLst>
                                      </p:cBhvr>
                                      <p:to>
                                        <p:strVal val="visible"/>
                                      </p:to>
                                    </p:set>
                                    <p:animEffect transition="in" filter="fade">
                                      <p:cBhvr>
                                        <p:cTn id="99" dur="500"/>
                                        <p:tgtEl>
                                          <p:spTgt spid="123"/>
                                        </p:tgtEl>
                                      </p:cBhvr>
                                    </p:animEffect>
                                  </p:childTnLst>
                                </p:cTn>
                              </p:par>
                            </p:childTnLst>
                          </p:cTn>
                        </p:par>
                        <p:par>
                          <p:cTn id="100" fill="hold">
                            <p:stCondLst>
                              <p:cond delay="4000"/>
                            </p:stCondLst>
                            <p:childTnLst>
                              <p:par>
                                <p:cTn id="101" presetID="10" presetClass="exit" presetSubtype="0" fill="hold" grpId="0" nodeType="afterEffect">
                                  <p:stCondLst>
                                    <p:cond delay="0"/>
                                  </p:stCondLst>
                                  <p:childTnLst>
                                    <p:animEffect transition="out" filter="fade">
                                      <p:cBhvr>
                                        <p:cTn id="102" dur="500"/>
                                        <p:tgtEl>
                                          <p:spTgt spid="50"/>
                                        </p:tgtEl>
                                      </p:cBhvr>
                                    </p:animEffect>
                                    <p:set>
                                      <p:cBhvr>
                                        <p:cTn id="103" dur="1" fill="hold">
                                          <p:stCondLst>
                                            <p:cond delay="499"/>
                                          </p:stCondLst>
                                        </p:cTn>
                                        <p:tgtEl>
                                          <p:spTgt spid="50"/>
                                        </p:tgtEl>
                                        <p:attrNameLst>
                                          <p:attrName>style.visibility</p:attrName>
                                        </p:attrNameLst>
                                      </p:cBhvr>
                                      <p:to>
                                        <p:strVal val="hidden"/>
                                      </p:to>
                                    </p:set>
                                  </p:childTnLst>
                                </p:cTn>
                              </p:par>
                              <p:par>
                                <p:cTn id="104" presetID="10" presetClass="exit" presetSubtype="0" fill="hold" grpId="0" nodeType="withEffect">
                                  <p:stCondLst>
                                    <p:cond delay="0"/>
                                  </p:stCondLst>
                                  <p:childTnLst>
                                    <p:animEffect transition="out" filter="fade">
                                      <p:cBhvr>
                                        <p:cTn id="105" dur="500"/>
                                        <p:tgtEl>
                                          <p:spTgt spid="269"/>
                                        </p:tgtEl>
                                      </p:cBhvr>
                                    </p:animEffect>
                                    <p:set>
                                      <p:cBhvr>
                                        <p:cTn id="106" dur="1" fill="hold">
                                          <p:stCondLst>
                                            <p:cond delay="499"/>
                                          </p:stCondLst>
                                        </p:cTn>
                                        <p:tgtEl>
                                          <p:spTgt spid="269"/>
                                        </p:tgtEl>
                                        <p:attrNameLst>
                                          <p:attrName>style.visibility</p:attrName>
                                        </p:attrNameLst>
                                      </p:cBhvr>
                                      <p:to>
                                        <p:strVal val="hidden"/>
                                      </p:to>
                                    </p:set>
                                  </p:childTnLst>
                                </p:cTn>
                              </p:par>
                            </p:childTnLst>
                          </p:cTn>
                        </p:par>
                        <p:par>
                          <p:cTn id="107" fill="hold">
                            <p:stCondLst>
                              <p:cond delay="4500"/>
                            </p:stCondLst>
                            <p:childTnLst>
                              <p:par>
                                <p:cTn id="108" presetID="10" presetClass="entr" presetSubtype="0" fill="hold" grpId="0" nodeType="afterEffect">
                                  <p:stCondLst>
                                    <p:cond delay="0"/>
                                  </p:stCondLst>
                                  <p:childTnLst>
                                    <p:set>
                                      <p:cBhvr>
                                        <p:cTn id="109" dur="1" fill="hold">
                                          <p:stCondLst>
                                            <p:cond delay="0"/>
                                          </p:stCondLst>
                                        </p:cTn>
                                        <p:tgtEl>
                                          <p:spTgt spid="75"/>
                                        </p:tgtEl>
                                        <p:attrNameLst>
                                          <p:attrName>style.visibility</p:attrName>
                                        </p:attrNameLst>
                                      </p:cBhvr>
                                      <p:to>
                                        <p:strVal val="visible"/>
                                      </p:to>
                                    </p:set>
                                    <p:animEffect transition="in" filter="fade">
                                      <p:cBhvr>
                                        <p:cTn id="110" dur="500"/>
                                        <p:tgtEl>
                                          <p:spTgt spid="75"/>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173"/>
                                        </p:tgtEl>
                                        <p:attrNameLst>
                                          <p:attrName>style.visibility</p:attrName>
                                        </p:attrNameLst>
                                      </p:cBhvr>
                                      <p:to>
                                        <p:strVal val="visible"/>
                                      </p:to>
                                    </p:set>
                                    <p:animEffect transition="in" filter="fade">
                                      <p:cBhvr>
                                        <p:cTn id="113" dur="500"/>
                                        <p:tgtEl>
                                          <p:spTgt spid="173"/>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222"/>
                                        </p:tgtEl>
                                        <p:attrNameLst>
                                          <p:attrName>style.visibility</p:attrName>
                                        </p:attrNameLst>
                                      </p:cBhvr>
                                      <p:to>
                                        <p:strVal val="visible"/>
                                      </p:to>
                                    </p:set>
                                    <p:animEffect transition="in" filter="fade">
                                      <p:cBhvr>
                                        <p:cTn id="116" dur="500"/>
                                        <p:tgtEl>
                                          <p:spTgt spid="222"/>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124"/>
                                        </p:tgtEl>
                                        <p:attrNameLst>
                                          <p:attrName>style.visibility</p:attrName>
                                        </p:attrNameLst>
                                      </p:cBhvr>
                                      <p:to>
                                        <p:strVal val="visible"/>
                                      </p:to>
                                    </p:set>
                                    <p:animEffect transition="in" filter="fade">
                                      <p:cBhvr>
                                        <p:cTn id="119" dur="500"/>
                                        <p:tgtEl>
                                          <p:spTgt spid="124"/>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xit" presetSubtype="0" fill="hold" grpId="0" nodeType="clickEffect">
                                  <p:stCondLst>
                                    <p:cond delay="0"/>
                                  </p:stCondLst>
                                  <p:childTnLst>
                                    <p:animEffect transition="out" filter="fade">
                                      <p:cBhvr>
                                        <p:cTn id="123" dur="500"/>
                                        <p:tgtEl>
                                          <p:spTgt spid="51"/>
                                        </p:tgtEl>
                                      </p:cBhvr>
                                    </p:animEffect>
                                    <p:set>
                                      <p:cBhvr>
                                        <p:cTn id="124" dur="1" fill="hold">
                                          <p:stCondLst>
                                            <p:cond delay="499"/>
                                          </p:stCondLst>
                                        </p:cTn>
                                        <p:tgtEl>
                                          <p:spTgt spid="51"/>
                                        </p:tgtEl>
                                        <p:attrNameLst>
                                          <p:attrName>style.visibility</p:attrName>
                                        </p:attrNameLst>
                                      </p:cBhvr>
                                      <p:to>
                                        <p:strVal val="hidden"/>
                                      </p:to>
                                    </p:set>
                                  </p:childTnLst>
                                </p:cTn>
                              </p:par>
                            </p:childTnLst>
                          </p:cTn>
                        </p:par>
                        <p:par>
                          <p:cTn id="125" fill="hold">
                            <p:stCondLst>
                              <p:cond delay="500"/>
                            </p:stCondLst>
                            <p:childTnLst>
                              <p:par>
                                <p:cTn id="126" presetID="10" presetClass="entr" presetSubtype="0" fill="hold" grpId="0" nodeType="afterEffect">
                                  <p:stCondLst>
                                    <p:cond delay="0"/>
                                  </p:stCondLst>
                                  <p:childTnLst>
                                    <p:set>
                                      <p:cBhvr>
                                        <p:cTn id="127" dur="1" fill="hold">
                                          <p:stCondLst>
                                            <p:cond delay="0"/>
                                          </p:stCondLst>
                                        </p:cTn>
                                        <p:tgtEl>
                                          <p:spTgt spid="76"/>
                                        </p:tgtEl>
                                        <p:attrNameLst>
                                          <p:attrName>style.visibility</p:attrName>
                                        </p:attrNameLst>
                                      </p:cBhvr>
                                      <p:to>
                                        <p:strVal val="visible"/>
                                      </p:to>
                                    </p:set>
                                    <p:animEffect transition="in" filter="fade">
                                      <p:cBhvr>
                                        <p:cTn id="128" dur="500"/>
                                        <p:tgtEl>
                                          <p:spTgt spid="76"/>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174"/>
                                        </p:tgtEl>
                                        <p:attrNameLst>
                                          <p:attrName>style.visibility</p:attrName>
                                        </p:attrNameLst>
                                      </p:cBhvr>
                                      <p:to>
                                        <p:strVal val="visible"/>
                                      </p:to>
                                    </p:set>
                                    <p:animEffect transition="in" filter="fade">
                                      <p:cBhvr>
                                        <p:cTn id="131" dur="500"/>
                                        <p:tgtEl>
                                          <p:spTgt spid="174"/>
                                        </p:tgtEl>
                                      </p:cBhvr>
                                    </p:animEffect>
                                  </p:childTnLst>
                                </p:cTn>
                              </p:par>
                              <p:par>
                                <p:cTn id="132" presetID="10" presetClass="entr" presetSubtype="0" fill="hold" grpId="0" nodeType="withEffect">
                                  <p:stCondLst>
                                    <p:cond delay="0"/>
                                  </p:stCondLst>
                                  <p:childTnLst>
                                    <p:set>
                                      <p:cBhvr>
                                        <p:cTn id="133" dur="1" fill="hold">
                                          <p:stCondLst>
                                            <p:cond delay="0"/>
                                          </p:stCondLst>
                                        </p:cTn>
                                        <p:tgtEl>
                                          <p:spTgt spid="223"/>
                                        </p:tgtEl>
                                        <p:attrNameLst>
                                          <p:attrName>style.visibility</p:attrName>
                                        </p:attrNameLst>
                                      </p:cBhvr>
                                      <p:to>
                                        <p:strVal val="visible"/>
                                      </p:to>
                                    </p:set>
                                    <p:animEffect transition="in" filter="fade">
                                      <p:cBhvr>
                                        <p:cTn id="134" dur="500"/>
                                        <p:tgtEl>
                                          <p:spTgt spid="223"/>
                                        </p:tgtEl>
                                      </p:cBhvr>
                                    </p:animEffect>
                                  </p:childTnLst>
                                </p:cTn>
                              </p:par>
                              <p:par>
                                <p:cTn id="135" presetID="10" presetClass="entr" presetSubtype="0" fill="hold" grpId="0" nodeType="withEffect">
                                  <p:stCondLst>
                                    <p:cond delay="0"/>
                                  </p:stCondLst>
                                  <p:childTnLst>
                                    <p:set>
                                      <p:cBhvr>
                                        <p:cTn id="136" dur="1" fill="hold">
                                          <p:stCondLst>
                                            <p:cond delay="0"/>
                                          </p:stCondLst>
                                        </p:cTn>
                                        <p:tgtEl>
                                          <p:spTgt spid="125"/>
                                        </p:tgtEl>
                                        <p:attrNameLst>
                                          <p:attrName>style.visibility</p:attrName>
                                        </p:attrNameLst>
                                      </p:cBhvr>
                                      <p:to>
                                        <p:strVal val="visible"/>
                                      </p:to>
                                    </p:set>
                                    <p:animEffect transition="in" filter="fade">
                                      <p:cBhvr>
                                        <p:cTn id="137" dur="500"/>
                                        <p:tgtEl>
                                          <p:spTgt spid="125"/>
                                        </p:tgtEl>
                                      </p:cBhvr>
                                    </p:animEffect>
                                  </p:childTnLst>
                                </p:cTn>
                              </p:par>
                            </p:childTnLst>
                          </p:cTn>
                        </p:par>
                        <p:par>
                          <p:cTn id="138" fill="hold">
                            <p:stCondLst>
                              <p:cond delay="1000"/>
                            </p:stCondLst>
                            <p:childTnLst>
                              <p:par>
                                <p:cTn id="139" presetID="10" presetClass="exit" presetSubtype="0" fill="hold" grpId="0" nodeType="afterEffect">
                                  <p:stCondLst>
                                    <p:cond delay="0"/>
                                  </p:stCondLst>
                                  <p:childTnLst>
                                    <p:animEffect transition="out" filter="fade">
                                      <p:cBhvr>
                                        <p:cTn id="140" dur="500"/>
                                        <p:tgtEl>
                                          <p:spTgt spid="52"/>
                                        </p:tgtEl>
                                      </p:cBhvr>
                                    </p:animEffect>
                                    <p:set>
                                      <p:cBhvr>
                                        <p:cTn id="141" dur="1" fill="hold">
                                          <p:stCondLst>
                                            <p:cond delay="499"/>
                                          </p:stCondLst>
                                        </p:cTn>
                                        <p:tgtEl>
                                          <p:spTgt spid="52"/>
                                        </p:tgtEl>
                                        <p:attrNameLst>
                                          <p:attrName>style.visibility</p:attrName>
                                        </p:attrNameLst>
                                      </p:cBhvr>
                                      <p:to>
                                        <p:strVal val="hidden"/>
                                      </p:to>
                                    </p:set>
                                  </p:childTnLst>
                                </p:cTn>
                              </p:par>
                            </p:childTnLst>
                          </p:cTn>
                        </p:par>
                        <p:par>
                          <p:cTn id="142" fill="hold">
                            <p:stCondLst>
                              <p:cond delay="1500"/>
                            </p:stCondLst>
                            <p:childTnLst>
                              <p:par>
                                <p:cTn id="143" presetID="10" presetClass="entr" presetSubtype="0" fill="hold" grpId="0" nodeType="afterEffect">
                                  <p:stCondLst>
                                    <p:cond delay="0"/>
                                  </p:stCondLst>
                                  <p:childTnLst>
                                    <p:set>
                                      <p:cBhvr>
                                        <p:cTn id="144" dur="1" fill="hold">
                                          <p:stCondLst>
                                            <p:cond delay="0"/>
                                          </p:stCondLst>
                                        </p:cTn>
                                        <p:tgtEl>
                                          <p:spTgt spid="77"/>
                                        </p:tgtEl>
                                        <p:attrNameLst>
                                          <p:attrName>style.visibility</p:attrName>
                                        </p:attrNameLst>
                                      </p:cBhvr>
                                      <p:to>
                                        <p:strVal val="visible"/>
                                      </p:to>
                                    </p:set>
                                    <p:animEffect transition="in" filter="fade">
                                      <p:cBhvr>
                                        <p:cTn id="145" dur="500"/>
                                        <p:tgtEl>
                                          <p:spTgt spid="77"/>
                                        </p:tgtEl>
                                      </p:cBhvr>
                                    </p:animEffect>
                                  </p:childTnLst>
                                </p:cTn>
                              </p:par>
                              <p:par>
                                <p:cTn id="146" presetID="10" presetClass="entr" presetSubtype="0" fill="hold" grpId="0" nodeType="withEffect">
                                  <p:stCondLst>
                                    <p:cond delay="0"/>
                                  </p:stCondLst>
                                  <p:childTnLst>
                                    <p:set>
                                      <p:cBhvr>
                                        <p:cTn id="147" dur="1" fill="hold">
                                          <p:stCondLst>
                                            <p:cond delay="0"/>
                                          </p:stCondLst>
                                        </p:cTn>
                                        <p:tgtEl>
                                          <p:spTgt spid="175"/>
                                        </p:tgtEl>
                                        <p:attrNameLst>
                                          <p:attrName>style.visibility</p:attrName>
                                        </p:attrNameLst>
                                      </p:cBhvr>
                                      <p:to>
                                        <p:strVal val="visible"/>
                                      </p:to>
                                    </p:set>
                                    <p:animEffect transition="in" filter="fade">
                                      <p:cBhvr>
                                        <p:cTn id="148" dur="500"/>
                                        <p:tgtEl>
                                          <p:spTgt spid="175"/>
                                        </p:tgtEl>
                                      </p:cBhvr>
                                    </p:animEffect>
                                  </p:childTnLst>
                                </p:cTn>
                              </p:par>
                              <p:par>
                                <p:cTn id="149" presetID="10" presetClass="entr" presetSubtype="0" fill="hold" grpId="0" nodeType="withEffect">
                                  <p:stCondLst>
                                    <p:cond delay="0"/>
                                  </p:stCondLst>
                                  <p:childTnLst>
                                    <p:set>
                                      <p:cBhvr>
                                        <p:cTn id="150" dur="1" fill="hold">
                                          <p:stCondLst>
                                            <p:cond delay="0"/>
                                          </p:stCondLst>
                                        </p:cTn>
                                        <p:tgtEl>
                                          <p:spTgt spid="224"/>
                                        </p:tgtEl>
                                        <p:attrNameLst>
                                          <p:attrName>style.visibility</p:attrName>
                                        </p:attrNameLst>
                                      </p:cBhvr>
                                      <p:to>
                                        <p:strVal val="visible"/>
                                      </p:to>
                                    </p:set>
                                    <p:animEffect transition="in" filter="fade">
                                      <p:cBhvr>
                                        <p:cTn id="151" dur="500"/>
                                        <p:tgtEl>
                                          <p:spTgt spid="224"/>
                                        </p:tgtEl>
                                      </p:cBhvr>
                                    </p:animEffect>
                                  </p:childTnLst>
                                </p:cTn>
                              </p:par>
                              <p:par>
                                <p:cTn id="152" presetID="10" presetClass="entr" presetSubtype="0" fill="hold" grpId="0" nodeType="withEffect">
                                  <p:stCondLst>
                                    <p:cond delay="0"/>
                                  </p:stCondLst>
                                  <p:childTnLst>
                                    <p:set>
                                      <p:cBhvr>
                                        <p:cTn id="153" dur="1" fill="hold">
                                          <p:stCondLst>
                                            <p:cond delay="0"/>
                                          </p:stCondLst>
                                        </p:cTn>
                                        <p:tgtEl>
                                          <p:spTgt spid="126"/>
                                        </p:tgtEl>
                                        <p:attrNameLst>
                                          <p:attrName>style.visibility</p:attrName>
                                        </p:attrNameLst>
                                      </p:cBhvr>
                                      <p:to>
                                        <p:strVal val="visible"/>
                                      </p:to>
                                    </p:set>
                                    <p:animEffect transition="in" filter="fade">
                                      <p:cBhvr>
                                        <p:cTn id="154" dur="500"/>
                                        <p:tgtEl>
                                          <p:spTgt spid="126"/>
                                        </p:tgtEl>
                                      </p:cBhvr>
                                    </p:animEffect>
                                  </p:childTnLst>
                                </p:cTn>
                              </p:par>
                            </p:childTnLst>
                          </p:cTn>
                        </p:par>
                        <p:par>
                          <p:cTn id="155" fill="hold">
                            <p:stCondLst>
                              <p:cond delay="2000"/>
                            </p:stCondLst>
                            <p:childTnLst>
                              <p:par>
                                <p:cTn id="156" presetID="10" presetClass="exit" presetSubtype="0" fill="hold" grpId="0" nodeType="afterEffect">
                                  <p:stCondLst>
                                    <p:cond delay="0"/>
                                  </p:stCondLst>
                                  <p:childTnLst>
                                    <p:animEffect transition="out" filter="fade">
                                      <p:cBhvr>
                                        <p:cTn id="157" dur="500"/>
                                        <p:tgtEl>
                                          <p:spTgt spid="53"/>
                                        </p:tgtEl>
                                      </p:cBhvr>
                                    </p:animEffect>
                                    <p:set>
                                      <p:cBhvr>
                                        <p:cTn id="158" dur="1" fill="hold">
                                          <p:stCondLst>
                                            <p:cond delay="499"/>
                                          </p:stCondLst>
                                        </p:cTn>
                                        <p:tgtEl>
                                          <p:spTgt spid="53"/>
                                        </p:tgtEl>
                                        <p:attrNameLst>
                                          <p:attrName>style.visibility</p:attrName>
                                        </p:attrNameLst>
                                      </p:cBhvr>
                                      <p:to>
                                        <p:strVal val="hidden"/>
                                      </p:to>
                                    </p:set>
                                  </p:childTnLst>
                                </p:cTn>
                              </p:par>
                            </p:childTnLst>
                          </p:cTn>
                        </p:par>
                        <p:par>
                          <p:cTn id="159" fill="hold">
                            <p:stCondLst>
                              <p:cond delay="2500"/>
                            </p:stCondLst>
                            <p:childTnLst>
                              <p:par>
                                <p:cTn id="160" presetID="10" presetClass="entr" presetSubtype="0" fill="hold" grpId="0" nodeType="afterEffect">
                                  <p:stCondLst>
                                    <p:cond delay="0"/>
                                  </p:stCondLst>
                                  <p:childTnLst>
                                    <p:set>
                                      <p:cBhvr>
                                        <p:cTn id="161" dur="1" fill="hold">
                                          <p:stCondLst>
                                            <p:cond delay="0"/>
                                          </p:stCondLst>
                                        </p:cTn>
                                        <p:tgtEl>
                                          <p:spTgt spid="78"/>
                                        </p:tgtEl>
                                        <p:attrNameLst>
                                          <p:attrName>style.visibility</p:attrName>
                                        </p:attrNameLst>
                                      </p:cBhvr>
                                      <p:to>
                                        <p:strVal val="visible"/>
                                      </p:to>
                                    </p:set>
                                    <p:animEffect transition="in" filter="fade">
                                      <p:cBhvr>
                                        <p:cTn id="162" dur="500"/>
                                        <p:tgtEl>
                                          <p:spTgt spid="78"/>
                                        </p:tgtEl>
                                      </p:cBhvr>
                                    </p:animEffect>
                                  </p:childTnLst>
                                </p:cTn>
                              </p:par>
                              <p:par>
                                <p:cTn id="163" presetID="10" presetClass="entr" presetSubtype="0" fill="hold" grpId="0" nodeType="withEffect">
                                  <p:stCondLst>
                                    <p:cond delay="0"/>
                                  </p:stCondLst>
                                  <p:childTnLst>
                                    <p:set>
                                      <p:cBhvr>
                                        <p:cTn id="164" dur="1" fill="hold">
                                          <p:stCondLst>
                                            <p:cond delay="0"/>
                                          </p:stCondLst>
                                        </p:cTn>
                                        <p:tgtEl>
                                          <p:spTgt spid="176"/>
                                        </p:tgtEl>
                                        <p:attrNameLst>
                                          <p:attrName>style.visibility</p:attrName>
                                        </p:attrNameLst>
                                      </p:cBhvr>
                                      <p:to>
                                        <p:strVal val="visible"/>
                                      </p:to>
                                    </p:set>
                                    <p:animEffect transition="in" filter="fade">
                                      <p:cBhvr>
                                        <p:cTn id="165" dur="500"/>
                                        <p:tgtEl>
                                          <p:spTgt spid="176"/>
                                        </p:tgtEl>
                                      </p:cBhvr>
                                    </p:animEffect>
                                  </p:childTnLst>
                                </p:cTn>
                              </p:par>
                              <p:par>
                                <p:cTn id="166" presetID="10" presetClass="entr" presetSubtype="0" fill="hold" grpId="0" nodeType="withEffect">
                                  <p:stCondLst>
                                    <p:cond delay="0"/>
                                  </p:stCondLst>
                                  <p:childTnLst>
                                    <p:set>
                                      <p:cBhvr>
                                        <p:cTn id="167" dur="1" fill="hold">
                                          <p:stCondLst>
                                            <p:cond delay="0"/>
                                          </p:stCondLst>
                                        </p:cTn>
                                        <p:tgtEl>
                                          <p:spTgt spid="225"/>
                                        </p:tgtEl>
                                        <p:attrNameLst>
                                          <p:attrName>style.visibility</p:attrName>
                                        </p:attrNameLst>
                                      </p:cBhvr>
                                      <p:to>
                                        <p:strVal val="visible"/>
                                      </p:to>
                                    </p:set>
                                    <p:animEffect transition="in" filter="fade">
                                      <p:cBhvr>
                                        <p:cTn id="168" dur="500"/>
                                        <p:tgtEl>
                                          <p:spTgt spid="225"/>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127"/>
                                        </p:tgtEl>
                                        <p:attrNameLst>
                                          <p:attrName>style.visibility</p:attrName>
                                        </p:attrNameLst>
                                      </p:cBhvr>
                                      <p:to>
                                        <p:strVal val="visible"/>
                                      </p:to>
                                    </p:set>
                                    <p:animEffect transition="in" filter="fade">
                                      <p:cBhvr>
                                        <p:cTn id="171" dur="500"/>
                                        <p:tgtEl>
                                          <p:spTgt spid="127"/>
                                        </p:tgtEl>
                                      </p:cBhvr>
                                    </p:animEffect>
                                  </p:childTnLst>
                                </p:cTn>
                              </p:par>
                            </p:childTnLst>
                          </p:cTn>
                        </p:par>
                        <p:par>
                          <p:cTn id="172" fill="hold">
                            <p:stCondLst>
                              <p:cond delay="3000"/>
                            </p:stCondLst>
                            <p:childTnLst>
                              <p:par>
                                <p:cTn id="173" presetID="10" presetClass="exit" presetSubtype="0" fill="hold" grpId="0" nodeType="afterEffect">
                                  <p:stCondLst>
                                    <p:cond delay="0"/>
                                  </p:stCondLst>
                                  <p:childTnLst>
                                    <p:animEffect transition="out" filter="fade">
                                      <p:cBhvr>
                                        <p:cTn id="174" dur="500"/>
                                        <p:tgtEl>
                                          <p:spTgt spid="54"/>
                                        </p:tgtEl>
                                      </p:cBhvr>
                                    </p:animEffect>
                                    <p:set>
                                      <p:cBhvr>
                                        <p:cTn id="175" dur="1" fill="hold">
                                          <p:stCondLst>
                                            <p:cond delay="499"/>
                                          </p:stCondLst>
                                        </p:cTn>
                                        <p:tgtEl>
                                          <p:spTgt spid="54"/>
                                        </p:tgtEl>
                                        <p:attrNameLst>
                                          <p:attrName>style.visibility</p:attrName>
                                        </p:attrNameLst>
                                      </p:cBhvr>
                                      <p:to>
                                        <p:strVal val="hidden"/>
                                      </p:to>
                                    </p:set>
                                  </p:childTnLst>
                                </p:cTn>
                              </p:par>
                              <p:par>
                                <p:cTn id="176" presetID="10" presetClass="exit" presetSubtype="0" fill="hold" grpId="0" nodeType="withEffect">
                                  <p:stCondLst>
                                    <p:cond delay="0"/>
                                  </p:stCondLst>
                                  <p:childTnLst>
                                    <p:animEffect transition="out" filter="fade">
                                      <p:cBhvr>
                                        <p:cTn id="177" dur="500"/>
                                        <p:tgtEl>
                                          <p:spTgt spid="270"/>
                                        </p:tgtEl>
                                      </p:cBhvr>
                                    </p:animEffect>
                                    <p:set>
                                      <p:cBhvr>
                                        <p:cTn id="178" dur="1" fill="hold">
                                          <p:stCondLst>
                                            <p:cond delay="499"/>
                                          </p:stCondLst>
                                        </p:cTn>
                                        <p:tgtEl>
                                          <p:spTgt spid="270"/>
                                        </p:tgtEl>
                                        <p:attrNameLst>
                                          <p:attrName>style.visibility</p:attrName>
                                        </p:attrNameLst>
                                      </p:cBhvr>
                                      <p:to>
                                        <p:strVal val="hidden"/>
                                      </p:to>
                                    </p:set>
                                  </p:childTnLst>
                                </p:cTn>
                              </p:par>
                            </p:childTnLst>
                          </p:cTn>
                        </p:par>
                        <p:par>
                          <p:cTn id="179" fill="hold">
                            <p:stCondLst>
                              <p:cond delay="3500"/>
                            </p:stCondLst>
                            <p:childTnLst>
                              <p:par>
                                <p:cTn id="180" presetID="10" presetClass="entr" presetSubtype="0" fill="hold" grpId="0" nodeType="afterEffect">
                                  <p:stCondLst>
                                    <p:cond delay="0"/>
                                  </p:stCondLst>
                                  <p:childTnLst>
                                    <p:set>
                                      <p:cBhvr>
                                        <p:cTn id="181" dur="1" fill="hold">
                                          <p:stCondLst>
                                            <p:cond delay="0"/>
                                          </p:stCondLst>
                                        </p:cTn>
                                        <p:tgtEl>
                                          <p:spTgt spid="79"/>
                                        </p:tgtEl>
                                        <p:attrNameLst>
                                          <p:attrName>style.visibility</p:attrName>
                                        </p:attrNameLst>
                                      </p:cBhvr>
                                      <p:to>
                                        <p:strVal val="visible"/>
                                      </p:to>
                                    </p:set>
                                    <p:animEffect transition="in" filter="fade">
                                      <p:cBhvr>
                                        <p:cTn id="182" dur="500"/>
                                        <p:tgtEl>
                                          <p:spTgt spid="79"/>
                                        </p:tgtEl>
                                      </p:cBhvr>
                                    </p:animEffect>
                                  </p:childTnLst>
                                </p:cTn>
                              </p:par>
                              <p:par>
                                <p:cTn id="183" presetID="10" presetClass="entr" presetSubtype="0" fill="hold" grpId="0" nodeType="withEffect">
                                  <p:stCondLst>
                                    <p:cond delay="0"/>
                                  </p:stCondLst>
                                  <p:childTnLst>
                                    <p:set>
                                      <p:cBhvr>
                                        <p:cTn id="184" dur="1" fill="hold">
                                          <p:stCondLst>
                                            <p:cond delay="0"/>
                                          </p:stCondLst>
                                        </p:cTn>
                                        <p:tgtEl>
                                          <p:spTgt spid="177"/>
                                        </p:tgtEl>
                                        <p:attrNameLst>
                                          <p:attrName>style.visibility</p:attrName>
                                        </p:attrNameLst>
                                      </p:cBhvr>
                                      <p:to>
                                        <p:strVal val="visible"/>
                                      </p:to>
                                    </p:set>
                                    <p:animEffect transition="in" filter="fade">
                                      <p:cBhvr>
                                        <p:cTn id="185" dur="500"/>
                                        <p:tgtEl>
                                          <p:spTgt spid="177"/>
                                        </p:tgtEl>
                                      </p:cBhvr>
                                    </p:animEffect>
                                  </p:childTnLst>
                                </p:cTn>
                              </p:par>
                              <p:par>
                                <p:cTn id="186" presetID="10" presetClass="entr" presetSubtype="0" fill="hold" grpId="0" nodeType="withEffect">
                                  <p:stCondLst>
                                    <p:cond delay="0"/>
                                  </p:stCondLst>
                                  <p:childTnLst>
                                    <p:set>
                                      <p:cBhvr>
                                        <p:cTn id="187" dur="1" fill="hold">
                                          <p:stCondLst>
                                            <p:cond delay="0"/>
                                          </p:stCondLst>
                                        </p:cTn>
                                        <p:tgtEl>
                                          <p:spTgt spid="226"/>
                                        </p:tgtEl>
                                        <p:attrNameLst>
                                          <p:attrName>style.visibility</p:attrName>
                                        </p:attrNameLst>
                                      </p:cBhvr>
                                      <p:to>
                                        <p:strVal val="visible"/>
                                      </p:to>
                                    </p:set>
                                    <p:animEffect transition="in" filter="fade">
                                      <p:cBhvr>
                                        <p:cTn id="188" dur="500"/>
                                        <p:tgtEl>
                                          <p:spTgt spid="226"/>
                                        </p:tgtEl>
                                      </p:cBhvr>
                                    </p:animEffect>
                                  </p:childTnLst>
                                </p:cTn>
                              </p:par>
                              <p:par>
                                <p:cTn id="189" presetID="10" presetClass="entr" presetSubtype="0" fill="hold" grpId="0" nodeType="withEffect">
                                  <p:stCondLst>
                                    <p:cond delay="0"/>
                                  </p:stCondLst>
                                  <p:childTnLst>
                                    <p:set>
                                      <p:cBhvr>
                                        <p:cTn id="190" dur="1" fill="hold">
                                          <p:stCondLst>
                                            <p:cond delay="0"/>
                                          </p:stCondLst>
                                        </p:cTn>
                                        <p:tgtEl>
                                          <p:spTgt spid="128"/>
                                        </p:tgtEl>
                                        <p:attrNameLst>
                                          <p:attrName>style.visibility</p:attrName>
                                        </p:attrNameLst>
                                      </p:cBhvr>
                                      <p:to>
                                        <p:strVal val="visible"/>
                                      </p:to>
                                    </p:set>
                                    <p:animEffect transition="in" filter="fade">
                                      <p:cBhvr>
                                        <p:cTn id="191" dur="500"/>
                                        <p:tgtEl>
                                          <p:spTgt spid="128"/>
                                        </p:tgtEl>
                                      </p:cBhvr>
                                    </p:animEffect>
                                  </p:childTnLst>
                                </p:cTn>
                              </p:par>
                            </p:childTnLst>
                          </p:cTn>
                        </p:par>
                      </p:childTnLst>
                    </p:cTn>
                  </p:par>
                  <p:par>
                    <p:cTn id="192" fill="hold">
                      <p:stCondLst>
                        <p:cond delay="indefinite"/>
                      </p:stCondLst>
                      <p:childTnLst>
                        <p:par>
                          <p:cTn id="193" fill="hold">
                            <p:stCondLst>
                              <p:cond delay="0"/>
                            </p:stCondLst>
                            <p:childTnLst>
                              <p:par>
                                <p:cTn id="194" presetID="10" presetClass="exit" presetSubtype="0" fill="hold" grpId="0" nodeType="clickEffect">
                                  <p:stCondLst>
                                    <p:cond delay="0"/>
                                  </p:stCondLst>
                                  <p:childTnLst>
                                    <p:animEffect transition="out" filter="fade">
                                      <p:cBhvr>
                                        <p:cTn id="195" dur="500"/>
                                        <p:tgtEl>
                                          <p:spTgt spid="55"/>
                                        </p:tgtEl>
                                      </p:cBhvr>
                                    </p:animEffect>
                                    <p:set>
                                      <p:cBhvr>
                                        <p:cTn id="196" dur="1" fill="hold">
                                          <p:stCondLst>
                                            <p:cond delay="499"/>
                                          </p:stCondLst>
                                        </p:cTn>
                                        <p:tgtEl>
                                          <p:spTgt spid="55"/>
                                        </p:tgtEl>
                                        <p:attrNameLst>
                                          <p:attrName>style.visibility</p:attrName>
                                        </p:attrNameLst>
                                      </p:cBhvr>
                                      <p:to>
                                        <p:strVal val="hidden"/>
                                      </p:to>
                                    </p:set>
                                  </p:childTnLst>
                                </p:cTn>
                              </p:par>
                            </p:childTnLst>
                          </p:cTn>
                        </p:par>
                        <p:par>
                          <p:cTn id="197" fill="hold">
                            <p:stCondLst>
                              <p:cond delay="500"/>
                            </p:stCondLst>
                            <p:childTnLst>
                              <p:par>
                                <p:cTn id="198" presetID="10" presetClass="entr" presetSubtype="0" fill="hold" grpId="0" nodeType="afterEffect">
                                  <p:stCondLst>
                                    <p:cond delay="0"/>
                                  </p:stCondLst>
                                  <p:childTnLst>
                                    <p:set>
                                      <p:cBhvr>
                                        <p:cTn id="199" dur="1" fill="hold">
                                          <p:stCondLst>
                                            <p:cond delay="0"/>
                                          </p:stCondLst>
                                        </p:cTn>
                                        <p:tgtEl>
                                          <p:spTgt spid="82"/>
                                        </p:tgtEl>
                                        <p:attrNameLst>
                                          <p:attrName>style.visibility</p:attrName>
                                        </p:attrNameLst>
                                      </p:cBhvr>
                                      <p:to>
                                        <p:strVal val="visible"/>
                                      </p:to>
                                    </p:set>
                                    <p:animEffect transition="in" filter="fade">
                                      <p:cBhvr>
                                        <p:cTn id="200" dur="500"/>
                                        <p:tgtEl>
                                          <p:spTgt spid="82"/>
                                        </p:tgtEl>
                                      </p:cBhvr>
                                    </p:animEffect>
                                  </p:childTnLst>
                                </p:cTn>
                              </p:par>
                              <p:par>
                                <p:cTn id="201" presetID="10" presetClass="entr" presetSubtype="0" fill="hold" grpId="0" nodeType="withEffect">
                                  <p:stCondLst>
                                    <p:cond delay="0"/>
                                  </p:stCondLst>
                                  <p:childTnLst>
                                    <p:set>
                                      <p:cBhvr>
                                        <p:cTn id="202" dur="1" fill="hold">
                                          <p:stCondLst>
                                            <p:cond delay="0"/>
                                          </p:stCondLst>
                                        </p:cTn>
                                        <p:tgtEl>
                                          <p:spTgt spid="180"/>
                                        </p:tgtEl>
                                        <p:attrNameLst>
                                          <p:attrName>style.visibility</p:attrName>
                                        </p:attrNameLst>
                                      </p:cBhvr>
                                      <p:to>
                                        <p:strVal val="visible"/>
                                      </p:to>
                                    </p:set>
                                    <p:animEffect transition="in" filter="fade">
                                      <p:cBhvr>
                                        <p:cTn id="203" dur="500"/>
                                        <p:tgtEl>
                                          <p:spTgt spid="180"/>
                                        </p:tgtEl>
                                      </p:cBhvr>
                                    </p:animEffect>
                                  </p:childTnLst>
                                </p:cTn>
                              </p:par>
                              <p:par>
                                <p:cTn id="204" presetID="10" presetClass="entr" presetSubtype="0" fill="hold" grpId="0" nodeType="withEffect">
                                  <p:stCondLst>
                                    <p:cond delay="0"/>
                                  </p:stCondLst>
                                  <p:childTnLst>
                                    <p:set>
                                      <p:cBhvr>
                                        <p:cTn id="205" dur="1" fill="hold">
                                          <p:stCondLst>
                                            <p:cond delay="0"/>
                                          </p:stCondLst>
                                        </p:cTn>
                                        <p:tgtEl>
                                          <p:spTgt spid="229"/>
                                        </p:tgtEl>
                                        <p:attrNameLst>
                                          <p:attrName>style.visibility</p:attrName>
                                        </p:attrNameLst>
                                      </p:cBhvr>
                                      <p:to>
                                        <p:strVal val="visible"/>
                                      </p:to>
                                    </p:set>
                                    <p:animEffect transition="in" filter="fade">
                                      <p:cBhvr>
                                        <p:cTn id="206" dur="500"/>
                                        <p:tgtEl>
                                          <p:spTgt spid="229"/>
                                        </p:tgtEl>
                                      </p:cBhvr>
                                    </p:animEffect>
                                  </p:childTnLst>
                                </p:cTn>
                              </p:par>
                              <p:par>
                                <p:cTn id="207" presetID="10" presetClass="entr" presetSubtype="0" fill="hold" grpId="0" nodeType="withEffect">
                                  <p:stCondLst>
                                    <p:cond delay="0"/>
                                  </p:stCondLst>
                                  <p:childTnLst>
                                    <p:set>
                                      <p:cBhvr>
                                        <p:cTn id="208" dur="1" fill="hold">
                                          <p:stCondLst>
                                            <p:cond delay="0"/>
                                          </p:stCondLst>
                                        </p:cTn>
                                        <p:tgtEl>
                                          <p:spTgt spid="131"/>
                                        </p:tgtEl>
                                        <p:attrNameLst>
                                          <p:attrName>style.visibility</p:attrName>
                                        </p:attrNameLst>
                                      </p:cBhvr>
                                      <p:to>
                                        <p:strVal val="visible"/>
                                      </p:to>
                                    </p:set>
                                    <p:animEffect transition="in" filter="fade">
                                      <p:cBhvr>
                                        <p:cTn id="209" dur="500"/>
                                        <p:tgtEl>
                                          <p:spTgt spid="131"/>
                                        </p:tgtEl>
                                      </p:cBhvr>
                                    </p:animEffect>
                                  </p:childTnLst>
                                </p:cTn>
                              </p:par>
                            </p:childTnLst>
                          </p:cTn>
                        </p:par>
                        <p:par>
                          <p:cTn id="210" fill="hold">
                            <p:stCondLst>
                              <p:cond delay="1000"/>
                            </p:stCondLst>
                            <p:childTnLst>
                              <p:par>
                                <p:cTn id="211" presetID="10" presetClass="exit" presetSubtype="0" fill="hold" grpId="0" nodeType="afterEffect">
                                  <p:stCondLst>
                                    <p:cond delay="0"/>
                                  </p:stCondLst>
                                  <p:childTnLst>
                                    <p:animEffect transition="out" filter="fade">
                                      <p:cBhvr>
                                        <p:cTn id="212" dur="500"/>
                                        <p:tgtEl>
                                          <p:spTgt spid="56"/>
                                        </p:tgtEl>
                                      </p:cBhvr>
                                    </p:animEffect>
                                    <p:set>
                                      <p:cBhvr>
                                        <p:cTn id="213" dur="1" fill="hold">
                                          <p:stCondLst>
                                            <p:cond delay="499"/>
                                          </p:stCondLst>
                                        </p:cTn>
                                        <p:tgtEl>
                                          <p:spTgt spid="56"/>
                                        </p:tgtEl>
                                        <p:attrNameLst>
                                          <p:attrName>style.visibility</p:attrName>
                                        </p:attrNameLst>
                                      </p:cBhvr>
                                      <p:to>
                                        <p:strVal val="hidden"/>
                                      </p:to>
                                    </p:set>
                                  </p:childTnLst>
                                </p:cTn>
                              </p:par>
                            </p:childTnLst>
                          </p:cTn>
                        </p:par>
                        <p:par>
                          <p:cTn id="214" fill="hold">
                            <p:stCondLst>
                              <p:cond delay="1500"/>
                            </p:stCondLst>
                            <p:childTnLst>
                              <p:par>
                                <p:cTn id="215" presetID="10" presetClass="entr" presetSubtype="0" fill="hold" grpId="0" nodeType="afterEffect">
                                  <p:stCondLst>
                                    <p:cond delay="0"/>
                                  </p:stCondLst>
                                  <p:childTnLst>
                                    <p:set>
                                      <p:cBhvr>
                                        <p:cTn id="216" dur="1" fill="hold">
                                          <p:stCondLst>
                                            <p:cond delay="0"/>
                                          </p:stCondLst>
                                        </p:cTn>
                                        <p:tgtEl>
                                          <p:spTgt spid="83"/>
                                        </p:tgtEl>
                                        <p:attrNameLst>
                                          <p:attrName>style.visibility</p:attrName>
                                        </p:attrNameLst>
                                      </p:cBhvr>
                                      <p:to>
                                        <p:strVal val="visible"/>
                                      </p:to>
                                    </p:set>
                                    <p:animEffect transition="in" filter="fade">
                                      <p:cBhvr>
                                        <p:cTn id="217" dur="500"/>
                                        <p:tgtEl>
                                          <p:spTgt spid="83"/>
                                        </p:tgtEl>
                                      </p:cBhvr>
                                    </p:animEffect>
                                  </p:childTnLst>
                                </p:cTn>
                              </p:par>
                              <p:par>
                                <p:cTn id="218" presetID="10" presetClass="entr" presetSubtype="0" fill="hold" grpId="0" nodeType="withEffect">
                                  <p:stCondLst>
                                    <p:cond delay="0"/>
                                  </p:stCondLst>
                                  <p:childTnLst>
                                    <p:set>
                                      <p:cBhvr>
                                        <p:cTn id="219" dur="1" fill="hold">
                                          <p:stCondLst>
                                            <p:cond delay="0"/>
                                          </p:stCondLst>
                                        </p:cTn>
                                        <p:tgtEl>
                                          <p:spTgt spid="181"/>
                                        </p:tgtEl>
                                        <p:attrNameLst>
                                          <p:attrName>style.visibility</p:attrName>
                                        </p:attrNameLst>
                                      </p:cBhvr>
                                      <p:to>
                                        <p:strVal val="visible"/>
                                      </p:to>
                                    </p:set>
                                    <p:animEffect transition="in" filter="fade">
                                      <p:cBhvr>
                                        <p:cTn id="220" dur="500"/>
                                        <p:tgtEl>
                                          <p:spTgt spid="181"/>
                                        </p:tgtEl>
                                      </p:cBhvr>
                                    </p:animEffect>
                                  </p:childTnLst>
                                </p:cTn>
                              </p:par>
                              <p:par>
                                <p:cTn id="221" presetID="10" presetClass="entr" presetSubtype="0" fill="hold" grpId="0" nodeType="withEffect">
                                  <p:stCondLst>
                                    <p:cond delay="0"/>
                                  </p:stCondLst>
                                  <p:childTnLst>
                                    <p:set>
                                      <p:cBhvr>
                                        <p:cTn id="222" dur="1" fill="hold">
                                          <p:stCondLst>
                                            <p:cond delay="0"/>
                                          </p:stCondLst>
                                        </p:cTn>
                                        <p:tgtEl>
                                          <p:spTgt spid="230"/>
                                        </p:tgtEl>
                                        <p:attrNameLst>
                                          <p:attrName>style.visibility</p:attrName>
                                        </p:attrNameLst>
                                      </p:cBhvr>
                                      <p:to>
                                        <p:strVal val="visible"/>
                                      </p:to>
                                    </p:set>
                                    <p:animEffect transition="in" filter="fade">
                                      <p:cBhvr>
                                        <p:cTn id="223" dur="500"/>
                                        <p:tgtEl>
                                          <p:spTgt spid="230"/>
                                        </p:tgtEl>
                                      </p:cBhvr>
                                    </p:animEffect>
                                  </p:childTnLst>
                                </p:cTn>
                              </p:par>
                              <p:par>
                                <p:cTn id="224" presetID="10" presetClass="entr" presetSubtype="0" fill="hold" grpId="0" nodeType="withEffect">
                                  <p:stCondLst>
                                    <p:cond delay="0"/>
                                  </p:stCondLst>
                                  <p:childTnLst>
                                    <p:set>
                                      <p:cBhvr>
                                        <p:cTn id="225" dur="1" fill="hold">
                                          <p:stCondLst>
                                            <p:cond delay="0"/>
                                          </p:stCondLst>
                                        </p:cTn>
                                        <p:tgtEl>
                                          <p:spTgt spid="132"/>
                                        </p:tgtEl>
                                        <p:attrNameLst>
                                          <p:attrName>style.visibility</p:attrName>
                                        </p:attrNameLst>
                                      </p:cBhvr>
                                      <p:to>
                                        <p:strVal val="visible"/>
                                      </p:to>
                                    </p:set>
                                    <p:animEffect transition="in" filter="fade">
                                      <p:cBhvr>
                                        <p:cTn id="226" dur="500"/>
                                        <p:tgtEl>
                                          <p:spTgt spid="132"/>
                                        </p:tgtEl>
                                      </p:cBhvr>
                                    </p:animEffect>
                                  </p:childTnLst>
                                </p:cTn>
                              </p:par>
                            </p:childTnLst>
                          </p:cTn>
                        </p:par>
                        <p:par>
                          <p:cTn id="227" fill="hold">
                            <p:stCondLst>
                              <p:cond delay="2000"/>
                            </p:stCondLst>
                            <p:childTnLst>
                              <p:par>
                                <p:cTn id="228" presetID="10" presetClass="exit" presetSubtype="0" fill="hold" grpId="0" nodeType="afterEffect">
                                  <p:stCondLst>
                                    <p:cond delay="0"/>
                                  </p:stCondLst>
                                  <p:childTnLst>
                                    <p:animEffect transition="out" filter="fade">
                                      <p:cBhvr>
                                        <p:cTn id="229" dur="500"/>
                                        <p:tgtEl>
                                          <p:spTgt spid="57"/>
                                        </p:tgtEl>
                                      </p:cBhvr>
                                    </p:animEffect>
                                    <p:set>
                                      <p:cBhvr>
                                        <p:cTn id="230" dur="1" fill="hold">
                                          <p:stCondLst>
                                            <p:cond delay="499"/>
                                          </p:stCondLst>
                                        </p:cTn>
                                        <p:tgtEl>
                                          <p:spTgt spid="57"/>
                                        </p:tgtEl>
                                        <p:attrNameLst>
                                          <p:attrName>style.visibility</p:attrName>
                                        </p:attrNameLst>
                                      </p:cBhvr>
                                      <p:to>
                                        <p:strVal val="hidden"/>
                                      </p:to>
                                    </p:set>
                                  </p:childTnLst>
                                </p:cTn>
                              </p:par>
                            </p:childTnLst>
                          </p:cTn>
                        </p:par>
                        <p:par>
                          <p:cTn id="231" fill="hold">
                            <p:stCondLst>
                              <p:cond delay="2500"/>
                            </p:stCondLst>
                            <p:childTnLst>
                              <p:par>
                                <p:cTn id="232" presetID="10" presetClass="entr" presetSubtype="0" fill="hold" grpId="0" nodeType="afterEffect">
                                  <p:stCondLst>
                                    <p:cond delay="0"/>
                                  </p:stCondLst>
                                  <p:childTnLst>
                                    <p:set>
                                      <p:cBhvr>
                                        <p:cTn id="233" dur="1" fill="hold">
                                          <p:stCondLst>
                                            <p:cond delay="0"/>
                                          </p:stCondLst>
                                        </p:cTn>
                                        <p:tgtEl>
                                          <p:spTgt spid="84"/>
                                        </p:tgtEl>
                                        <p:attrNameLst>
                                          <p:attrName>style.visibility</p:attrName>
                                        </p:attrNameLst>
                                      </p:cBhvr>
                                      <p:to>
                                        <p:strVal val="visible"/>
                                      </p:to>
                                    </p:set>
                                    <p:animEffect transition="in" filter="fade">
                                      <p:cBhvr>
                                        <p:cTn id="234" dur="500"/>
                                        <p:tgtEl>
                                          <p:spTgt spid="84"/>
                                        </p:tgtEl>
                                      </p:cBhvr>
                                    </p:animEffect>
                                  </p:childTnLst>
                                </p:cTn>
                              </p:par>
                              <p:par>
                                <p:cTn id="235" presetID="10" presetClass="entr" presetSubtype="0" fill="hold" grpId="0" nodeType="withEffect">
                                  <p:stCondLst>
                                    <p:cond delay="0"/>
                                  </p:stCondLst>
                                  <p:childTnLst>
                                    <p:set>
                                      <p:cBhvr>
                                        <p:cTn id="236" dur="1" fill="hold">
                                          <p:stCondLst>
                                            <p:cond delay="0"/>
                                          </p:stCondLst>
                                        </p:cTn>
                                        <p:tgtEl>
                                          <p:spTgt spid="182"/>
                                        </p:tgtEl>
                                        <p:attrNameLst>
                                          <p:attrName>style.visibility</p:attrName>
                                        </p:attrNameLst>
                                      </p:cBhvr>
                                      <p:to>
                                        <p:strVal val="visible"/>
                                      </p:to>
                                    </p:set>
                                    <p:animEffect transition="in" filter="fade">
                                      <p:cBhvr>
                                        <p:cTn id="237" dur="500"/>
                                        <p:tgtEl>
                                          <p:spTgt spid="182"/>
                                        </p:tgtEl>
                                      </p:cBhvr>
                                    </p:animEffect>
                                  </p:childTnLst>
                                </p:cTn>
                              </p:par>
                              <p:par>
                                <p:cTn id="238" presetID="10" presetClass="entr" presetSubtype="0" fill="hold" grpId="0" nodeType="withEffect">
                                  <p:stCondLst>
                                    <p:cond delay="0"/>
                                  </p:stCondLst>
                                  <p:childTnLst>
                                    <p:set>
                                      <p:cBhvr>
                                        <p:cTn id="239" dur="1" fill="hold">
                                          <p:stCondLst>
                                            <p:cond delay="0"/>
                                          </p:stCondLst>
                                        </p:cTn>
                                        <p:tgtEl>
                                          <p:spTgt spid="231"/>
                                        </p:tgtEl>
                                        <p:attrNameLst>
                                          <p:attrName>style.visibility</p:attrName>
                                        </p:attrNameLst>
                                      </p:cBhvr>
                                      <p:to>
                                        <p:strVal val="visible"/>
                                      </p:to>
                                    </p:set>
                                    <p:animEffect transition="in" filter="fade">
                                      <p:cBhvr>
                                        <p:cTn id="240" dur="500"/>
                                        <p:tgtEl>
                                          <p:spTgt spid="231"/>
                                        </p:tgtEl>
                                      </p:cBhvr>
                                    </p:animEffect>
                                  </p:childTnLst>
                                </p:cTn>
                              </p:par>
                              <p:par>
                                <p:cTn id="241" presetID="10" presetClass="entr" presetSubtype="0" fill="hold" grpId="0" nodeType="withEffect">
                                  <p:stCondLst>
                                    <p:cond delay="0"/>
                                  </p:stCondLst>
                                  <p:childTnLst>
                                    <p:set>
                                      <p:cBhvr>
                                        <p:cTn id="242" dur="1" fill="hold">
                                          <p:stCondLst>
                                            <p:cond delay="0"/>
                                          </p:stCondLst>
                                        </p:cTn>
                                        <p:tgtEl>
                                          <p:spTgt spid="133"/>
                                        </p:tgtEl>
                                        <p:attrNameLst>
                                          <p:attrName>style.visibility</p:attrName>
                                        </p:attrNameLst>
                                      </p:cBhvr>
                                      <p:to>
                                        <p:strVal val="visible"/>
                                      </p:to>
                                    </p:set>
                                    <p:animEffect transition="in" filter="fade">
                                      <p:cBhvr>
                                        <p:cTn id="243" dur="500"/>
                                        <p:tgtEl>
                                          <p:spTgt spid="133"/>
                                        </p:tgtEl>
                                      </p:cBhvr>
                                    </p:animEffect>
                                  </p:childTnLst>
                                </p:cTn>
                              </p:par>
                            </p:childTnLst>
                          </p:cTn>
                        </p:par>
                        <p:par>
                          <p:cTn id="244" fill="hold">
                            <p:stCondLst>
                              <p:cond delay="3000"/>
                            </p:stCondLst>
                            <p:childTnLst>
                              <p:par>
                                <p:cTn id="245" presetID="10" presetClass="exit" presetSubtype="0" fill="hold" grpId="0" nodeType="afterEffect">
                                  <p:stCondLst>
                                    <p:cond delay="0"/>
                                  </p:stCondLst>
                                  <p:childTnLst>
                                    <p:animEffect transition="out" filter="fade">
                                      <p:cBhvr>
                                        <p:cTn id="246" dur="500"/>
                                        <p:tgtEl>
                                          <p:spTgt spid="58"/>
                                        </p:tgtEl>
                                      </p:cBhvr>
                                    </p:animEffect>
                                    <p:set>
                                      <p:cBhvr>
                                        <p:cTn id="247" dur="1" fill="hold">
                                          <p:stCondLst>
                                            <p:cond delay="499"/>
                                          </p:stCondLst>
                                        </p:cTn>
                                        <p:tgtEl>
                                          <p:spTgt spid="58"/>
                                        </p:tgtEl>
                                        <p:attrNameLst>
                                          <p:attrName>style.visibility</p:attrName>
                                        </p:attrNameLst>
                                      </p:cBhvr>
                                      <p:to>
                                        <p:strVal val="hidden"/>
                                      </p:to>
                                    </p:set>
                                  </p:childTnLst>
                                </p:cTn>
                              </p:par>
                              <p:par>
                                <p:cTn id="248" presetID="10" presetClass="exit" presetSubtype="0" fill="hold" grpId="0" nodeType="withEffect">
                                  <p:stCondLst>
                                    <p:cond delay="0"/>
                                  </p:stCondLst>
                                  <p:childTnLst>
                                    <p:animEffect transition="out" filter="fade">
                                      <p:cBhvr>
                                        <p:cTn id="249" dur="500"/>
                                        <p:tgtEl>
                                          <p:spTgt spid="271"/>
                                        </p:tgtEl>
                                      </p:cBhvr>
                                    </p:animEffect>
                                    <p:set>
                                      <p:cBhvr>
                                        <p:cTn id="250" dur="1" fill="hold">
                                          <p:stCondLst>
                                            <p:cond delay="499"/>
                                          </p:stCondLst>
                                        </p:cTn>
                                        <p:tgtEl>
                                          <p:spTgt spid="271"/>
                                        </p:tgtEl>
                                        <p:attrNameLst>
                                          <p:attrName>style.visibility</p:attrName>
                                        </p:attrNameLst>
                                      </p:cBhvr>
                                      <p:to>
                                        <p:strVal val="hidden"/>
                                      </p:to>
                                    </p:set>
                                  </p:childTnLst>
                                </p:cTn>
                              </p:par>
                            </p:childTnLst>
                          </p:cTn>
                        </p:par>
                        <p:par>
                          <p:cTn id="251" fill="hold">
                            <p:stCondLst>
                              <p:cond delay="3500"/>
                            </p:stCondLst>
                            <p:childTnLst>
                              <p:par>
                                <p:cTn id="252" presetID="10" presetClass="entr" presetSubtype="0" fill="hold" grpId="0" nodeType="afterEffect">
                                  <p:stCondLst>
                                    <p:cond delay="0"/>
                                  </p:stCondLst>
                                  <p:childTnLst>
                                    <p:set>
                                      <p:cBhvr>
                                        <p:cTn id="253" dur="1" fill="hold">
                                          <p:stCondLst>
                                            <p:cond delay="0"/>
                                          </p:stCondLst>
                                        </p:cTn>
                                        <p:tgtEl>
                                          <p:spTgt spid="85"/>
                                        </p:tgtEl>
                                        <p:attrNameLst>
                                          <p:attrName>style.visibility</p:attrName>
                                        </p:attrNameLst>
                                      </p:cBhvr>
                                      <p:to>
                                        <p:strVal val="visible"/>
                                      </p:to>
                                    </p:set>
                                    <p:animEffect transition="in" filter="fade">
                                      <p:cBhvr>
                                        <p:cTn id="254" dur="500"/>
                                        <p:tgtEl>
                                          <p:spTgt spid="85"/>
                                        </p:tgtEl>
                                      </p:cBhvr>
                                    </p:animEffect>
                                  </p:childTnLst>
                                </p:cTn>
                              </p:par>
                              <p:par>
                                <p:cTn id="255" presetID="10" presetClass="entr" presetSubtype="0" fill="hold" grpId="0" nodeType="withEffect">
                                  <p:stCondLst>
                                    <p:cond delay="0"/>
                                  </p:stCondLst>
                                  <p:childTnLst>
                                    <p:set>
                                      <p:cBhvr>
                                        <p:cTn id="256" dur="1" fill="hold">
                                          <p:stCondLst>
                                            <p:cond delay="0"/>
                                          </p:stCondLst>
                                        </p:cTn>
                                        <p:tgtEl>
                                          <p:spTgt spid="183"/>
                                        </p:tgtEl>
                                        <p:attrNameLst>
                                          <p:attrName>style.visibility</p:attrName>
                                        </p:attrNameLst>
                                      </p:cBhvr>
                                      <p:to>
                                        <p:strVal val="visible"/>
                                      </p:to>
                                    </p:set>
                                    <p:animEffect transition="in" filter="fade">
                                      <p:cBhvr>
                                        <p:cTn id="257" dur="500"/>
                                        <p:tgtEl>
                                          <p:spTgt spid="183"/>
                                        </p:tgtEl>
                                      </p:cBhvr>
                                    </p:animEffect>
                                  </p:childTnLst>
                                </p:cTn>
                              </p:par>
                              <p:par>
                                <p:cTn id="258" presetID="10" presetClass="entr" presetSubtype="0" fill="hold" grpId="0" nodeType="withEffect">
                                  <p:stCondLst>
                                    <p:cond delay="0"/>
                                  </p:stCondLst>
                                  <p:childTnLst>
                                    <p:set>
                                      <p:cBhvr>
                                        <p:cTn id="259" dur="1" fill="hold">
                                          <p:stCondLst>
                                            <p:cond delay="0"/>
                                          </p:stCondLst>
                                        </p:cTn>
                                        <p:tgtEl>
                                          <p:spTgt spid="232"/>
                                        </p:tgtEl>
                                        <p:attrNameLst>
                                          <p:attrName>style.visibility</p:attrName>
                                        </p:attrNameLst>
                                      </p:cBhvr>
                                      <p:to>
                                        <p:strVal val="visible"/>
                                      </p:to>
                                    </p:set>
                                    <p:animEffect transition="in" filter="fade">
                                      <p:cBhvr>
                                        <p:cTn id="260" dur="500"/>
                                        <p:tgtEl>
                                          <p:spTgt spid="232"/>
                                        </p:tgtEl>
                                      </p:cBhvr>
                                    </p:animEffect>
                                  </p:childTnLst>
                                </p:cTn>
                              </p:par>
                              <p:par>
                                <p:cTn id="261" presetID="10" presetClass="entr" presetSubtype="0" fill="hold" grpId="0" nodeType="withEffect">
                                  <p:stCondLst>
                                    <p:cond delay="0"/>
                                  </p:stCondLst>
                                  <p:childTnLst>
                                    <p:set>
                                      <p:cBhvr>
                                        <p:cTn id="262" dur="1" fill="hold">
                                          <p:stCondLst>
                                            <p:cond delay="0"/>
                                          </p:stCondLst>
                                        </p:cTn>
                                        <p:tgtEl>
                                          <p:spTgt spid="134"/>
                                        </p:tgtEl>
                                        <p:attrNameLst>
                                          <p:attrName>style.visibility</p:attrName>
                                        </p:attrNameLst>
                                      </p:cBhvr>
                                      <p:to>
                                        <p:strVal val="visible"/>
                                      </p:to>
                                    </p:set>
                                    <p:animEffect transition="in" filter="fade">
                                      <p:cBhvr>
                                        <p:cTn id="263" dur="500"/>
                                        <p:tgtEl>
                                          <p:spTgt spid="134"/>
                                        </p:tgtEl>
                                      </p:cBhvr>
                                    </p:animEffect>
                                  </p:childTnLst>
                                </p:cTn>
                              </p:par>
                            </p:childTnLst>
                          </p:cTn>
                        </p:par>
                        <p:par>
                          <p:cTn id="264" fill="hold">
                            <p:stCondLst>
                              <p:cond delay="4000"/>
                            </p:stCondLst>
                            <p:childTnLst>
                              <p:par>
                                <p:cTn id="265" presetID="10" presetClass="exit" presetSubtype="0" fill="hold" grpId="0" nodeType="afterEffect">
                                  <p:stCondLst>
                                    <p:cond delay="0"/>
                                  </p:stCondLst>
                                  <p:childTnLst>
                                    <p:animEffect transition="out" filter="fade">
                                      <p:cBhvr>
                                        <p:cTn id="266" dur="500"/>
                                        <p:tgtEl>
                                          <p:spTgt spid="35"/>
                                        </p:tgtEl>
                                      </p:cBhvr>
                                    </p:animEffect>
                                    <p:set>
                                      <p:cBhvr>
                                        <p:cTn id="267" dur="1" fill="hold">
                                          <p:stCondLst>
                                            <p:cond delay="499"/>
                                          </p:stCondLst>
                                        </p:cTn>
                                        <p:tgtEl>
                                          <p:spTgt spid="35"/>
                                        </p:tgtEl>
                                        <p:attrNameLst>
                                          <p:attrName>style.visibility</p:attrName>
                                        </p:attrNameLst>
                                      </p:cBhvr>
                                      <p:to>
                                        <p:strVal val="hidden"/>
                                      </p:to>
                                    </p:set>
                                  </p:childTnLst>
                                </p:cTn>
                              </p:par>
                            </p:childTnLst>
                          </p:cTn>
                        </p:par>
                        <p:par>
                          <p:cTn id="268" fill="hold">
                            <p:stCondLst>
                              <p:cond delay="4500"/>
                            </p:stCondLst>
                            <p:childTnLst>
                              <p:par>
                                <p:cTn id="269" presetID="10" presetClass="entr" presetSubtype="0" fill="hold" grpId="0" nodeType="afterEffect">
                                  <p:stCondLst>
                                    <p:cond delay="0"/>
                                  </p:stCondLst>
                                  <p:childTnLst>
                                    <p:set>
                                      <p:cBhvr>
                                        <p:cTn id="270" dur="1" fill="hold">
                                          <p:stCondLst>
                                            <p:cond delay="0"/>
                                          </p:stCondLst>
                                        </p:cTn>
                                        <p:tgtEl>
                                          <p:spTgt spid="86"/>
                                        </p:tgtEl>
                                        <p:attrNameLst>
                                          <p:attrName>style.visibility</p:attrName>
                                        </p:attrNameLst>
                                      </p:cBhvr>
                                      <p:to>
                                        <p:strVal val="visible"/>
                                      </p:to>
                                    </p:set>
                                    <p:animEffect transition="in" filter="fade">
                                      <p:cBhvr>
                                        <p:cTn id="271" dur="500"/>
                                        <p:tgtEl>
                                          <p:spTgt spid="86"/>
                                        </p:tgtEl>
                                      </p:cBhvr>
                                    </p:animEffect>
                                  </p:childTnLst>
                                </p:cTn>
                              </p:par>
                              <p:par>
                                <p:cTn id="272" presetID="10" presetClass="entr" presetSubtype="0" fill="hold" grpId="0" nodeType="withEffect">
                                  <p:stCondLst>
                                    <p:cond delay="0"/>
                                  </p:stCondLst>
                                  <p:childTnLst>
                                    <p:set>
                                      <p:cBhvr>
                                        <p:cTn id="273" dur="1" fill="hold">
                                          <p:stCondLst>
                                            <p:cond delay="0"/>
                                          </p:stCondLst>
                                        </p:cTn>
                                        <p:tgtEl>
                                          <p:spTgt spid="184"/>
                                        </p:tgtEl>
                                        <p:attrNameLst>
                                          <p:attrName>style.visibility</p:attrName>
                                        </p:attrNameLst>
                                      </p:cBhvr>
                                      <p:to>
                                        <p:strVal val="visible"/>
                                      </p:to>
                                    </p:set>
                                    <p:animEffect transition="in" filter="fade">
                                      <p:cBhvr>
                                        <p:cTn id="274" dur="500"/>
                                        <p:tgtEl>
                                          <p:spTgt spid="184"/>
                                        </p:tgtEl>
                                      </p:cBhvr>
                                    </p:animEffect>
                                  </p:childTnLst>
                                </p:cTn>
                              </p:par>
                              <p:par>
                                <p:cTn id="275" presetID="10" presetClass="entr" presetSubtype="0" fill="hold" grpId="0" nodeType="withEffect">
                                  <p:stCondLst>
                                    <p:cond delay="0"/>
                                  </p:stCondLst>
                                  <p:childTnLst>
                                    <p:set>
                                      <p:cBhvr>
                                        <p:cTn id="276" dur="1" fill="hold">
                                          <p:stCondLst>
                                            <p:cond delay="0"/>
                                          </p:stCondLst>
                                        </p:cTn>
                                        <p:tgtEl>
                                          <p:spTgt spid="233"/>
                                        </p:tgtEl>
                                        <p:attrNameLst>
                                          <p:attrName>style.visibility</p:attrName>
                                        </p:attrNameLst>
                                      </p:cBhvr>
                                      <p:to>
                                        <p:strVal val="visible"/>
                                      </p:to>
                                    </p:set>
                                    <p:animEffect transition="in" filter="fade">
                                      <p:cBhvr>
                                        <p:cTn id="277" dur="500"/>
                                        <p:tgtEl>
                                          <p:spTgt spid="233"/>
                                        </p:tgtEl>
                                      </p:cBhvr>
                                    </p:animEffect>
                                  </p:childTnLst>
                                </p:cTn>
                              </p:par>
                              <p:par>
                                <p:cTn id="278" presetID="10" presetClass="entr" presetSubtype="0" fill="hold" grpId="0" nodeType="withEffect">
                                  <p:stCondLst>
                                    <p:cond delay="0"/>
                                  </p:stCondLst>
                                  <p:childTnLst>
                                    <p:set>
                                      <p:cBhvr>
                                        <p:cTn id="279" dur="1" fill="hold">
                                          <p:stCondLst>
                                            <p:cond delay="0"/>
                                          </p:stCondLst>
                                        </p:cTn>
                                        <p:tgtEl>
                                          <p:spTgt spid="135"/>
                                        </p:tgtEl>
                                        <p:attrNameLst>
                                          <p:attrName>style.visibility</p:attrName>
                                        </p:attrNameLst>
                                      </p:cBhvr>
                                      <p:to>
                                        <p:strVal val="visible"/>
                                      </p:to>
                                    </p:set>
                                    <p:animEffect transition="in" filter="fade">
                                      <p:cBhvr>
                                        <p:cTn id="280" dur="500"/>
                                        <p:tgtEl>
                                          <p:spTgt spid="135"/>
                                        </p:tgtEl>
                                      </p:cBhvr>
                                    </p:animEffect>
                                  </p:childTnLst>
                                </p:cTn>
                              </p:par>
                            </p:childTnLst>
                          </p:cTn>
                        </p:par>
                        <p:par>
                          <p:cTn id="281" fill="hold">
                            <p:stCondLst>
                              <p:cond delay="5000"/>
                            </p:stCondLst>
                            <p:childTnLst>
                              <p:par>
                                <p:cTn id="282" presetID="10" presetClass="exit" presetSubtype="0" fill="hold" grpId="0" nodeType="afterEffect">
                                  <p:stCondLst>
                                    <p:cond delay="0"/>
                                  </p:stCondLst>
                                  <p:childTnLst>
                                    <p:animEffect transition="out" filter="fade">
                                      <p:cBhvr>
                                        <p:cTn id="283" dur="500"/>
                                        <p:tgtEl>
                                          <p:spTgt spid="36"/>
                                        </p:tgtEl>
                                      </p:cBhvr>
                                    </p:animEffect>
                                    <p:set>
                                      <p:cBhvr>
                                        <p:cTn id="284" dur="1" fill="hold">
                                          <p:stCondLst>
                                            <p:cond delay="499"/>
                                          </p:stCondLst>
                                        </p:cTn>
                                        <p:tgtEl>
                                          <p:spTgt spid="36"/>
                                        </p:tgtEl>
                                        <p:attrNameLst>
                                          <p:attrName>style.visibility</p:attrName>
                                        </p:attrNameLst>
                                      </p:cBhvr>
                                      <p:to>
                                        <p:strVal val="hidden"/>
                                      </p:to>
                                    </p:set>
                                  </p:childTnLst>
                                </p:cTn>
                              </p:par>
                            </p:childTnLst>
                          </p:cTn>
                        </p:par>
                        <p:par>
                          <p:cTn id="285" fill="hold">
                            <p:stCondLst>
                              <p:cond delay="5500"/>
                            </p:stCondLst>
                            <p:childTnLst>
                              <p:par>
                                <p:cTn id="286" presetID="10" presetClass="entr" presetSubtype="0" fill="hold" grpId="0" nodeType="afterEffect">
                                  <p:stCondLst>
                                    <p:cond delay="0"/>
                                  </p:stCondLst>
                                  <p:childTnLst>
                                    <p:set>
                                      <p:cBhvr>
                                        <p:cTn id="287" dur="1" fill="hold">
                                          <p:stCondLst>
                                            <p:cond delay="0"/>
                                          </p:stCondLst>
                                        </p:cTn>
                                        <p:tgtEl>
                                          <p:spTgt spid="87"/>
                                        </p:tgtEl>
                                        <p:attrNameLst>
                                          <p:attrName>style.visibility</p:attrName>
                                        </p:attrNameLst>
                                      </p:cBhvr>
                                      <p:to>
                                        <p:strVal val="visible"/>
                                      </p:to>
                                    </p:set>
                                    <p:animEffect transition="in" filter="fade">
                                      <p:cBhvr>
                                        <p:cTn id="288" dur="500"/>
                                        <p:tgtEl>
                                          <p:spTgt spid="87"/>
                                        </p:tgtEl>
                                      </p:cBhvr>
                                    </p:animEffect>
                                  </p:childTnLst>
                                </p:cTn>
                              </p:par>
                              <p:par>
                                <p:cTn id="289" presetID="10" presetClass="entr" presetSubtype="0" fill="hold" grpId="0" nodeType="withEffect">
                                  <p:stCondLst>
                                    <p:cond delay="0"/>
                                  </p:stCondLst>
                                  <p:childTnLst>
                                    <p:set>
                                      <p:cBhvr>
                                        <p:cTn id="290" dur="1" fill="hold">
                                          <p:stCondLst>
                                            <p:cond delay="0"/>
                                          </p:stCondLst>
                                        </p:cTn>
                                        <p:tgtEl>
                                          <p:spTgt spid="185"/>
                                        </p:tgtEl>
                                        <p:attrNameLst>
                                          <p:attrName>style.visibility</p:attrName>
                                        </p:attrNameLst>
                                      </p:cBhvr>
                                      <p:to>
                                        <p:strVal val="visible"/>
                                      </p:to>
                                    </p:set>
                                    <p:animEffect transition="in" filter="fade">
                                      <p:cBhvr>
                                        <p:cTn id="291" dur="500"/>
                                        <p:tgtEl>
                                          <p:spTgt spid="185"/>
                                        </p:tgtEl>
                                      </p:cBhvr>
                                    </p:animEffect>
                                  </p:childTnLst>
                                </p:cTn>
                              </p:par>
                              <p:par>
                                <p:cTn id="292" presetID="10" presetClass="entr" presetSubtype="0" fill="hold" grpId="0" nodeType="withEffect">
                                  <p:stCondLst>
                                    <p:cond delay="0"/>
                                  </p:stCondLst>
                                  <p:childTnLst>
                                    <p:set>
                                      <p:cBhvr>
                                        <p:cTn id="293" dur="1" fill="hold">
                                          <p:stCondLst>
                                            <p:cond delay="0"/>
                                          </p:stCondLst>
                                        </p:cTn>
                                        <p:tgtEl>
                                          <p:spTgt spid="234"/>
                                        </p:tgtEl>
                                        <p:attrNameLst>
                                          <p:attrName>style.visibility</p:attrName>
                                        </p:attrNameLst>
                                      </p:cBhvr>
                                      <p:to>
                                        <p:strVal val="visible"/>
                                      </p:to>
                                    </p:set>
                                    <p:animEffect transition="in" filter="fade">
                                      <p:cBhvr>
                                        <p:cTn id="294" dur="500"/>
                                        <p:tgtEl>
                                          <p:spTgt spid="234"/>
                                        </p:tgtEl>
                                      </p:cBhvr>
                                    </p:animEffect>
                                  </p:childTnLst>
                                </p:cTn>
                              </p:par>
                              <p:par>
                                <p:cTn id="295" presetID="10" presetClass="entr" presetSubtype="0" fill="hold" grpId="0" nodeType="withEffect">
                                  <p:stCondLst>
                                    <p:cond delay="0"/>
                                  </p:stCondLst>
                                  <p:childTnLst>
                                    <p:set>
                                      <p:cBhvr>
                                        <p:cTn id="296" dur="1" fill="hold">
                                          <p:stCondLst>
                                            <p:cond delay="0"/>
                                          </p:stCondLst>
                                        </p:cTn>
                                        <p:tgtEl>
                                          <p:spTgt spid="136"/>
                                        </p:tgtEl>
                                        <p:attrNameLst>
                                          <p:attrName>style.visibility</p:attrName>
                                        </p:attrNameLst>
                                      </p:cBhvr>
                                      <p:to>
                                        <p:strVal val="visible"/>
                                      </p:to>
                                    </p:set>
                                    <p:animEffect transition="in" filter="fade">
                                      <p:cBhvr>
                                        <p:cTn id="297" dur="500"/>
                                        <p:tgtEl>
                                          <p:spTgt spid="136"/>
                                        </p:tgtEl>
                                      </p:cBhvr>
                                    </p:animEffect>
                                  </p:childTnLst>
                                </p:cTn>
                              </p:par>
                            </p:childTnLst>
                          </p:cTn>
                        </p:par>
                        <p:par>
                          <p:cTn id="298" fill="hold">
                            <p:stCondLst>
                              <p:cond delay="6000"/>
                            </p:stCondLst>
                            <p:childTnLst>
                              <p:par>
                                <p:cTn id="299" presetID="10" presetClass="exit" presetSubtype="0" fill="hold" grpId="0" nodeType="afterEffect">
                                  <p:stCondLst>
                                    <p:cond delay="0"/>
                                  </p:stCondLst>
                                  <p:childTnLst>
                                    <p:animEffect transition="out" filter="fade">
                                      <p:cBhvr>
                                        <p:cTn id="300" dur="500"/>
                                        <p:tgtEl>
                                          <p:spTgt spid="37"/>
                                        </p:tgtEl>
                                      </p:cBhvr>
                                    </p:animEffect>
                                    <p:set>
                                      <p:cBhvr>
                                        <p:cTn id="301" dur="1" fill="hold">
                                          <p:stCondLst>
                                            <p:cond delay="499"/>
                                          </p:stCondLst>
                                        </p:cTn>
                                        <p:tgtEl>
                                          <p:spTgt spid="37"/>
                                        </p:tgtEl>
                                        <p:attrNameLst>
                                          <p:attrName>style.visibility</p:attrName>
                                        </p:attrNameLst>
                                      </p:cBhvr>
                                      <p:to>
                                        <p:strVal val="hidden"/>
                                      </p:to>
                                    </p:set>
                                  </p:childTnLst>
                                </p:cTn>
                              </p:par>
                            </p:childTnLst>
                          </p:cTn>
                        </p:par>
                        <p:par>
                          <p:cTn id="302" fill="hold">
                            <p:stCondLst>
                              <p:cond delay="6500"/>
                            </p:stCondLst>
                            <p:childTnLst>
                              <p:par>
                                <p:cTn id="303" presetID="10" presetClass="entr" presetSubtype="0" fill="hold" grpId="0" nodeType="afterEffect">
                                  <p:stCondLst>
                                    <p:cond delay="0"/>
                                  </p:stCondLst>
                                  <p:childTnLst>
                                    <p:set>
                                      <p:cBhvr>
                                        <p:cTn id="304" dur="1" fill="hold">
                                          <p:stCondLst>
                                            <p:cond delay="0"/>
                                          </p:stCondLst>
                                        </p:cTn>
                                        <p:tgtEl>
                                          <p:spTgt spid="88"/>
                                        </p:tgtEl>
                                        <p:attrNameLst>
                                          <p:attrName>style.visibility</p:attrName>
                                        </p:attrNameLst>
                                      </p:cBhvr>
                                      <p:to>
                                        <p:strVal val="visible"/>
                                      </p:to>
                                    </p:set>
                                    <p:animEffect transition="in" filter="fade">
                                      <p:cBhvr>
                                        <p:cTn id="305" dur="500"/>
                                        <p:tgtEl>
                                          <p:spTgt spid="88"/>
                                        </p:tgtEl>
                                      </p:cBhvr>
                                    </p:animEffect>
                                  </p:childTnLst>
                                </p:cTn>
                              </p:par>
                              <p:par>
                                <p:cTn id="306" presetID="10" presetClass="entr" presetSubtype="0" fill="hold" grpId="0" nodeType="withEffect">
                                  <p:stCondLst>
                                    <p:cond delay="0"/>
                                  </p:stCondLst>
                                  <p:childTnLst>
                                    <p:set>
                                      <p:cBhvr>
                                        <p:cTn id="307" dur="1" fill="hold">
                                          <p:stCondLst>
                                            <p:cond delay="0"/>
                                          </p:stCondLst>
                                        </p:cTn>
                                        <p:tgtEl>
                                          <p:spTgt spid="186"/>
                                        </p:tgtEl>
                                        <p:attrNameLst>
                                          <p:attrName>style.visibility</p:attrName>
                                        </p:attrNameLst>
                                      </p:cBhvr>
                                      <p:to>
                                        <p:strVal val="visible"/>
                                      </p:to>
                                    </p:set>
                                    <p:animEffect transition="in" filter="fade">
                                      <p:cBhvr>
                                        <p:cTn id="308" dur="500"/>
                                        <p:tgtEl>
                                          <p:spTgt spid="186"/>
                                        </p:tgtEl>
                                      </p:cBhvr>
                                    </p:animEffect>
                                  </p:childTnLst>
                                </p:cTn>
                              </p:par>
                              <p:par>
                                <p:cTn id="309" presetID="10" presetClass="entr" presetSubtype="0" fill="hold" grpId="0" nodeType="withEffect">
                                  <p:stCondLst>
                                    <p:cond delay="0"/>
                                  </p:stCondLst>
                                  <p:childTnLst>
                                    <p:set>
                                      <p:cBhvr>
                                        <p:cTn id="310" dur="1" fill="hold">
                                          <p:stCondLst>
                                            <p:cond delay="0"/>
                                          </p:stCondLst>
                                        </p:cTn>
                                        <p:tgtEl>
                                          <p:spTgt spid="235"/>
                                        </p:tgtEl>
                                        <p:attrNameLst>
                                          <p:attrName>style.visibility</p:attrName>
                                        </p:attrNameLst>
                                      </p:cBhvr>
                                      <p:to>
                                        <p:strVal val="visible"/>
                                      </p:to>
                                    </p:set>
                                    <p:animEffect transition="in" filter="fade">
                                      <p:cBhvr>
                                        <p:cTn id="311" dur="500"/>
                                        <p:tgtEl>
                                          <p:spTgt spid="235"/>
                                        </p:tgtEl>
                                      </p:cBhvr>
                                    </p:animEffect>
                                  </p:childTnLst>
                                </p:cTn>
                              </p:par>
                              <p:par>
                                <p:cTn id="312" presetID="10" presetClass="entr" presetSubtype="0" fill="hold" grpId="0" nodeType="withEffect">
                                  <p:stCondLst>
                                    <p:cond delay="0"/>
                                  </p:stCondLst>
                                  <p:childTnLst>
                                    <p:set>
                                      <p:cBhvr>
                                        <p:cTn id="313" dur="1" fill="hold">
                                          <p:stCondLst>
                                            <p:cond delay="0"/>
                                          </p:stCondLst>
                                        </p:cTn>
                                        <p:tgtEl>
                                          <p:spTgt spid="137"/>
                                        </p:tgtEl>
                                        <p:attrNameLst>
                                          <p:attrName>style.visibility</p:attrName>
                                        </p:attrNameLst>
                                      </p:cBhvr>
                                      <p:to>
                                        <p:strVal val="visible"/>
                                      </p:to>
                                    </p:set>
                                    <p:animEffect transition="in" filter="fade">
                                      <p:cBhvr>
                                        <p:cTn id="314" dur="500"/>
                                        <p:tgtEl>
                                          <p:spTgt spid="137"/>
                                        </p:tgtEl>
                                      </p:cBhvr>
                                    </p:animEffect>
                                  </p:childTnLst>
                                </p:cTn>
                              </p:par>
                            </p:childTnLst>
                          </p:cTn>
                        </p:par>
                        <p:par>
                          <p:cTn id="315" fill="hold">
                            <p:stCondLst>
                              <p:cond delay="7000"/>
                            </p:stCondLst>
                            <p:childTnLst>
                              <p:par>
                                <p:cTn id="316" presetID="10" presetClass="exit" presetSubtype="0" fill="hold" grpId="0" nodeType="afterEffect">
                                  <p:stCondLst>
                                    <p:cond delay="0"/>
                                  </p:stCondLst>
                                  <p:childTnLst>
                                    <p:animEffect transition="out" filter="fade">
                                      <p:cBhvr>
                                        <p:cTn id="317" dur="500"/>
                                        <p:tgtEl>
                                          <p:spTgt spid="38"/>
                                        </p:tgtEl>
                                      </p:cBhvr>
                                    </p:animEffect>
                                    <p:set>
                                      <p:cBhvr>
                                        <p:cTn id="318" dur="1" fill="hold">
                                          <p:stCondLst>
                                            <p:cond delay="499"/>
                                          </p:stCondLst>
                                        </p:cTn>
                                        <p:tgtEl>
                                          <p:spTgt spid="38"/>
                                        </p:tgtEl>
                                        <p:attrNameLst>
                                          <p:attrName>style.visibility</p:attrName>
                                        </p:attrNameLst>
                                      </p:cBhvr>
                                      <p:to>
                                        <p:strVal val="hidden"/>
                                      </p:to>
                                    </p:set>
                                  </p:childTnLst>
                                </p:cTn>
                              </p:par>
                              <p:par>
                                <p:cTn id="319" presetID="10" presetClass="exit" presetSubtype="0" fill="hold" grpId="0" nodeType="withEffect">
                                  <p:stCondLst>
                                    <p:cond delay="0"/>
                                  </p:stCondLst>
                                  <p:childTnLst>
                                    <p:animEffect transition="out" filter="fade">
                                      <p:cBhvr>
                                        <p:cTn id="320" dur="500"/>
                                        <p:tgtEl>
                                          <p:spTgt spid="272"/>
                                        </p:tgtEl>
                                      </p:cBhvr>
                                    </p:animEffect>
                                    <p:set>
                                      <p:cBhvr>
                                        <p:cTn id="321" dur="1" fill="hold">
                                          <p:stCondLst>
                                            <p:cond delay="499"/>
                                          </p:stCondLst>
                                        </p:cTn>
                                        <p:tgtEl>
                                          <p:spTgt spid="272"/>
                                        </p:tgtEl>
                                        <p:attrNameLst>
                                          <p:attrName>style.visibility</p:attrName>
                                        </p:attrNameLst>
                                      </p:cBhvr>
                                      <p:to>
                                        <p:strVal val="hidden"/>
                                      </p:to>
                                    </p:set>
                                  </p:childTnLst>
                                </p:cTn>
                              </p:par>
                            </p:childTnLst>
                          </p:cTn>
                        </p:par>
                        <p:par>
                          <p:cTn id="322" fill="hold">
                            <p:stCondLst>
                              <p:cond delay="7500"/>
                            </p:stCondLst>
                            <p:childTnLst>
                              <p:par>
                                <p:cTn id="323" presetID="10" presetClass="entr" presetSubtype="0" fill="hold" grpId="0" nodeType="afterEffect">
                                  <p:stCondLst>
                                    <p:cond delay="0"/>
                                  </p:stCondLst>
                                  <p:childTnLst>
                                    <p:set>
                                      <p:cBhvr>
                                        <p:cTn id="324" dur="1" fill="hold">
                                          <p:stCondLst>
                                            <p:cond delay="0"/>
                                          </p:stCondLst>
                                        </p:cTn>
                                        <p:tgtEl>
                                          <p:spTgt spid="89"/>
                                        </p:tgtEl>
                                        <p:attrNameLst>
                                          <p:attrName>style.visibility</p:attrName>
                                        </p:attrNameLst>
                                      </p:cBhvr>
                                      <p:to>
                                        <p:strVal val="visible"/>
                                      </p:to>
                                    </p:set>
                                    <p:animEffect transition="in" filter="fade">
                                      <p:cBhvr>
                                        <p:cTn id="325" dur="500"/>
                                        <p:tgtEl>
                                          <p:spTgt spid="89"/>
                                        </p:tgtEl>
                                      </p:cBhvr>
                                    </p:animEffect>
                                  </p:childTnLst>
                                </p:cTn>
                              </p:par>
                              <p:par>
                                <p:cTn id="326" presetID="10" presetClass="entr" presetSubtype="0" fill="hold" grpId="0" nodeType="withEffect">
                                  <p:stCondLst>
                                    <p:cond delay="0"/>
                                  </p:stCondLst>
                                  <p:childTnLst>
                                    <p:set>
                                      <p:cBhvr>
                                        <p:cTn id="327" dur="1" fill="hold">
                                          <p:stCondLst>
                                            <p:cond delay="0"/>
                                          </p:stCondLst>
                                        </p:cTn>
                                        <p:tgtEl>
                                          <p:spTgt spid="187"/>
                                        </p:tgtEl>
                                        <p:attrNameLst>
                                          <p:attrName>style.visibility</p:attrName>
                                        </p:attrNameLst>
                                      </p:cBhvr>
                                      <p:to>
                                        <p:strVal val="visible"/>
                                      </p:to>
                                    </p:set>
                                    <p:animEffect transition="in" filter="fade">
                                      <p:cBhvr>
                                        <p:cTn id="328" dur="500"/>
                                        <p:tgtEl>
                                          <p:spTgt spid="187"/>
                                        </p:tgtEl>
                                      </p:cBhvr>
                                    </p:animEffect>
                                  </p:childTnLst>
                                </p:cTn>
                              </p:par>
                              <p:par>
                                <p:cTn id="329" presetID="10" presetClass="entr" presetSubtype="0" fill="hold" grpId="0" nodeType="withEffect">
                                  <p:stCondLst>
                                    <p:cond delay="0"/>
                                  </p:stCondLst>
                                  <p:childTnLst>
                                    <p:set>
                                      <p:cBhvr>
                                        <p:cTn id="330" dur="1" fill="hold">
                                          <p:stCondLst>
                                            <p:cond delay="0"/>
                                          </p:stCondLst>
                                        </p:cTn>
                                        <p:tgtEl>
                                          <p:spTgt spid="236"/>
                                        </p:tgtEl>
                                        <p:attrNameLst>
                                          <p:attrName>style.visibility</p:attrName>
                                        </p:attrNameLst>
                                      </p:cBhvr>
                                      <p:to>
                                        <p:strVal val="visible"/>
                                      </p:to>
                                    </p:set>
                                    <p:animEffect transition="in" filter="fade">
                                      <p:cBhvr>
                                        <p:cTn id="331" dur="500"/>
                                        <p:tgtEl>
                                          <p:spTgt spid="236"/>
                                        </p:tgtEl>
                                      </p:cBhvr>
                                    </p:animEffect>
                                  </p:childTnLst>
                                </p:cTn>
                              </p:par>
                              <p:par>
                                <p:cTn id="332" presetID="10" presetClass="entr" presetSubtype="0" fill="hold" grpId="0" nodeType="withEffect">
                                  <p:stCondLst>
                                    <p:cond delay="0"/>
                                  </p:stCondLst>
                                  <p:childTnLst>
                                    <p:set>
                                      <p:cBhvr>
                                        <p:cTn id="333" dur="1" fill="hold">
                                          <p:stCondLst>
                                            <p:cond delay="0"/>
                                          </p:stCondLst>
                                        </p:cTn>
                                        <p:tgtEl>
                                          <p:spTgt spid="138"/>
                                        </p:tgtEl>
                                        <p:attrNameLst>
                                          <p:attrName>style.visibility</p:attrName>
                                        </p:attrNameLst>
                                      </p:cBhvr>
                                      <p:to>
                                        <p:strVal val="visible"/>
                                      </p:to>
                                    </p:set>
                                    <p:animEffect transition="in" filter="fade">
                                      <p:cBhvr>
                                        <p:cTn id="334" dur="500"/>
                                        <p:tgtEl>
                                          <p:spTgt spid="138"/>
                                        </p:tgtEl>
                                      </p:cBhvr>
                                    </p:animEffect>
                                  </p:childTnLst>
                                </p:cTn>
                              </p:par>
                            </p:childTnLst>
                          </p:cTn>
                        </p:par>
                        <p:par>
                          <p:cTn id="335" fill="hold">
                            <p:stCondLst>
                              <p:cond delay="8000"/>
                            </p:stCondLst>
                            <p:childTnLst>
                              <p:par>
                                <p:cTn id="336" presetID="10" presetClass="exit" presetSubtype="0" fill="hold" grpId="0" nodeType="afterEffect">
                                  <p:stCondLst>
                                    <p:cond delay="0"/>
                                  </p:stCondLst>
                                  <p:childTnLst>
                                    <p:animEffect transition="out" filter="fade">
                                      <p:cBhvr>
                                        <p:cTn id="337" dur="500"/>
                                        <p:tgtEl>
                                          <p:spTgt spid="39"/>
                                        </p:tgtEl>
                                      </p:cBhvr>
                                    </p:animEffect>
                                    <p:set>
                                      <p:cBhvr>
                                        <p:cTn id="338" dur="1" fill="hold">
                                          <p:stCondLst>
                                            <p:cond delay="499"/>
                                          </p:stCondLst>
                                        </p:cTn>
                                        <p:tgtEl>
                                          <p:spTgt spid="39"/>
                                        </p:tgtEl>
                                        <p:attrNameLst>
                                          <p:attrName>style.visibility</p:attrName>
                                        </p:attrNameLst>
                                      </p:cBhvr>
                                      <p:to>
                                        <p:strVal val="hidden"/>
                                      </p:to>
                                    </p:set>
                                  </p:childTnLst>
                                </p:cTn>
                              </p:par>
                            </p:childTnLst>
                          </p:cTn>
                        </p:par>
                        <p:par>
                          <p:cTn id="339" fill="hold">
                            <p:stCondLst>
                              <p:cond delay="8500"/>
                            </p:stCondLst>
                            <p:childTnLst>
                              <p:par>
                                <p:cTn id="340" presetID="10" presetClass="entr" presetSubtype="0" fill="hold" grpId="0" nodeType="afterEffect">
                                  <p:stCondLst>
                                    <p:cond delay="0"/>
                                  </p:stCondLst>
                                  <p:childTnLst>
                                    <p:set>
                                      <p:cBhvr>
                                        <p:cTn id="341" dur="1" fill="hold">
                                          <p:stCondLst>
                                            <p:cond delay="0"/>
                                          </p:stCondLst>
                                        </p:cTn>
                                        <p:tgtEl>
                                          <p:spTgt spid="92"/>
                                        </p:tgtEl>
                                        <p:attrNameLst>
                                          <p:attrName>style.visibility</p:attrName>
                                        </p:attrNameLst>
                                      </p:cBhvr>
                                      <p:to>
                                        <p:strVal val="visible"/>
                                      </p:to>
                                    </p:set>
                                    <p:animEffect transition="in" filter="fade">
                                      <p:cBhvr>
                                        <p:cTn id="342" dur="500"/>
                                        <p:tgtEl>
                                          <p:spTgt spid="92"/>
                                        </p:tgtEl>
                                      </p:cBhvr>
                                    </p:animEffect>
                                  </p:childTnLst>
                                </p:cTn>
                              </p:par>
                              <p:par>
                                <p:cTn id="343" presetID="10" presetClass="entr" presetSubtype="0" fill="hold" grpId="0" nodeType="withEffect">
                                  <p:stCondLst>
                                    <p:cond delay="0"/>
                                  </p:stCondLst>
                                  <p:childTnLst>
                                    <p:set>
                                      <p:cBhvr>
                                        <p:cTn id="344" dur="1" fill="hold">
                                          <p:stCondLst>
                                            <p:cond delay="0"/>
                                          </p:stCondLst>
                                        </p:cTn>
                                        <p:tgtEl>
                                          <p:spTgt spid="190"/>
                                        </p:tgtEl>
                                        <p:attrNameLst>
                                          <p:attrName>style.visibility</p:attrName>
                                        </p:attrNameLst>
                                      </p:cBhvr>
                                      <p:to>
                                        <p:strVal val="visible"/>
                                      </p:to>
                                    </p:set>
                                    <p:animEffect transition="in" filter="fade">
                                      <p:cBhvr>
                                        <p:cTn id="345" dur="500"/>
                                        <p:tgtEl>
                                          <p:spTgt spid="190"/>
                                        </p:tgtEl>
                                      </p:cBhvr>
                                    </p:animEffect>
                                  </p:childTnLst>
                                </p:cTn>
                              </p:par>
                              <p:par>
                                <p:cTn id="346" presetID="10" presetClass="entr" presetSubtype="0" fill="hold" grpId="0" nodeType="withEffect">
                                  <p:stCondLst>
                                    <p:cond delay="0"/>
                                  </p:stCondLst>
                                  <p:childTnLst>
                                    <p:set>
                                      <p:cBhvr>
                                        <p:cTn id="347" dur="1" fill="hold">
                                          <p:stCondLst>
                                            <p:cond delay="0"/>
                                          </p:stCondLst>
                                        </p:cTn>
                                        <p:tgtEl>
                                          <p:spTgt spid="239"/>
                                        </p:tgtEl>
                                        <p:attrNameLst>
                                          <p:attrName>style.visibility</p:attrName>
                                        </p:attrNameLst>
                                      </p:cBhvr>
                                      <p:to>
                                        <p:strVal val="visible"/>
                                      </p:to>
                                    </p:set>
                                    <p:animEffect transition="in" filter="fade">
                                      <p:cBhvr>
                                        <p:cTn id="348" dur="500"/>
                                        <p:tgtEl>
                                          <p:spTgt spid="239"/>
                                        </p:tgtEl>
                                      </p:cBhvr>
                                    </p:animEffect>
                                  </p:childTnLst>
                                </p:cTn>
                              </p:par>
                              <p:par>
                                <p:cTn id="349" presetID="10" presetClass="entr" presetSubtype="0" fill="hold" grpId="0" nodeType="withEffect">
                                  <p:stCondLst>
                                    <p:cond delay="0"/>
                                  </p:stCondLst>
                                  <p:childTnLst>
                                    <p:set>
                                      <p:cBhvr>
                                        <p:cTn id="350" dur="1" fill="hold">
                                          <p:stCondLst>
                                            <p:cond delay="0"/>
                                          </p:stCondLst>
                                        </p:cTn>
                                        <p:tgtEl>
                                          <p:spTgt spid="141"/>
                                        </p:tgtEl>
                                        <p:attrNameLst>
                                          <p:attrName>style.visibility</p:attrName>
                                        </p:attrNameLst>
                                      </p:cBhvr>
                                      <p:to>
                                        <p:strVal val="visible"/>
                                      </p:to>
                                    </p:set>
                                    <p:animEffect transition="in" filter="fade">
                                      <p:cBhvr>
                                        <p:cTn id="351" dur="500"/>
                                        <p:tgtEl>
                                          <p:spTgt spid="141"/>
                                        </p:tgtEl>
                                      </p:cBhvr>
                                    </p:animEffect>
                                  </p:childTnLst>
                                </p:cTn>
                              </p:par>
                            </p:childTnLst>
                          </p:cTn>
                        </p:par>
                        <p:par>
                          <p:cTn id="352" fill="hold">
                            <p:stCondLst>
                              <p:cond delay="9000"/>
                            </p:stCondLst>
                            <p:childTnLst>
                              <p:par>
                                <p:cTn id="353" presetID="10" presetClass="exit" presetSubtype="0" fill="hold" grpId="0" nodeType="afterEffect">
                                  <p:stCondLst>
                                    <p:cond delay="0"/>
                                  </p:stCondLst>
                                  <p:childTnLst>
                                    <p:animEffect transition="out" filter="fade">
                                      <p:cBhvr>
                                        <p:cTn id="354" dur="500"/>
                                        <p:tgtEl>
                                          <p:spTgt spid="40"/>
                                        </p:tgtEl>
                                      </p:cBhvr>
                                    </p:animEffect>
                                    <p:set>
                                      <p:cBhvr>
                                        <p:cTn id="355" dur="1" fill="hold">
                                          <p:stCondLst>
                                            <p:cond delay="499"/>
                                          </p:stCondLst>
                                        </p:cTn>
                                        <p:tgtEl>
                                          <p:spTgt spid="40"/>
                                        </p:tgtEl>
                                        <p:attrNameLst>
                                          <p:attrName>style.visibility</p:attrName>
                                        </p:attrNameLst>
                                      </p:cBhvr>
                                      <p:to>
                                        <p:strVal val="hidden"/>
                                      </p:to>
                                    </p:set>
                                  </p:childTnLst>
                                </p:cTn>
                              </p:par>
                            </p:childTnLst>
                          </p:cTn>
                        </p:par>
                        <p:par>
                          <p:cTn id="356" fill="hold">
                            <p:stCondLst>
                              <p:cond delay="9500"/>
                            </p:stCondLst>
                            <p:childTnLst>
                              <p:par>
                                <p:cTn id="357" presetID="10" presetClass="entr" presetSubtype="0" fill="hold" grpId="0" nodeType="afterEffect">
                                  <p:stCondLst>
                                    <p:cond delay="0"/>
                                  </p:stCondLst>
                                  <p:childTnLst>
                                    <p:set>
                                      <p:cBhvr>
                                        <p:cTn id="358" dur="1" fill="hold">
                                          <p:stCondLst>
                                            <p:cond delay="0"/>
                                          </p:stCondLst>
                                        </p:cTn>
                                        <p:tgtEl>
                                          <p:spTgt spid="93"/>
                                        </p:tgtEl>
                                        <p:attrNameLst>
                                          <p:attrName>style.visibility</p:attrName>
                                        </p:attrNameLst>
                                      </p:cBhvr>
                                      <p:to>
                                        <p:strVal val="visible"/>
                                      </p:to>
                                    </p:set>
                                    <p:animEffect transition="in" filter="fade">
                                      <p:cBhvr>
                                        <p:cTn id="359" dur="500"/>
                                        <p:tgtEl>
                                          <p:spTgt spid="93"/>
                                        </p:tgtEl>
                                      </p:cBhvr>
                                    </p:animEffect>
                                  </p:childTnLst>
                                </p:cTn>
                              </p:par>
                              <p:par>
                                <p:cTn id="360" presetID="10" presetClass="entr" presetSubtype="0" fill="hold" grpId="0" nodeType="withEffect">
                                  <p:stCondLst>
                                    <p:cond delay="0"/>
                                  </p:stCondLst>
                                  <p:childTnLst>
                                    <p:set>
                                      <p:cBhvr>
                                        <p:cTn id="361" dur="1" fill="hold">
                                          <p:stCondLst>
                                            <p:cond delay="0"/>
                                          </p:stCondLst>
                                        </p:cTn>
                                        <p:tgtEl>
                                          <p:spTgt spid="191"/>
                                        </p:tgtEl>
                                        <p:attrNameLst>
                                          <p:attrName>style.visibility</p:attrName>
                                        </p:attrNameLst>
                                      </p:cBhvr>
                                      <p:to>
                                        <p:strVal val="visible"/>
                                      </p:to>
                                    </p:set>
                                    <p:animEffect transition="in" filter="fade">
                                      <p:cBhvr>
                                        <p:cTn id="362" dur="500"/>
                                        <p:tgtEl>
                                          <p:spTgt spid="191"/>
                                        </p:tgtEl>
                                      </p:cBhvr>
                                    </p:animEffect>
                                  </p:childTnLst>
                                </p:cTn>
                              </p:par>
                              <p:par>
                                <p:cTn id="363" presetID="10" presetClass="entr" presetSubtype="0" fill="hold" grpId="0" nodeType="withEffect">
                                  <p:stCondLst>
                                    <p:cond delay="0"/>
                                  </p:stCondLst>
                                  <p:childTnLst>
                                    <p:set>
                                      <p:cBhvr>
                                        <p:cTn id="364" dur="1" fill="hold">
                                          <p:stCondLst>
                                            <p:cond delay="0"/>
                                          </p:stCondLst>
                                        </p:cTn>
                                        <p:tgtEl>
                                          <p:spTgt spid="240"/>
                                        </p:tgtEl>
                                        <p:attrNameLst>
                                          <p:attrName>style.visibility</p:attrName>
                                        </p:attrNameLst>
                                      </p:cBhvr>
                                      <p:to>
                                        <p:strVal val="visible"/>
                                      </p:to>
                                    </p:set>
                                    <p:animEffect transition="in" filter="fade">
                                      <p:cBhvr>
                                        <p:cTn id="365" dur="500"/>
                                        <p:tgtEl>
                                          <p:spTgt spid="240"/>
                                        </p:tgtEl>
                                      </p:cBhvr>
                                    </p:animEffect>
                                  </p:childTnLst>
                                </p:cTn>
                              </p:par>
                              <p:par>
                                <p:cTn id="366" presetID="10" presetClass="entr" presetSubtype="0" fill="hold" grpId="0" nodeType="withEffect">
                                  <p:stCondLst>
                                    <p:cond delay="0"/>
                                  </p:stCondLst>
                                  <p:childTnLst>
                                    <p:set>
                                      <p:cBhvr>
                                        <p:cTn id="367" dur="1" fill="hold">
                                          <p:stCondLst>
                                            <p:cond delay="0"/>
                                          </p:stCondLst>
                                        </p:cTn>
                                        <p:tgtEl>
                                          <p:spTgt spid="142"/>
                                        </p:tgtEl>
                                        <p:attrNameLst>
                                          <p:attrName>style.visibility</p:attrName>
                                        </p:attrNameLst>
                                      </p:cBhvr>
                                      <p:to>
                                        <p:strVal val="visible"/>
                                      </p:to>
                                    </p:set>
                                    <p:animEffect transition="in" filter="fade">
                                      <p:cBhvr>
                                        <p:cTn id="368" dur="500"/>
                                        <p:tgtEl>
                                          <p:spTgt spid="142"/>
                                        </p:tgtEl>
                                      </p:cBhvr>
                                    </p:animEffect>
                                  </p:childTnLst>
                                </p:cTn>
                              </p:par>
                            </p:childTnLst>
                          </p:cTn>
                        </p:par>
                        <p:par>
                          <p:cTn id="369" fill="hold">
                            <p:stCondLst>
                              <p:cond delay="10000"/>
                            </p:stCondLst>
                            <p:childTnLst>
                              <p:par>
                                <p:cTn id="370" presetID="10" presetClass="exit" presetSubtype="0" fill="hold" grpId="0" nodeType="afterEffect">
                                  <p:stCondLst>
                                    <p:cond delay="0"/>
                                  </p:stCondLst>
                                  <p:childTnLst>
                                    <p:animEffect transition="out" filter="fade">
                                      <p:cBhvr>
                                        <p:cTn id="371" dur="500"/>
                                        <p:tgtEl>
                                          <p:spTgt spid="41"/>
                                        </p:tgtEl>
                                      </p:cBhvr>
                                    </p:animEffect>
                                    <p:set>
                                      <p:cBhvr>
                                        <p:cTn id="372" dur="1" fill="hold">
                                          <p:stCondLst>
                                            <p:cond delay="499"/>
                                          </p:stCondLst>
                                        </p:cTn>
                                        <p:tgtEl>
                                          <p:spTgt spid="41"/>
                                        </p:tgtEl>
                                        <p:attrNameLst>
                                          <p:attrName>style.visibility</p:attrName>
                                        </p:attrNameLst>
                                      </p:cBhvr>
                                      <p:to>
                                        <p:strVal val="hidden"/>
                                      </p:to>
                                    </p:set>
                                  </p:childTnLst>
                                </p:cTn>
                              </p:par>
                            </p:childTnLst>
                          </p:cTn>
                        </p:par>
                        <p:par>
                          <p:cTn id="373" fill="hold">
                            <p:stCondLst>
                              <p:cond delay="10500"/>
                            </p:stCondLst>
                            <p:childTnLst>
                              <p:par>
                                <p:cTn id="374" presetID="10" presetClass="entr" presetSubtype="0" fill="hold" grpId="0" nodeType="afterEffect">
                                  <p:stCondLst>
                                    <p:cond delay="0"/>
                                  </p:stCondLst>
                                  <p:childTnLst>
                                    <p:set>
                                      <p:cBhvr>
                                        <p:cTn id="375" dur="1" fill="hold">
                                          <p:stCondLst>
                                            <p:cond delay="0"/>
                                          </p:stCondLst>
                                        </p:cTn>
                                        <p:tgtEl>
                                          <p:spTgt spid="94"/>
                                        </p:tgtEl>
                                        <p:attrNameLst>
                                          <p:attrName>style.visibility</p:attrName>
                                        </p:attrNameLst>
                                      </p:cBhvr>
                                      <p:to>
                                        <p:strVal val="visible"/>
                                      </p:to>
                                    </p:set>
                                    <p:animEffect transition="in" filter="fade">
                                      <p:cBhvr>
                                        <p:cTn id="376" dur="500"/>
                                        <p:tgtEl>
                                          <p:spTgt spid="94"/>
                                        </p:tgtEl>
                                      </p:cBhvr>
                                    </p:animEffect>
                                  </p:childTnLst>
                                </p:cTn>
                              </p:par>
                              <p:par>
                                <p:cTn id="377" presetID="10" presetClass="entr" presetSubtype="0" fill="hold" grpId="0" nodeType="withEffect">
                                  <p:stCondLst>
                                    <p:cond delay="0"/>
                                  </p:stCondLst>
                                  <p:childTnLst>
                                    <p:set>
                                      <p:cBhvr>
                                        <p:cTn id="378" dur="1" fill="hold">
                                          <p:stCondLst>
                                            <p:cond delay="0"/>
                                          </p:stCondLst>
                                        </p:cTn>
                                        <p:tgtEl>
                                          <p:spTgt spid="192"/>
                                        </p:tgtEl>
                                        <p:attrNameLst>
                                          <p:attrName>style.visibility</p:attrName>
                                        </p:attrNameLst>
                                      </p:cBhvr>
                                      <p:to>
                                        <p:strVal val="visible"/>
                                      </p:to>
                                    </p:set>
                                    <p:animEffect transition="in" filter="fade">
                                      <p:cBhvr>
                                        <p:cTn id="379" dur="500"/>
                                        <p:tgtEl>
                                          <p:spTgt spid="192"/>
                                        </p:tgtEl>
                                      </p:cBhvr>
                                    </p:animEffect>
                                  </p:childTnLst>
                                </p:cTn>
                              </p:par>
                              <p:par>
                                <p:cTn id="380" presetID="10" presetClass="entr" presetSubtype="0" fill="hold" grpId="0" nodeType="withEffect">
                                  <p:stCondLst>
                                    <p:cond delay="0"/>
                                  </p:stCondLst>
                                  <p:childTnLst>
                                    <p:set>
                                      <p:cBhvr>
                                        <p:cTn id="381" dur="1" fill="hold">
                                          <p:stCondLst>
                                            <p:cond delay="0"/>
                                          </p:stCondLst>
                                        </p:cTn>
                                        <p:tgtEl>
                                          <p:spTgt spid="241"/>
                                        </p:tgtEl>
                                        <p:attrNameLst>
                                          <p:attrName>style.visibility</p:attrName>
                                        </p:attrNameLst>
                                      </p:cBhvr>
                                      <p:to>
                                        <p:strVal val="visible"/>
                                      </p:to>
                                    </p:set>
                                    <p:animEffect transition="in" filter="fade">
                                      <p:cBhvr>
                                        <p:cTn id="382" dur="500"/>
                                        <p:tgtEl>
                                          <p:spTgt spid="241"/>
                                        </p:tgtEl>
                                      </p:cBhvr>
                                    </p:animEffect>
                                  </p:childTnLst>
                                </p:cTn>
                              </p:par>
                              <p:par>
                                <p:cTn id="383" presetID="10" presetClass="entr" presetSubtype="0" fill="hold" grpId="0" nodeType="withEffect">
                                  <p:stCondLst>
                                    <p:cond delay="0"/>
                                  </p:stCondLst>
                                  <p:childTnLst>
                                    <p:set>
                                      <p:cBhvr>
                                        <p:cTn id="384" dur="1" fill="hold">
                                          <p:stCondLst>
                                            <p:cond delay="0"/>
                                          </p:stCondLst>
                                        </p:cTn>
                                        <p:tgtEl>
                                          <p:spTgt spid="143"/>
                                        </p:tgtEl>
                                        <p:attrNameLst>
                                          <p:attrName>style.visibility</p:attrName>
                                        </p:attrNameLst>
                                      </p:cBhvr>
                                      <p:to>
                                        <p:strVal val="visible"/>
                                      </p:to>
                                    </p:set>
                                    <p:animEffect transition="in" filter="fade">
                                      <p:cBhvr>
                                        <p:cTn id="385" dur="500"/>
                                        <p:tgtEl>
                                          <p:spTgt spid="143"/>
                                        </p:tgtEl>
                                      </p:cBhvr>
                                    </p:animEffect>
                                  </p:childTnLst>
                                </p:cTn>
                              </p:par>
                            </p:childTnLst>
                          </p:cTn>
                        </p:par>
                        <p:par>
                          <p:cTn id="386" fill="hold">
                            <p:stCondLst>
                              <p:cond delay="11000"/>
                            </p:stCondLst>
                            <p:childTnLst>
                              <p:par>
                                <p:cTn id="387" presetID="10" presetClass="exit" presetSubtype="0" fill="hold" grpId="0" nodeType="afterEffect">
                                  <p:stCondLst>
                                    <p:cond delay="0"/>
                                  </p:stCondLst>
                                  <p:childTnLst>
                                    <p:animEffect transition="out" filter="fade">
                                      <p:cBhvr>
                                        <p:cTn id="388" dur="500"/>
                                        <p:tgtEl>
                                          <p:spTgt spid="42"/>
                                        </p:tgtEl>
                                      </p:cBhvr>
                                    </p:animEffect>
                                    <p:set>
                                      <p:cBhvr>
                                        <p:cTn id="389" dur="1" fill="hold">
                                          <p:stCondLst>
                                            <p:cond delay="499"/>
                                          </p:stCondLst>
                                        </p:cTn>
                                        <p:tgtEl>
                                          <p:spTgt spid="42"/>
                                        </p:tgtEl>
                                        <p:attrNameLst>
                                          <p:attrName>style.visibility</p:attrName>
                                        </p:attrNameLst>
                                      </p:cBhvr>
                                      <p:to>
                                        <p:strVal val="hidden"/>
                                      </p:to>
                                    </p:set>
                                  </p:childTnLst>
                                </p:cTn>
                              </p:par>
                              <p:par>
                                <p:cTn id="390" presetID="10" presetClass="exit" presetSubtype="0" fill="hold" grpId="0" nodeType="withEffect">
                                  <p:stCondLst>
                                    <p:cond delay="0"/>
                                  </p:stCondLst>
                                  <p:childTnLst>
                                    <p:animEffect transition="out" filter="fade">
                                      <p:cBhvr>
                                        <p:cTn id="391" dur="500"/>
                                        <p:tgtEl>
                                          <p:spTgt spid="273"/>
                                        </p:tgtEl>
                                      </p:cBhvr>
                                    </p:animEffect>
                                    <p:set>
                                      <p:cBhvr>
                                        <p:cTn id="392" dur="1" fill="hold">
                                          <p:stCondLst>
                                            <p:cond delay="499"/>
                                          </p:stCondLst>
                                        </p:cTn>
                                        <p:tgtEl>
                                          <p:spTgt spid="273"/>
                                        </p:tgtEl>
                                        <p:attrNameLst>
                                          <p:attrName>style.visibility</p:attrName>
                                        </p:attrNameLst>
                                      </p:cBhvr>
                                      <p:to>
                                        <p:strVal val="hidden"/>
                                      </p:to>
                                    </p:set>
                                  </p:childTnLst>
                                </p:cTn>
                              </p:par>
                            </p:childTnLst>
                          </p:cTn>
                        </p:par>
                        <p:par>
                          <p:cTn id="393" fill="hold">
                            <p:stCondLst>
                              <p:cond delay="11500"/>
                            </p:stCondLst>
                            <p:childTnLst>
                              <p:par>
                                <p:cTn id="394" presetID="10" presetClass="entr" presetSubtype="0" fill="hold" grpId="0" nodeType="afterEffect">
                                  <p:stCondLst>
                                    <p:cond delay="0"/>
                                  </p:stCondLst>
                                  <p:childTnLst>
                                    <p:set>
                                      <p:cBhvr>
                                        <p:cTn id="395" dur="1" fill="hold">
                                          <p:stCondLst>
                                            <p:cond delay="0"/>
                                          </p:stCondLst>
                                        </p:cTn>
                                        <p:tgtEl>
                                          <p:spTgt spid="95"/>
                                        </p:tgtEl>
                                        <p:attrNameLst>
                                          <p:attrName>style.visibility</p:attrName>
                                        </p:attrNameLst>
                                      </p:cBhvr>
                                      <p:to>
                                        <p:strVal val="visible"/>
                                      </p:to>
                                    </p:set>
                                    <p:animEffect transition="in" filter="fade">
                                      <p:cBhvr>
                                        <p:cTn id="396" dur="500"/>
                                        <p:tgtEl>
                                          <p:spTgt spid="95"/>
                                        </p:tgtEl>
                                      </p:cBhvr>
                                    </p:animEffect>
                                  </p:childTnLst>
                                </p:cTn>
                              </p:par>
                              <p:par>
                                <p:cTn id="397" presetID="10" presetClass="entr" presetSubtype="0" fill="hold" grpId="0" nodeType="withEffect">
                                  <p:stCondLst>
                                    <p:cond delay="0"/>
                                  </p:stCondLst>
                                  <p:childTnLst>
                                    <p:set>
                                      <p:cBhvr>
                                        <p:cTn id="398" dur="1" fill="hold">
                                          <p:stCondLst>
                                            <p:cond delay="0"/>
                                          </p:stCondLst>
                                        </p:cTn>
                                        <p:tgtEl>
                                          <p:spTgt spid="193"/>
                                        </p:tgtEl>
                                        <p:attrNameLst>
                                          <p:attrName>style.visibility</p:attrName>
                                        </p:attrNameLst>
                                      </p:cBhvr>
                                      <p:to>
                                        <p:strVal val="visible"/>
                                      </p:to>
                                    </p:set>
                                    <p:animEffect transition="in" filter="fade">
                                      <p:cBhvr>
                                        <p:cTn id="399" dur="500"/>
                                        <p:tgtEl>
                                          <p:spTgt spid="193"/>
                                        </p:tgtEl>
                                      </p:cBhvr>
                                    </p:animEffect>
                                  </p:childTnLst>
                                </p:cTn>
                              </p:par>
                              <p:par>
                                <p:cTn id="400" presetID="10" presetClass="entr" presetSubtype="0" fill="hold" grpId="0" nodeType="withEffect">
                                  <p:stCondLst>
                                    <p:cond delay="0"/>
                                  </p:stCondLst>
                                  <p:childTnLst>
                                    <p:set>
                                      <p:cBhvr>
                                        <p:cTn id="401" dur="1" fill="hold">
                                          <p:stCondLst>
                                            <p:cond delay="0"/>
                                          </p:stCondLst>
                                        </p:cTn>
                                        <p:tgtEl>
                                          <p:spTgt spid="242"/>
                                        </p:tgtEl>
                                        <p:attrNameLst>
                                          <p:attrName>style.visibility</p:attrName>
                                        </p:attrNameLst>
                                      </p:cBhvr>
                                      <p:to>
                                        <p:strVal val="visible"/>
                                      </p:to>
                                    </p:set>
                                    <p:animEffect transition="in" filter="fade">
                                      <p:cBhvr>
                                        <p:cTn id="402" dur="500"/>
                                        <p:tgtEl>
                                          <p:spTgt spid="242"/>
                                        </p:tgtEl>
                                      </p:cBhvr>
                                    </p:animEffect>
                                  </p:childTnLst>
                                </p:cTn>
                              </p:par>
                              <p:par>
                                <p:cTn id="403" presetID="10" presetClass="entr" presetSubtype="0" fill="hold" grpId="0" nodeType="withEffect">
                                  <p:stCondLst>
                                    <p:cond delay="0"/>
                                  </p:stCondLst>
                                  <p:childTnLst>
                                    <p:set>
                                      <p:cBhvr>
                                        <p:cTn id="404" dur="1" fill="hold">
                                          <p:stCondLst>
                                            <p:cond delay="0"/>
                                          </p:stCondLst>
                                        </p:cTn>
                                        <p:tgtEl>
                                          <p:spTgt spid="144"/>
                                        </p:tgtEl>
                                        <p:attrNameLst>
                                          <p:attrName>style.visibility</p:attrName>
                                        </p:attrNameLst>
                                      </p:cBhvr>
                                      <p:to>
                                        <p:strVal val="visible"/>
                                      </p:to>
                                    </p:set>
                                    <p:animEffect transition="in" filter="fade">
                                      <p:cBhvr>
                                        <p:cTn id="405" dur="500"/>
                                        <p:tgtEl>
                                          <p:spTgt spid="144"/>
                                        </p:tgtEl>
                                      </p:cBhvr>
                                    </p:animEffect>
                                  </p:childTnLst>
                                </p:cTn>
                              </p:par>
                            </p:childTnLst>
                          </p:cTn>
                        </p:par>
                        <p:par>
                          <p:cTn id="406" fill="hold">
                            <p:stCondLst>
                              <p:cond delay="12000"/>
                            </p:stCondLst>
                            <p:childTnLst>
                              <p:par>
                                <p:cTn id="407" presetID="10" presetClass="exit" presetSubtype="0" fill="hold" grpId="0" nodeType="afterEffect">
                                  <p:stCondLst>
                                    <p:cond delay="0"/>
                                  </p:stCondLst>
                                  <p:childTnLst>
                                    <p:animEffect transition="out" filter="fade">
                                      <p:cBhvr>
                                        <p:cTn id="408" dur="500"/>
                                        <p:tgtEl>
                                          <p:spTgt spid="43"/>
                                        </p:tgtEl>
                                      </p:cBhvr>
                                    </p:animEffect>
                                    <p:set>
                                      <p:cBhvr>
                                        <p:cTn id="409" dur="1" fill="hold">
                                          <p:stCondLst>
                                            <p:cond delay="499"/>
                                          </p:stCondLst>
                                        </p:cTn>
                                        <p:tgtEl>
                                          <p:spTgt spid="43"/>
                                        </p:tgtEl>
                                        <p:attrNameLst>
                                          <p:attrName>style.visibility</p:attrName>
                                        </p:attrNameLst>
                                      </p:cBhvr>
                                      <p:to>
                                        <p:strVal val="hidden"/>
                                      </p:to>
                                    </p:set>
                                  </p:childTnLst>
                                </p:cTn>
                              </p:par>
                            </p:childTnLst>
                          </p:cTn>
                        </p:par>
                        <p:par>
                          <p:cTn id="410" fill="hold">
                            <p:stCondLst>
                              <p:cond delay="12500"/>
                            </p:stCondLst>
                            <p:childTnLst>
                              <p:par>
                                <p:cTn id="411" presetID="10" presetClass="entr" presetSubtype="0" fill="hold" grpId="0" nodeType="afterEffect">
                                  <p:stCondLst>
                                    <p:cond delay="0"/>
                                  </p:stCondLst>
                                  <p:childTnLst>
                                    <p:set>
                                      <p:cBhvr>
                                        <p:cTn id="412" dur="1" fill="hold">
                                          <p:stCondLst>
                                            <p:cond delay="0"/>
                                          </p:stCondLst>
                                        </p:cTn>
                                        <p:tgtEl>
                                          <p:spTgt spid="96"/>
                                        </p:tgtEl>
                                        <p:attrNameLst>
                                          <p:attrName>style.visibility</p:attrName>
                                        </p:attrNameLst>
                                      </p:cBhvr>
                                      <p:to>
                                        <p:strVal val="visible"/>
                                      </p:to>
                                    </p:set>
                                    <p:animEffect transition="in" filter="fade">
                                      <p:cBhvr>
                                        <p:cTn id="413" dur="500"/>
                                        <p:tgtEl>
                                          <p:spTgt spid="96"/>
                                        </p:tgtEl>
                                      </p:cBhvr>
                                    </p:animEffect>
                                  </p:childTnLst>
                                </p:cTn>
                              </p:par>
                              <p:par>
                                <p:cTn id="414" presetID="10" presetClass="entr" presetSubtype="0" fill="hold" grpId="0" nodeType="withEffect">
                                  <p:stCondLst>
                                    <p:cond delay="0"/>
                                  </p:stCondLst>
                                  <p:childTnLst>
                                    <p:set>
                                      <p:cBhvr>
                                        <p:cTn id="415" dur="1" fill="hold">
                                          <p:stCondLst>
                                            <p:cond delay="0"/>
                                          </p:stCondLst>
                                        </p:cTn>
                                        <p:tgtEl>
                                          <p:spTgt spid="194"/>
                                        </p:tgtEl>
                                        <p:attrNameLst>
                                          <p:attrName>style.visibility</p:attrName>
                                        </p:attrNameLst>
                                      </p:cBhvr>
                                      <p:to>
                                        <p:strVal val="visible"/>
                                      </p:to>
                                    </p:set>
                                    <p:animEffect transition="in" filter="fade">
                                      <p:cBhvr>
                                        <p:cTn id="416" dur="500"/>
                                        <p:tgtEl>
                                          <p:spTgt spid="194"/>
                                        </p:tgtEl>
                                      </p:cBhvr>
                                    </p:animEffect>
                                  </p:childTnLst>
                                </p:cTn>
                              </p:par>
                              <p:par>
                                <p:cTn id="417" presetID="10" presetClass="entr" presetSubtype="0" fill="hold" grpId="0" nodeType="withEffect">
                                  <p:stCondLst>
                                    <p:cond delay="0"/>
                                  </p:stCondLst>
                                  <p:childTnLst>
                                    <p:set>
                                      <p:cBhvr>
                                        <p:cTn id="418" dur="1" fill="hold">
                                          <p:stCondLst>
                                            <p:cond delay="0"/>
                                          </p:stCondLst>
                                        </p:cTn>
                                        <p:tgtEl>
                                          <p:spTgt spid="243"/>
                                        </p:tgtEl>
                                        <p:attrNameLst>
                                          <p:attrName>style.visibility</p:attrName>
                                        </p:attrNameLst>
                                      </p:cBhvr>
                                      <p:to>
                                        <p:strVal val="visible"/>
                                      </p:to>
                                    </p:set>
                                    <p:animEffect transition="in" filter="fade">
                                      <p:cBhvr>
                                        <p:cTn id="419" dur="500"/>
                                        <p:tgtEl>
                                          <p:spTgt spid="243"/>
                                        </p:tgtEl>
                                      </p:cBhvr>
                                    </p:animEffect>
                                  </p:childTnLst>
                                </p:cTn>
                              </p:par>
                              <p:par>
                                <p:cTn id="420" presetID="10" presetClass="entr" presetSubtype="0" fill="hold" grpId="0" nodeType="withEffect">
                                  <p:stCondLst>
                                    <p:cond delay="0"/>
                                  </p:stCondLst>
                                  <p:childTnLst>
                                    <p:set>
                                      <p:cBhvr>
                                        <p:cTn id="421" dur="1" fill="hold">
                                          <p:stCondLst>
                                            <p:cond delay="0"/>
                                          </p:stCondLst>
                                        </p:cTn>
                                        <p:tgtEl>
                                          <p:spTgt spid="145"/>
                                        </p:tgtEl>
                                        <p:attrNameLst>
                                          <p:attrName>style.visibility</p:attrName>
                                        </p:attrNameLst>
                                      </p:cBhvr>
                                      <p:to>
                                        <p:strVal val="visible"/>
                                      </p:to>
                                    </p:set>
                                    <p:animEffect transition="in" filter="fade">
                                      <p:cBhvr>
                                        <p:cTn id="422" dur="500"/>
                                        <p:tgtEl>
                                          <p:spTgt spid="145"/>
                                        </p:tgtEl>
                                      </p:cBhvr>
                                    </p:animEffect>
                                  </p:childTnLst>
                                </p:cTn>
                              </p:par>
                            </p:childTnLst>
                          </p:cTn>
                        </p:par>
                        <p:par>
                          <p:cTn id="423" fill="hold">
                            <p:stCondLst>
                              <p:cond delay="13000"/>
                            </p:stCondLst>
                            <p:childTnLst>
                              <p:par>
                                <p:cTn id="424" presetID="10" presetClass="exit" presetSubtype="0" fill="hold" grpId="0" nodeType="afterEffect">
                                  <p:stCondLst>
                                    <p:cond delay="0"/>
                                  </p:stCondLst>
                                  <p:childTnLst>
                                    <p:animEffect transition="out" filter="fade">
                                      <p:cBhvr>
                                        <p:cTn id="425" dur="500"/>
                                        <p:tgtEl>
                                          <p:spTgt spid="44"/>
                                        </p:tgtEl>
                                      </p:cBhvr>
                                    </p:animEffect>
                                    <p:set>
                                      <p:cBhvr>
                                        <p:cTn id="426" dur="1" fill="hold">
                                          <p:stCondLst>
                                            <p:cond delay="499"/>
                                          </p:stCondLst>
                                        </p:cTn>
                                        <p:tgtEl>
                                          <p:spTgt spid="44"/>
                                        </p:tgtEl>
                                        <p:attrNameLst>
                                          <p:attrName>style.visibility</p:attrName>
                                        </p:attrNameLst>
                                      </p:cBhvr>
                                      <p:to>
                                        <p:strVal val="hidden"/>
                                      </p:to>
                                    </p:set>
                                  </p:childTnLst>
                                </p:cTn>
                              </p:par>
                            </p:childTnLst>
                          </p:cTn>
                        </p:par>
                        <p:par>
                          <p:cTn id="427" fill="hold">
                            <p:stCondLst>
                              <p:cond delay="13500"/>
                            </p:stCondLst>
                            <p:childTnLst>
                              <p:par>
                                <p:cTn id="428" presetID="10" presetClass="entr" presetSubtype="0" fill="hold" grpId="0" nodeType="afterEffect">
                                  <p:stCondLst>
                                    <p:cond delay="0"/>
                                  </p:stCondLst>
                                  <p:childTnLst>
                                    <p:set>
                                      <p:cBhvr>
                                        <p:cTn id="429" dur="1" fill="hold">
                                          <p:stCondLst>
                                            <p:cond delay="0"/>
                                          </p:stCondLst>
                                        </p:cTn>
                                        <p:tgtEl>
                                          <p:spTgt spid="97"/>
                                        </p:tgtEl>
                                        <p:attrNameLst>
                                          <p:attrName>style.visibility</p:attrName>
                                        </p:attrNameLst>
                                      </p:cBhvr>
                                      <p:to>
                                        <p:strVal val="visible"/>
                                      </p:to>
                                    </p:set>
                                    <p:animEffect transition="in" filter="fade">
                                      <p:cBhvr>
                                        <p:cTn id="430" dur="500"/>
                                        <p:tgtEl>
                                          <p:spTgt spid="97"/>
                                        </p:tgtEl>
                                      </p:cBhvr>
                                    </p:animEffect>
                                  </p:childTnLst>
                                </p:cTn>
                              </p:par>
                              <p:par>
                                <p:cTn id="431" presetID="10" presetClass="entr" presetSubtype="0" fill="hold" grpId="0" nodeType="withEffect">
                                  <p:stCondLst>
                                    <p:cond delay="0"/>
                                  </p:stCondLst>
                                  <p:childTnLst>
                                    <p:set>
                                      <p:cBhvr>
                                        <p:cTn id="432" dur="1" fill="hold">
                                          <p:stCondLst>
                                            <p:cond delay="0"/>
                                          </p:stCondLst>
                                        </p:cTn>
                                        <p:tgtEl>
                                          <p:spTgt spid="195"/>
                                        </p:tgtEl>
                                        <p:attrNameLst>
                                          <p:attrName>style.visibility</p:attrName>
                                        </p:attrNameLst>
                                      </p:cBhvr>
                                      <p:to>
                                        <p:strVal val="visible"/>
                                      </p:to>
                                    </p:set>
                                    <p:animEffect transition="in" filter="fade">
                                      <p:cBhvr>
                                        <p:cTn id="433" dur="500"/>
                                        <p:tgtEl>
                                          <p:spTgt spid="195"/>
                                        </p:tgtEl>
                                      </p:cBhvr>
                                    </p:animEffect>
                                  </p:childTnLst>
                                </p:cTn>
                              </p:par>
                              <p:par>
                                <p:cTn id="434" presetID="10" presetClass="entr" presetSubtype="0" fill="hold" grpId="0" nodeType="withEffect">
                                  <p:stCondLst>
                                    <p:cond delay="0"/>
                                  </p:stCondLst>
                                  <p:childTnLst>
                                    <p:set>
                                      <p:cBhvr>
                                        <p:cTn id="435" dur="1" fill="hold">
                                          <p:stCondLst>
                                            <p:cond delay="0"/>
                                          </p:stCondLst>
                                        </p:cTn>
                                        <p:tgtEl>
                                          <p:spTgt spid="244"/>
                                        </p:tgtEl>
                                        <p:attrNameLst>
                                          <p:attrName>style.visibility</p:attrName>
                                        </p:attrNameLst>
                                      </p:cBhvr>
                                      <p:to>
                                        <p:strVal val="visible"/>
                                      </p:to>
                                    </p:set>
                                    <p:animEffect transition="in" filter="fade">
                                      <p:cBhvr>
                                        <p:cTn id="436" dur="500"/>
                                        <p:tgtEl>
                                          <p:spTgt spid="244"/>
                                        </p:tgtEl>
                                      </p:cBhvr>
                                    </p:animEffect>
                                  </p:childTnLst>
                                </p:cTn>
                              </p:par>
                              <p:par>
                                <p:cTn id="437" presetID="10" presetClass="entr" presetSubtype="0" fill="hold" grpId="0" nodeType="withEffect">
                                  <p:stCondLst>
                                    <p:cond delay="0"/>
                                  </p:stCondLst>
                                  <p:childTnLst>
                                    <p:set>
                                      <p:cBhvr>
                                        <p:cTn id="438" dur="1" fill="hold">
                                          <p:stCondLst>
                                            <p:cond delay="0"/>
                                          </p:stCondLst>
                                        </p:cTn>
                                        <p:tgtEl>
                                          <p:spTgt spid="146"/>
                                        </p:tgtEl>
                                        <p:attrNameLst>
                                          <p:attrName>style.visibility</p:attrName>
                                        </p:attrNameLst>
                                      </p:cBhvr>
                                      <p:to>
                                        <p:strVal val="visible"/>
                                      </p:to>
                                    </p:set>
                                    <p:animEffect transition="in" filter="fade">
                                      <p:cBhvr>
                                        <p:cTn id="439" dur="500"/>
                                        <p:tgtEl>
                                          <p:spTgt spid="146"/>
                                        </p:tgtEl>
                                      </p:cBhvr>
                                    </p:animEffect>
                                  </p:childTnLst>
                                </p:cTn>
                              </p:par>
                            </p:childTnLst>
                          </p:cTn>
                        </p:par>
                        <p:par>
                          <p:cTn id="440" fill="hold">
                            <p:stCondLst>
                              <p:cond delay="14000"/>
                            </p:stCondLst>
                            <p:childTnLst>
                              <p:par>
                                <p:cTn id="441" presetID="10" presetClass="exit" presetSubtype="0" fill="hold" grpId="0" nodeType="afterEffect">
                                  <p:stCondLst>
                                    <p:cond delay="0"/>
                                  </p:stCondLst>
                                  <p:childTnLst>
                                    <p:animEffect transition="out" filter="fade">
                                      <p:cBhvr>
                                        <p:cTn id="442" dur="500"/>
                                        <p:tgtEl>
                                          <p:spTgt spid="45"/>
                                        </p:tgtEl>
                                      </p:cBhvr>
                                    </p:animEffect>
                                    <p:set>
                                      <p:cBhvr>
                                        <p:cTn id="443" dur="1" fill="hold">
                                          <p:stCondLst>
                                            <p:cond delay="499"/>
                                          </p:stCondLst>
                                        </p:cTn>
                                        <p:tgtEl>
                                          <p:spTgt spid="45"/>
                                        </p:tgtEl>
                                        <p:attrNameLst>
                                          <p:attrName>style.visibility</p:attrName>
                                        </p:attrNameLst>
                                      </p:cBhvr>
                                      <p:to>
                                        <p:strVal val="hidden"/>
                                      </p:to>
                                    </p:set>
                                  </p:childTnLst>
                                </p:cTn>
                              </p:par>
                            </p:childTnLst>
                          </p:cTn>
                        </p:par>
                        <p:par>
                          <p:cTn id="444" fill="hold">
                            <p:stCondLst>
                              <p:cond delay="14500"/>
                            </p:stCondLst>
                            <p:childTnLst>
                              <p:par>
                                <p:cTn id="445" presetID="10" presetClass="entr" presetSubtype="0" fill="hold" grpId="0" nodeType="afterEffect">
                                  <p:stCondLst>
                                    <p:cond delay="0"/>
                                  </p:stCondLst>
                                  <p:childTnLst>
                                    <p:set>
                                      <p:cBhvr>
                                        <p:cTn id="446" dur="1" fill="hold">
                                          <p:stCondLst>
                                            <p:cond delay="0"/>
                                          </p:stCondLst>
                                        </p:cTn>
                                        <p:tgtEl>
                                          <p:spTgt spid="98"/>
                                        </p:tgtEl>
                                        <p:attrNameLst>
                                          <p:attrName>style.visibility</p:attrName>
                                        </p:attrNameLst>
                                      </p:cBhvr>
                                      <p:to>
                                        <p:strVal val="visible"/>
                                      </p:to>
                                    </p:set>
                                    <p:animEffect transition="in" filter="fade">
                                      <p:cBhvr>
                                        <p:cTn id="447" dur="500"/>
                                        <p:tgtEl>
                                          <p:spTgt spid="98"/>
                                        </p:tgtEl>
                                      </p:cBhvr>
                                    </p:animEffect>
                                  </p:childTnLst>
                                </p:cTn>
                              </p:par>
                              <p:par>
                                <p:cTn id="448" presetID="10" presetClass="entr" presetSubtype="0" fill="hold" grpId="0" nodeType="withEffect">
                                  <p:stCondLst>
                                    <p:cond delay="0"/>
                                  </p:stCondLst>
                                  <p:childTnLst>
                                    <p:set>
                                      <p:cBhvr>
                                        <p:cTn id="449" dur="1" fill="hold">
                                          <p:stCondLst>
                                            <p:cond delay="0"/>
                                          </p:stCondLst>
                                        </p:cTn>
                                        <p:tgtEl>
                                          <p:spTgt spid="196"/>
                                        </p:tgtEl>
                                        <p:attrNameLst>
                                          <p:attrName>style.visibility</p:attrName>
                                        </p:attrNameLst>
                                      </p:cBhvr>
                                      <p:to>
                                        <p:strVal val="visible"/>
                                      </p:to>
                                    </p:set>
                                    <p:animEffect transition="in" filter="fade">
                                      <p:cBhvr>
                                        <p:cTn id="450" dur="500"/>
                                        <p:tgtEl>
                                          <p:spTgt spid="196"/>
                                        </p:tgtEl>
                                      </p:cBhvr>
                                    </p:animEffect>
                                  </p:childTnLst>
                                </p:cTn>
                              </p:par>
                              <p:par>
                                <p:cTn id="451" presetID="10" presetClass="entr" presetSubtype="0" fill="hold" grpId="0" nodeType="withEffect">
                                  <p:stCondLst>
                                    <p:cond delay="0"/>
                                  </p:stCondLst>
                                  <p:childTnLst>
                                    <p:set>
                                      <p:cBhvr>
                                        <p:cTn id="452" dur="1" fill="hold">
                                          <p:stCondLst>
                                            <p:cond delay="0"/>
                                          </p:stCondLst>
                                        </p:cTn>
                                        <p:tgtEl>
                                          <p:spTgt spid="245"/>
                                        </p:tgtEl>
                                        <p:attrNameLst>
                                          <p:attrName>style.visibility</p:attrName>
                                        </p:attrNameLst>
                                      </p:cBhvr>
                                      <p:to>
                                        <p:strVal val="visible"/>
                                      </p:to>
                                    </p:set>
                                    <p:animEffect transition="in" filter="fade">
                                      <p:cBhvr>
                                        <p:cTn id="453" dur="500"/>
                                        <p:tgtEl>
                                          <p:spTgt spid="245"/>
                                        </p:tgtEl>
                                      </p:cBhvr>
                                    </p:animEffect>
                                  </p:childTnLst>
                                </p:cTn>
                              </p:par>
                              <p:par>
                                <p:cTn id="454" presetID="10" presetClass="entr" presetSubtype="0" fill="hold" grpId="0" nodeType="withEffect">
                                  <p:stCondLst>
                                    <p:cond delay="0"/>
                                  </p:stCondLst>
                                  <p:childTnLst>
                                    <p:set>
                                      <p:cBhvr>
                                        <p:cTn id="455" dur="1" fill="hold">
                                          <p:stCondLst>
                                            <p:cond delay="0"/>
                                          </p:stCondLst>
                                        </p:cTn>
                                        <p:tgtEl>
                                          <p:spTgt spid="147"/>
                                        </p:tgtEl>
                                        <p:attrNameLst>
                                          <p:attrName>style.visibility</p:attrName>
                                        </p:attrNameLst>
                                      </p:cBhvr>
                                      <p:to>
                                        <p:strVal val="visible"/>
                                      </p:to>
                                    </p:set>
                                    <p:animEffect transition="in" filter="fade">
                                      <p:cBhvr>
                                        <p:cTn id="456" dur="500"/>
                                        <p:tgtEl>
                                          <p:spTgt spid="147"/>
                                        </p:tgtEl>
                                      </p:cBhvr>
                                    </p:animEffect>
                                  </p:childTnLst>
                                </p:cTn>
                              </p:par>
                            </p:childTnLst>
                          </p:cTn>
                        </p:par>
                        <p:par>
                          <p:cTn id="457" fill="hold">
                            <p:stCondLst>
                              <p:cond delay="15000"/>
                            </p:stCondLst>
                            <p:childTnLst>
                              <p:par>
                                <p:cTn id="458" presetID="10" presetClass="exit" presetSubtype="0" fill="hold" grpId="0" nodeType="afterEffect">
                                  <p:stCondLst>
                                    <p:cond delay="0"/>
                                  </p:stCondLst>
                                  <p:childTnLst>
                                    <p:animEffect transition="out" filter="fade">
                                      <p:cBhvr>
                                        <p:cTn id="459" dur="500"/>
                                        <p:tgtEl>
                                          <p:spTgt spid="46"/>
                                        </p:tgtEl>
                                      </p:cBhvr>
                                    </p:animEffect>
                                    <p:set>
                                      <p:cBhvr>
                                        <p:cTn id="460" dur="1" fill="hold">
                                          <p:stCondLst>
                                            <p:cond delay="499"/>
                                          </p:stCondLst>
                                        </p:cTn>
                                        <p:tgtEl>
                                          <p:spTgt spid="46"/>
                                        </p:tgtEl>
                                        <p:attrNameLst>
                                          <p:attrName>style.visibility</p:attrName>
                                        </p:attrNameLst>
                                      </p:cBhvr>
                                      <p:to>
                                        <p:strVal val="hidden"/>
                                      </p:to>
                                    </p:set>
                                  </p:childTnLst>
                                </p:cTn>
                              </p:par>
                              <p:par>
                                <p:cTn id="461" presetID="10" presetClass="exit" presetSubtype="0" fill="hold" grpId="0" nodeType="withEffect">
                                  <p:stCondLst>
                                    <p:cond delay="0"/>
                                  </p:stCondLst>
                                  <p:childTnLst>
                                    <p:animEffect transition="out" filter="fade">
                                      <p:cBhvr>
                                        <p:cTn id="462" dur="500"/>
                                        <p:tgtEl>
                                          <p:spTgt spid="274"/>
                                        </p:tgtEl>
                                      </p:cBhvr>
                                    </p:animEffect>
                                    <p:set>
                                      <p:cBhvr>
                                        <p:cTn id="463" dur="1" fill="hold">
                                          <p:stCondLst>
                                            <p:cond delay="499"/>
                                          </p:stCondLst>
                                        </p:cTn>
                                        <p:tgtEl>
                                          <p:spTgt spid="274"/>
                                        </p:tgtEl>
                                        <p:attrNameLst>
                                          <p:attrName>style.visibility</p:attrName>
                                        </p:attrNameLst>
                                      </p:cBhvr>
                                      <p:to>
                                        <p:strVal val="hidden"/>
                                      </p:to>
                                    </p:set>
                                  </p:childTnLst>
                                </p:cTn>
                              </p:par>
                            </p:childTnLst>
                          </p:cTn>
                        </p:par>
                        <p:par>
                          <p:cTn id="464" fill="hold">
                            <p:stCondLst>
                              <p:cond delay="15500"/>
                            </p:stCondLst>
                            <p:childTnLst>
                              <p:par>
                                <p:cTn id="465" presetID="10" presetClass="entr" presetSubtype="0" fill="hold" grpId="0" nodeType="afterEffect">
                                  <p:stCondLst>
                                    <p:cond delay="0"/>
                                  </p:stCondLst>
                                  <p:childTnLst>
                                    <p:set>
                                      <p:cBhvr>
                                        <p:cTn id="466" dur="1" fill="hold">
                                          <p:stCondLst>
                                            <p:cond delay="0"/>
                                          </p:stCondLst>
                                        </p:cTn>
                                        <p:tgtEl>
                                          <p:spTgt spid="99"/>
                                        </p:tgtEl>
                                        <p:attrNameLst>
                                          <p:attrName>style.visibility</p:attrName>
                                        </p:attrNameLst>
                                      </p:cBhvr>
                                      <p:to>
                                        <p:strVal val="visible"/>
                                      </p:to>
                                    </p:set>
                                    <p:animEffect transition="in" filter="fade">
                                      <p:cBhvr>
                                        <p:cTn id="467" dur="500"/>
                                        <p:tgtEl>
                                          <p:spTgt spid="99"/>
                                        </p:tgtEl>
                                      </p:cBhvr>
                                    </p:animEffect>
                                  </p:childTnLst>
                                </p:cTn>
                              </p:par>
                              <p:par>
                                <p:cTn id="468" presetID="10" presetClass="entr" presetSubtype="0" fill="hold" grpId="0" nodeType="withEffect">
                                  <p:stCondLst>
                                    <p:cond delay="0"/>
                                  </p:stCondLst>
                                  <p:childTnLst>
                                    <p:set>
                                      <p:cBhvr>
                                        <p:cTn id="469" dur="1" fill="hold">
                                          <p:stCondLst>
                                            <p:cond delay="0"/>
                                          </p:stCondLst>
                                        </p:cTn>
                                        <p:tgtEl>
                                          <p:spTgt spid="197"/>
                                        </p:tgtEl>
                                        <p:attrNameLst>
                                          <p:attrName>style.visibility</p:attrName>
                                        </p:attrNameLst>
                                      </p:cBhvr>
                                      <p:to>
                                        <p:strVal val="visible"/>
                                      </p:to>
                                    </p:set>
                                    <p:animEffect transition="in" filter="fade">
                                      <p:cBhvr>
                                        <p:cTn id="470" dur="500"/>
                                        <p:tgtEl>
                                          <p:spTgt spid="197"/>
                                        </p:tgtEl>
                                      </p:cBhvr>
                                    </p:animEffect>
                                  </p:childTnLst>
                                </p:cTn>
                              </p:par>
                              <p:par>
                                <p:cTn id="471" presetID="10" presetClass="entr" presetSubtype="0" fill="hold" grpId="0" nodeType="withEffect">
                                  <p:stCondLst>
                                    <p:cond delay="0"/>
                                  </p:stCondLst>
                                  <p:childTnLst>
                                    <p:set>
                                      <p:cBhvr>
                                        <p:cTn id="472" dur="1" fill="hold">
                                          <p:stCondLst>
                                            <p:cond delay="0"/>
                                          </p:stCondLst>
                                        </p:cTn>
                                        <p:tgtEl>
                                          <p:spTgt spid="246"/>
                                        </p:tgtEl>
                                        <p:attrNameLst>
                                          <p:attrName>style.visibility</p:attrName>
                                        </p:attrNameLst>
                                      </p:cBhvr>
                                      <p:to>
                                        <p:strVal val="visible"/>
                                      </p:to>
                                    </p:set>
                                    <p:animEffect transition="in" filter="fade">
                                      <p:cBhvr>
                                        <p:cTn id="473" dur="500"/>
                                        <p:tgtEl>
                                          <p:spTgt spid="246"/>
                                        </p:tgtEl>
                                      </p:cBhvr>
                                    </p:animEffect>
                                  </p:childTnLst>
                                </p:cTn>
                              </p:par>
                              <p:par>
                                <p:cTn id="474" presetID="10" presetClass="entr" presetSubtype="0" fill="hold" grpId="0" nodeType="withEffect">
                                  <p:stCondLst>
                                    <p:cond delay="0"/>
                                  </p:stCondLst>
                                  <p:childTnLst>
                                    <p:set>
                                      <p:cBhvr>
                                        <p:cTn id="475" dur="1" fill="hold">
                                          <p:stCondLst>
                                            <p:cond delay="0"/>
                                          </p:stCondLst>
                                        </p:cTn>
                                        <p:tgtEl>
                                          <p:spTgt spid="148"/>
                                        </p:tgtEl>
                                        <p:attrNameLst>
                                          <p:attrName>style.visibility</p:attrName>
                                        </p:attrNameLst>
                                      </p:cBhvr>
                                      <p:to>
                                        <p:strVal val="visible"/>
                                      </p:to>
                                    </p:set>
                                    <p:animEffect transition="in" filter="fade">
                                      <p:cBhvr>
                                        <p:cTn id="476" dur="500"/>
                                        <p:tgtEl>
                                          <p:spTgt spid="148"/>
                                        </p:tgtEl>
                                      </p:cBhvr>
                                    </p:animEffect>
                                  </p:childTnLst>
                                </p:cTn>
                              </p:par>
                            </p:childTnLst>
                          </p:cTn>
                        </p:par>
                        <p:par>
                          <p:cTn id="477" fill="hold">
                            <p:stCondLst>
                              <p:cond delay="16000"/>
                            </p:stCondLst>
                            <p:childTnLst>
                              <p:par>
                                <p:cTn id="478" presetID="10" presetClass="exit" presetSubtype="0" fill="hold" grpId="0" nodeType="afterEffect">
                                  <p:stCondLst>
                                    <p:cond delay="0"/>
                                  </p:stCondLst>
                                  <p:childTnLst>
                                    <p:animEffect transition="out" filter="fade">
                                      <p:cBhvr>
                                        <p:cTn id="479" dur="500"/>
                                        <p:tgtEl>
                                          <p:spTgt spid="23"/>
                                        </p:tgtEl>
                                      </p:cBhvr>
                                    </p:animEffect>
                                    <p:set>
                                      <p:cBhvr>
                                        <p:cTn id="480" dur="1" fill="hold">
                                          <p:stCondLst>
                                            <p:cond delay="499"/>
                                          </p:stCondLst>
                                        </p:cTn>
                                        <p:tgtEl>
                                          <p:spTgt spid="23"/>
                                        </p:tgtEl>
                                        <p:attrNameLst>
                                          <p:attrName>style.visibility</p:attrName>
                                        </p:attrNameLst>
                                      </p:cBhvr>
                                      <p:to>
                                        <p:strVal val="hidden"/>
                                      </p:to>
                                    </p:set>
                                  </p:childTnLst>
                                </p:cTn>
                              </p:par>
                            </p:childTnLst>
                          </p:cTn>
                        </p:par>
                        <p:par>
                          <p:cTn id="481" fill="hold">
                            <p:stCondLst>
                              <p:cond delay="16500"/>
                            </p:stCondLst>
                            <p:childTnLst>
                              <p:par>
                                <p:cTn id="482" presetID="10" presetClass="entr" presetSubtype="0" fill="hold" grpId="0" nodeType="afterEffect">
                                  <p:stCondLst>
                                    <p:cond delay="0"/>
                                  </p:stCondLst>
                                  <p:childTnLst>
                                    <p:set>
                                      <p:cBhvr>
                                        <p:cTn id="483" dur="1" fill="hold">
                                          <p:stCondLst>
                                            <p:cond delay="0"/>
                                          </p:stCondLst>
                                        </p:cTn>
                                        <p:tgtEl>
                                          <p:spTgt spid="102"/>
                                        </p:tgtEl>
                                        <p:attrNameLst>
                                          <p:attrName>style.visibility</p:attrName>
                                        </p:attrNameLst>
                                      </p:cBhvr>
                                      <p:to>
                                        <p:strVal val="visible"/>
                                      </p:to>
                                    </p:set>
                                    <p:animEffect transition="in" filter="fade">
                                      <p:cBhvr>
                                        <p:cTn id="484" dur="500"/>
                                        <p:tgtEl>
                                          <p:spTgt spid="102"/>
                                        </p:tgtEl>
                                      </p:cBhvr>
                                    </p:animEffect>
                                  </p:childTnLst>
                                </p:cTn>
                              </p:par>
                              <p:par>
                                <p:cTn id="485" presetID="10" presetClass="entr" presetSubtype="0" fill="hold" grpId="0" nodeType="withEffect">
                                  <p:stCondLst>
                                    <p:cond delay="0"/>
                                  </p:stCondLst>
                                  <p:childTnLst>
                                    <p:set>
                                      <p:cBhvr>
                                        <p:cTn id="486" dur="1" fill="hold">
                                          <p:stCondLst>
                                            <p:cond delay="0"/>
                                          </p:stCondLst>
                                        </p:cTn>
                                        <p:tgtEl>
                                          <p:spTgt spid="200"/>
                                        </p:tgtEl>
                                        <p:attrNameLst>
                                          <p:attrName>style.visibility</p:attrName>
                                        </p:attrNameLst>
                                      </p:cBhvr>
                                      <p:to>
                                        <p:strVal val="visible"/>
                                      </p:to>
                                    </p:set>
                                    <p:animEffect transition="in" filter="fade">
                                      <p:cBhvr>
                                        <p:cTn id="487" dur="500"/>
                                        <p:tgtEl>
                                          <p:spTgt spid="200"/>
                                        </p:tgtEl>
                                      </p:cBhvr>
                                    </p:animEffect>
                                  </p:childTnLst>
                                </p:cTn>
                              </p:par>
                              <p:par>
                                <p:cTn id="488" presetID="10" presetClass="entr" presetSubtype="0" fill="hold" grpId="0" nodeType="withEffect">
                                  <p:stCondLst>
                                    <p:cond delay="0"/>
                                  </p:stCondLst>
                                  <p:childTnLst>
                                    <p:set>
                                      <p:cBhvr>
                                        <p:cTn id="489" dur="1" fill="hold">
                                          <p:stCondLst>
                                            <p:cond delay="0"/>
                                          </p:stCondLst>
                                        </p:cTn>
                                        <p:tgtEl>
                                          <p:spTgt spid="249"/>
                                        </p:tgtEl>
                                        <p:attrNameLst>
                                          <p:attrName>style.visibility</p:attrName>
                                        </p:attrNameLst>
                                      </p:cBhvr>
                                      <p:to>
                                        <p:strVal val="visible"/>
                                      </p:to>
                                    </p:set>
                                    <p:animEffect transition="in" filter="fade">
                                      <p:cBhvr>
                                        <p:cTn id="490" dur="500"/>
                                        <p:tgtEl>
                                          <p:spTgt spid="249"/>
                                        </p:tgtEl>
                                      </p:cBhvr>
                                    </p:animEffect>
                                  </p:childTnLst>
                                </p:cTn>
                              </p:par>
                              <p:par>
                                <p:cTn id="491" presetID="10" presetClass="entr" presetSubtype="0" fill="hold" grpId="0" nodeType="withEffect">
                                  <p:stCondLst>
                                    <p:cond delay="0"/>
                                  </p:stCondLst>
                                  <p:childTnLst>
                                    <p:set>
                                      <p:cBhvr>
                                        <p:cTn id="492" dur="1" fill="hold">
                                          <p:stCondLst>
                                            <p:cond delay="0"/>
                                          </p:stCondLst>
                                        </p:cTn>
                                        <p:tgtEl>
                                          <p:spTgt spid="151"/>
                                        </p:tgtEl>
                                        <p:attrNameLst>
                                          <p:attrName>style.visibility</p:attrName>
                                        </p:attrNameLst>
                                      </p:cBhvr>
                                      <p:to>
                                        <p:strVal val="visible"/>
                                      </p:to>
                                    </p:set>
                                    <p:animEffect transition="in" filter="fade">
                                      <p:cBhvr>
                                        <p:cTn id="493" dur="500"/>
                                        <p:tgtEl>
                                          <p:spTgt spid="151"/>
                                        </p:tgtEl>
                                      </p:cBhvr>
                                    </p:animEffect>
                                  </p:childTnLst>
                                </p:cTn>
                              </p:par>
                            </p:childTnLst>
                          </p:cTn>
                        </p:par>
                        <p:par>
                          <p:cTn id="494" fill="hold">
                            <p:stCondLst>
                              <p:cond delay="17000"/>
                            </p:stCondLst>
                            <p:childTnLst>
                              <p:par>
                                <p:cTn id="495" presetID="10" presetClass="exit" presetSubtype="0" fill="hold" grpId="0" nodeType="afterEffect">
                                  <p:stCondLst>
                                    <p:cond delay="0"/>
                                  </p:stCondLst>
                                  <p:childTnLst>
                                    <p:animEffect transition="out" filter="fade">
                                      <p:cBhvr>
                                        <p:cTn id="496" dur="500"/>
                                        <p:tgtEl>
                                          <p:spTgt spid="24"/>
                                        </p:tgtEl>
                                      </p:cBhvr>
                                    </p:animEffect>
                                    <p:set>
                                      <p:cBhvr>
                                        <p:cTn id="497" dur="1" fill="hold">
                                          <p:stCondLst>
                                            <p:cond delay="499"/>
                                          </p:stCondLst>
                                        </p:cTn>
                                        <p:tgtEl>
                                          <p:spTgt spid="24"/>
                                        </p:tgtEl>
                                        <p:attrNameLst>
                                          <p:attrName>style.visibility</p:attrName>
                                        </p:attrNameLst>
                                      </p:cBhvr>
                                      <p:to>
                                        <p:strVal val="hidden"/>
                                      </p:to>
                                    </p:set>
                                  </p:childTnLst>
                                </p:cTn>
                              </p:par>
                            </p:childTnLst>
                          </p:cTn>
                        </p:par>
                        <p:par>
                          <p:cTn id="498" fill="hold">
                            <p:stCondLst>
                              <p:cond delay="17500"/>
                            </p:stCondLst>
                            <p:childTnLst>
                              <p:par>
                                <p:cTn id="499" presetID="10" presetClass="entr" presetSubtype="0" fill="hold" grpId="0" nodeType="afterEffect">
                                  <p:stCondLst>
                                    <p:cond delay="0"/>
                                  </p:stCondLst>
                                  <p:childTnLst>
                                    <p:set>
                                      <p:cBhvr>
                                        <p:cTn id="500" dur="1" fill="hold">
                                          <p:stCondLst>
                                            <p:cond delay="0"/>
                                          </p:stCondLst>
                                        </p:cTn>
                                        <p:tgtEl>
                                          <p:spTgt spid="103"/>
                                        </p:tgtEl>
                                        <p:attrNameLst>
                                          <p:attrName>style.visibility</p:attrName>
                                        </p:attrNameLst>
                                      </p:cBhvr>
                                      <p:to>
                                        <p:strVal val="visible"/>
                                      </p:to>
                                    </p:set>
                                    <p:animEffect transition="in" filter="fade">
                                      <p:cBhvr>
                                        <p:cTn id="501" dur="500"/>
                                        <p:tgtEl>
                                          <p:spTgt spid="103"/>
                                        </p:tgtEl>
                                      </p:cBhvr>
                                    </p:animEffect>
                                  </p:childTnLst>
                                </p:cTn>
                              </p:par>
                              <p:par>
                                <p:cTn id="502" presetID="10" presetClass="entr" presetSubtype="0" fill="hold" grpId="0" nodeType="withEffect">
                                  <p:stCondLst>
                                    <p:cond delay="0"/>
                                  </p:stCondLst>
                                  <p:childTnLst>
                                    <p:set>
                                      <p:cBhvr>
                                        <p:cTn id="503" dur="1" fill="hold">
                                          <p:stCondLst>
                                            <p:cond delay="0"/>
                                          </p:stCondLst>
                                        </p:cTn>
                                        <p:tgtEl>
                                          <p:spTgt spid="201"/>
                                        </p:tgtEl>
                                        <p:attrNameLst>
                                          <p:attrName>style.visibility</p:attrName>
                                        </p:attrNameLst>
                                      </p:cBhvr>
                                      <p:to>
                                        <p:strVal val="visible"/>
                                      </p:to>
                                    </p:set>
                                    <p:animEffect transition="in" filter="fade">
                                      <p:cBhvr>
                                        <p:cTn id="504" dur="500"/>
                                        <p:tgtEl>
                                          <p:spTgt spid="201"/>
                                        </p:tgtEl>
                                      </p:cBhvr>
                                    </p:animEffect>
                                  </p:childTnLst>
                                </p:cTn>
                              </p:par>
                              <p:par>
                                <p:cTn id="505" presetID="10" presetClass="entr" presetSubtype="0" fill="hold" grpId="0" nodeType="withEffect">
                                  <p:stCondLst>
                                    <p:cond delay="0"/>
                                  </p:stCondLst>
                                  <p:childTnLst>
                                    <p:set>
                                      <p:cBhvr>
                                        <p:cTn id="506" dur="1" fill="hold">
                                          <p:stCondLst>
                                            <p:cond delay="0"/>
                                          </p:stCondLst>
                                        </p:cTn>
                                        <p:tgtEl>
                                          <p:spTgt spid="250"/>
                                        </p:tgtEl>
                                        <p:attrNameLst>
                                          <p:attrName>style.visibility</p:attrName>
                                        </p:attrNameLst>
                                      </p:cBhvr>
                                      <p:to>
                                        <p:strVal val="visible"/>
                                      </p:to>
                                    </p:set>
                                    <p:animEffect transition="in" filter="fade">
                                      <p:cBhvr>
                                        <p:cTn id="507" dur="500"/>
                                        <p:tgtEl>
                                          <p:spTgt spid="250"/>
                                        </p:tgtEl>
                                      </p:cBhvr>
                                    </p:animEffect>
                                  </p:childTnLst>
                                </p:cTn>
                              </p:par>
                              <p:par>
                                <p:cTn id="508" presetID="10" presetClass="entr" presetSubtype="0" fill="hold" grpId="0" nodeType="withEffect">
                                  <p:stCondLst>
                                    <p:cond delay="0"/>
                                  </p:stCondLst>
                                  <p:childTnLst>
                                    <p:set>
                                      <p:cBhvr>
                                        <p:cTn id="509" dur="1" fill="hold">
                                          <p:stCondLst>
                                            <p:cond delay="0"/>
                                          </p:stCondLst>
                                        </p:cTn>
                                        <p:tgtEl>
                                          <p:spTgt spid="152"/>
                                        </p:tgtEl>
                                        <p:attrNameLst>
                                          <p:attrName>style.visibility</p:attrName>
                                        </p:attrNameLst>
                                      </p:cBhvr>
                                      <p:to>
                                        <p:strVal val="visible"/>
                                      </p:to>
                                    </p:set>
                                    <p:animEffect transition="in" filter="fade">
                                      <p:cBhvr>
                                        <p:cTn id="510" dur="500"/>
                                        <p:tgtEl>
                                          <p:spTgt spid="152"/>
                                        </p:tgtEl>
                                      </p:cBhvr>
                                    </p:animEffect>
                                  </p:childTnLst>
                                </p:cTn>
                              </p:par>
                            </p:childTnLst>
                          </p:cTn>
                        </p:par>
                        <p:par>
                          <p:cTn id="511" fill="hold">
                            <p:stCondLst>
                              <p:cond delay="18000"/>
                            </p:stCondLst>
                            <p:childTnLst>
                              <p:par>
                                <p:cTn id="512" presetID="10" presetClass="exit" presetSubtype="0" fill="hold" grpId="0" nodeType="afterEffect">
                                  <p:stCondLst>
                                    <p:cond delay="0"/>
                                  </p:stCondLst>
                                  <p:childTnLst>
                                    <p:animEffect transition="out" filter="fade">
                                      <p:cBhvr>
                                        <p:cTn id="513" dur="500"/>
                                        <p:tgtEl>
                                          <p:spTgt spid="25"/>
                                        </p:tgtEl>
                                      </p:cBhvr>
                                    </p:animEffect>
                                    <p:set>
                                      <p:cBhvr>
                                        <p:cTn id="514" dur="1" fill="hold">
                                          <p:stCondLst>
                                            <p:cond delay="499"/>
                                          </p:stCondLst>
                                        </p:cTn>
                                        <p:tgtEl>
                                          <p:spTgt spid="25"/>
                                        </p:tgtEl>
                                        <p:attrNameLst>
                                          <p:attrName>style.visibility</p:attrName>
                                        </p:attrNameLst>
                                      </p:cBhvr>
                                      <p:to>
                                        <p:strVal val="hidden"/>
                                      </p:to>
                                    </p:set>
                                  </p:childTnLst>
                                </p:cTn>
                              </p:par>
                            </p:childTnLst>
                          </p:cTn>
                        </p:par>
                        <p:par>
                          <p:cTn id="515" fill="hold">
                            <p:stCondLst>
                              <p:cond delay="18500"/>
                            </p:stCondLst>
                            <p:childTnLst>
                              <p:par>
                                <p:cTn id="516" presetID="10" presetClass="entr" presetSubtype="0" fill="hold" grpId="0" nodeType="afterEffect">
                                  <p:stCondLst>
                                    <p:cond delay="0"/>
                                  </p:stCondLst>
                                  <p:childTnLst>
                                    <p:set>
                                      <p:cBhvr>
                                        <p:cTn id="517" dur="1" fill="hold">
                                          <p:stCondLst>
                                            <p:cond delay="0"/>
                                          </p:stCondLst>
                                        </p:cTn>
                                        <p:tgtEl>
                                          <p:spTgt spid="104"/>
                                        </p:tgtEl>
                                        <p:attrNameLst>
                                          <p:attrName>style.visibility</p:attrName>
                                        </p:attrNameLst>
                                      </p:cBhvr>
                                      <p:to>
                                        <p:strVal val="visible"/>
                                      </p:to>
                                    </p:set>
                                    <p:animEffect transition="in" filter="fade">
                                      <p:cBhvr>
                                        <p:cTn id="518" dur="500"/>
                                        <p:tgtEl>
                                          <p:spTgt spid="104"/>
                                        </p:tgtEl>
                                      </p:cBhvr>
                                    </p:animEffect>
                                  </p:childTnLst>
                                </p:cTn>
                              </p:par>
                              <p:par>
                                <p:cTn id="519" presetID="10" presetClass="entr" presetSubtype="0" fill="hold" grpId="0" nodeType="withEffect">
                                  <p:stCondLst>
                                    <p:cond delay="0"/>
                                  </p:stCondLst>
                                  <p:childTnLst>
                                    <p:set>
                                      <p:cBhvr>
                                        <p:cTn id="520" dur="1" fill="hold">
                                          <p:stCondLst>
                                            <p:cond delay="0"/>
                                          </p:stCondLst>
                                        </p:cTn>
                                        <p:tgtEl>
                                          <p:spTgt spid="202"/>
                                        </p:tgtEl>
                                        <p:attrNameLst>
                                          <p:attrName>style.visibility</p:attrName>
                                        </p:attrNameLst>
                                      </p:cBhvr>
                                      <p:to>
                                        <p:strVal val="visible"/>
                                      </p:to>
                                    </p:set>
                                    <p:animEffect transition="in" filter="fade">
                                      <p:cBhvr>
                                        <p:cTn id="521" dur="500"/>
                                        <p:tgtEl>
                                          <p:spTgt spid="202"/>
                                        </p:tgtEl>
                                      </p:cBhvr>
                                    </p:animEffect>
                                  </p:childTnLst>
                                </p:cTn>
                              </p:par>
                              <p:par>
                                <p:cTn id="522" presetID="10" presetClass="entr" presetSubtype="0" fill="hold" grpId="0" nodeType="withEffect">
                                  <p:stCondLst>
                                    <p:cond delay="0"/>
                                  </p:stCondLst>
                                  <p:childTnLst>
                                    <p:set>
                                      <p:cBhvr>
                                        <p:cTn id="523" dur="1" fill="hold">
                                          <p:stCondLst>
                                            <p:cond delay="0"/>
                                          </p:stCondLst>
                                        </p:cTn>
                                        <p:tgtEl>
                                          <p:spTgt spid="251"/>
                                        </p:tgtEl>
                                        <p:attrNameLst>
                                          <p:attrName>style.visibility</p:attrName>
                                        </p:attrNameLst>
                                      </p:cBhvr>
                                      <p:to>
                                        <p:strVal val="visible"/>
                                      </p:to>
                                    </p:set>
                                    <p:animEffect transition="in" filter="fade">
                                      <p:cBhvr>
                                        <p:cTn id="524" dur="500"/>
                                        <p:tgtEl>
                                          <p:spTgt spid="251"/>
                                        </p:tgtEl>
                                      </p:cBhvr>
                                    </p:animEffect>
                                  </p:childTnLst>
                                </p:cTn>
                              </p:par>
                              <p:par>
                                <p:cTn id="525" presetID="10" presetClass="entr" presetSubtype="0" fill="hold" grpId="0" nodeType="withEffect">
                                  <p:stCondLst>
                                    <p:cond delay="0"/>
                                  </p:stCondLst>
                                  <p:childTnLst>
                                    <p:set>
                                      <p:cBhvr>
                                        <p:cTn id="526" dur="1" fill="hold">
                                          <p:stCondLst>
                                            <p:cond delay="0"/>
                                          </p:stCondLst>
                                        </p:cTn>
                                        <p:tgtEl>
                                          <p:spTgt spid="153"/>
                                        </p:tgtEl>
                                        <p:attrNameLst>
                                          <p:attrName>style.visibility</p:attrName>
                                        </p:attrNameLst>
                                      </p:cBhvr>
                                      <p:to>
                                        <p:strVal val="visible"/>
                                      </p:to>
                                    </p:set>
                                    <p:animEffect transition="in" filter="fade">
                                      <p:cBhvr>
                                        <p:cTn id="527" dur="500"/>
                                        <p:tgtEl>
                                          <p:spTgt spid="153"/>
                                        </p:tgtEl>
                                      </p:cBhvr>
                                    </p:animEffect>
                                  </p:childTnLst>
                                </p:cTn>
                              </p:par>
                            </p:childTnLst>
                          </p:cTn>
                        </p:par>
                        <p:par>
                          <p:cTn id="528" fill="hold">
                            <p:stCondLst>
                              <p:cond delay="19000"/>
                            </p:stCondLst>
                            <p:childTnLst>
                              <p:par>
                                <p:cTn id="529" presetID="10" presetClass="exit" presetSubtype="0" fill="hold" grpId="0" nodeType="afterEffect">
                                  <p:stCondLst>
                                    <p:cond delay="0"/>
                                  </p:stCondLst>
                                  <p:childTnLst>
                                    <p:animEffect transition="out" filter="fade">
                                      <p:cBhvr>
                                        <p:cTn id="530" dur="500"/>
                                        <p:tgtEl>
                                          <p:spTgt spid="26"/>
                                        </p:tgtEl>
                                      </p:cBhvr>
                                    </p:animEffect>
                                    <p:set>
                                      <p:cBhvr>
                                        <p:cTn id="531" dur="1" fill="hold">
                                          <p:stCondLst>
                                            <p:cond delay="499"/>
                                          </p:stCondLst>
                                        </p:cTn>
                                        <p:tgtEl>
                                          <p:spTgt spid="26"/>
                                        </p:tgtEl>
                                        <p:attrNameLst>
                                          <p:attrName>style.visibility</p:attrName>
                                        </p:attrNameLst>
                                      </p:cBhvr>
                                      <p:to>
                                        <p:strVal val="hidden"/>
                                      </p:to>
                                    </p:set>
                                  </p:childTnLst>
                                </p:cTn>
                              </p:par>
                              <p:par>
                                <p:cTn id="532" presetID="10" presetClass="exit" presetSubtype="0" fill="hold" grpId="0" nodeType="withEffect">
                                  <p:stCondLst>
                                    <p:cond delay="0"/>
                                  </p:stCondLst>
                                  <p:childTnLst>
                                    <p:animEffect transition="out" filter="fade">
                                      <p:cBhvr>
                                        <p:cTn id="533" dur="500"/>
                                        <p:tgtEl>
                                          <p:spTgt spid="275"/>
                                        </p:tgtEl>
                                      </p:cBhvr>
                                    </p:animEffect>
                                    <p:set>
                                      <p:cBhvr>
                                        <p:cTn id="534" dur="1" fill="hold">
                                          <p:stCondLst>
                                            <p:cond delay="499"/>
                                          </p:stCondLst>
                                        </p:cTn>
                                        <p:tgtEl>
                                          <p:spTgt spid="275"/>
                                        </p:tgtEl>
                                        <p:attrNameLst>
                                          <p:attrName>style.visibility</p:attrName>
                                        </p:attrNameLst>
                                      </p:cBhvr>
                                      <p:to>
                                        <p:strVal val="hidden"/>
                                      </p:to>
                                    </p:set>
                                  </p:childTnLst>
                                </p:cTn>
                              </p:par>
                            </p:childTnLst>
                          </p:cTn>
                        </p:par>
                        <p:par>
                          <p:cTn id="535" fill="hold">
                            <p:stCondLst>
                              <p:cond delay="19500"/>
                            </p:stCondLst>
                            <p:childTnLst>
                              <p:par>
                                <p:cTn id="536" presetID="10" presetClass="entr" presetSubtype="0" fill="hold" grpId="0" nodeType="afterEffect">
                                  <p:stCondLst>
                                    <p:cond delay="0"/>
                                  </p:stCondLst>
                                  <p:childTnLst>
                                    <p:set>
                                      <p:cBhvr>
                                        <p:cTn id="537" dur="1" fill="hold">
                                          <p:stCondLst>
                                            <p:cond delay="0"/>
                                          </p:stCondLst>
                                        </p:cTn>
                                        <p:tgtEl>
                                          <p:spTgt spid="105"/>
                                        </p:tgtEl>
                                        <p:attrNameLst>
                                          <p:attrName>style.visibility</p:attrName>
                                        </p:attrNameLst>
                                      </p:cBhvr>
                                      <p:to>
                                        <p:strVal val="visible"/>
                                      </p:to>
                                    </p:set>
                                    <p:animEffect transition="in" filter="fade">
                                      <p:cBhvr>
                                        <p:cTn id="538" dur="500"/>
                                        <p:tgtEl>
                                          <p:spTgt spid="105"/>
                                        </p:tgtEl>
                                      </p:cBhvr>
                                    </p:animEffect>
                                  </p:childTnLst>
                                </p:cTn>
                              </p:par>
                              <p:par>
                                <p:cTn id="539" presetID="10" presetClass="entr" presetSubtype="0" fill="hold" grpId="0" nodeType="withEffect">
                                  <p:stCondLst>
                                    <p:cond delay="0"/>
                                  </p:stCondLst>
                                  <p:childTnLst>
                                    <p:set>
                                      <p:cBhvr>
                                        <p:cTn id="540" dur="1" fill="hold">
                                          <p:stCondLst>
                                            <p:cond delay="0"/>
                                          </p:stCondLst>
                                        </p:cTn>
                                        <p:tgtEl>
                                          <p:spTgt spid="203"/>
                                        </p:tgtEl>
                                        <p:attrNameLst>
                                          <p:attrName>style.visibility</p:attrName>
                                        </p:attrNameLst>
                                      </p:cBhvr>
                                      <p:to>
                                        <p:strVal val="visible"/>
                                      </p:to>
                                    </p:set>
                                    <p:animEffect transition="in" filter="fade">
                                      <p:cBhvr>
                                        <p:cTn id="541" dur="500"/>
                                        <p:tgtEl>
                                          <p:spTgt spid="203"/>
                                        </p:tgtEl>
                                      </p:cBhvr>
                                    </p:animEffect>
                                  </p:childTnLst>
                                </p:cTn>
                              </p:par>
                              <p:par>
                                <p:cTn id="542" presetID="10" presetClass="entr" presetSubtype="0" fill="hold" grpId="0" nodeType="withEffect">
                                  <p:stCondLst>
                                    <p:cond delay="0"/>
                                  </p:stCondLst>
                                  <p:childTnLst>
                                    <p:set>
                                      <p:cBhvr>
                                        <p:cTn id="543" dur="1" fill="hold">
                                          <p:stCondLst>
                                            <p:cond delay="0"/>
                                          </p:stCondLst>
                                        </p:cTn>
                                        <p:tgtEl>
                                          <p:spTgt spid="252"/>
                                        </p:tgtEl>
                                        <p:attrNameLst>
                                          <p:attrName>style.visibility</p:attrName>
                                        </p:attrNameLst>
                                      </p:cBhvr>
                                      <p:to>
                                        <p:strVal val="visible"/>
                                      </p:to>
                                    </p:set>
                                    <p:animEffect transition="in" filter="fade">
                                      <p:cBhvr>
                                        <p:cTn id="544" dur="500"/>
                                        <p:tgtEl>
                                          <p:spTgt spid="252"/>
                                        </p:tgtEl>
                                      </p:cBhvr>
                                    </p:animEffect>
                                  </p:childTnLst>
                                </p:cTn>
                              </p:par>
                              <p:par>
                                <p:cTn id="545" presetID="10" presetClass="entr" presetSubtype="0" fill="hold" grpId="0" nodeType="withEffect">
                                  <p:stCondLst>
                                    <p:cond delay="0"/>
                                  </p:stCondLst>
                                  <p:childTnLst>
                                    <p:set>
                                      <p:cBhvr>
                                        <p:cTn id="546" dur="1" fill="hold">
                                          <p:stCondLst>
                                            <p:cond delay="0"/>
                                          </p:stCondLst>
                                        </p:cTn>
                                        <p:tgtEl>
                                          <p:spTgt spid="154"/>
                                        </p:tgtEl>
                                        <p:attrNameLst>
                                          <p:attrName>style.visibility</p:attrName>
                                        </p:attrNameLst>
                                      </p:cBhvr>
                                      <p:to>
                                        <p:strVal val="visible"/>
                                      </p:to>
                                    </p:set>
                                    <p:animEffect transition="in" filter="fade">
                                      <p:cBhvr>
                                        <p:cTn id="547" dur="500"/>
                                        <p:tgtEl>
                                          <p:spTgt spid="154"/>
                                        </p:tgtEl>
                                      </p:cBhvr>
                                    </p:animEffect>
                                  </p:childTnLst>
                                </p:cTn>
                              </p:par>
                            </p:childTnLst>
                          </p:cTn>
                        </p:par>
                        <p:par>
                          <p:cTn id="548" fill="hold">
                            <p:stCondLst>
                              <p:cond delay="20000"/>
                            </p:stCondLst>
                            <p:childTnLst>
                              <p:par>
                                <p:cTn id="549" presetID="10" presetClass="exit" presetSubtype="0" fill="hold" grpId="0" nodeType="afterEffect">
                                  <p:stCondLst>
                                    <p:cond delay="0"/>
                                  </p:stCondLst>
                                  <p:childTnLst>
                                    <p:animEffect transition="out" filter="fade">
                                      <p:cBhvr>
                                        <p:cTn id="550" dur="500"/>
                                        <p:tgtEl>
                                          <p:spTgt spid="27"/>
                                        </p:tgtEl>
                                      </p:cBhvr>
                                    </p:animEffect>
                                    <p:set>
                                      <p:cBhvr>
                                        <p:cTn id="551" dur="1" fill="hold">
                                          <p:stCondLst>
                                            <p:cond delay="499"/>
                                          </p:stCondLst>
                                        </p:cTn>
                                        <p:tgtEl>
                                          <p:spTgt spid="27"/>
                                        </p:tgtEl>
                                        <p:attrNameLst>
                                          <p:attrName>style.visibility</p:attrName>
                                        </p:attrNameLst>
                                      </p:cBhvr>
                                      <p:to>
                                        <p:strVal val="hidden"/>
                                      </p:to>
                                    </p:set>
                                  </p:childTnLst>
                                </p:cTn>
                              </p:par>
                            </p:childTnLst>
                          </p:cTn>
                        </p:par>
                        <p:par>
                          <p:cTn id="552" fill="hold">
                            <p:stCondLst>
                              <p:cond delay="20500"/>
                            </p:stCondLst>
                            <p:childTnLst>
                              <p:par>
                                <p:cTn id="553" presetID="10" presetClass="entr" presetSubtype="0" fill="hold" grpId="0" nodeType="afterEffect">
                                  <p:stCondLst>
                                    <p:cond delay="0"/>
                                  </p:stCondLst>
                                  <p:childTnLst>
                                    <p:set>
                                      <p:cBhvr>
                                        <p:cTn id="554" dur="1" fill="hold">
                                          <p:stCondLst>
                                            <p:cond delay="0"/>
                                          </p:stCondLst>
                                        </p:cTn>
                                        <p:tgtEl>
                                          <p:spTgt spid="106"/>
                                        </p:tgtEl>
                                        <p:attrNameLst>
                                          <p:attrName>style.visibility</p:attrName>
                                        </p:attrNameLst>
                                      </p:cBhvr>
                                      <p:to>
                                        <p:strVal val="visible"/>
                                      </p:to>
                                    </p:set>
                                    <p:animEffect transition="in" filter="fade">
                                      <p:cBhvr>
                                        <p:cTn id="555" dur="500"/>
                                        <p:tgtEl>
                                          <p:spTgt spid="106"/>
                                        </p:tgtEl>
                                      </p:cBhvr>
                                    </p:animEffect>
                                  </p:childTnLst>
                                </p:cTn>
                              </p:par>
                              <p:par>
                                <p:cTn id="556" presetID="10" presetClass="entr" presetSubtype="0" fill="hold" grpId="0" nodeType="withEffect">
                                  <p:stCondLst>
                                    <p:cond delay="0"/>
                                  </p:stCondLst>
                                  <p:childTnLst>
                                    <p:set>
                                      <p:cBhvr>
                                        <p:cTn id="557" dur="1" fill="hold">
                                          <p:stCondLst>
                                            <p:cond delay="0"/>
                                          </p:stCondLst>
                                        </p:cTn>
                                        <p:tgtEl>
                                          <p:spTgt spid="204"/>
                                        </p:tgtEl>
                                        <p:attrNameLst>
                                          <p:attrName>style.visibility</p:attrName>
                                        </p:attrNameLst>
                                      </p:cBhvr>
                                      <p:to>
                                        <p:strVal val="visible"/>
                                      </p:to>
                                    </p:set>
                                    <p:animEffect transition="in" filter="fade">
                                      <p:cBhvr>
                                        <p:cTn id="558" dur="500"/>
                                        <p:tgtEl>
                                          <p:spTgt spid="204"/>
                                        </p:tgtEl>
                                      </p:cBhvr>
                                    </p:animEffect>
                                  </p:childTnLst>
                                </p:cTn>
                              </p:par>
                              <p:par>
                                <p:cTn id="559" presetID="10" presetClass="entr" presetSubtype="0" fill="hold" grpId="0" nodeType="withEffect">
                                  <p:stCondLst>
                                    <p:cond delay="0"/>
                                  </p:stCondLst>
                                  <p:childTnLst>
                                    <p:set>
                                      <p:cBhvr>
                                        <p:cTn id="560" dur="1" fill="hold">
                                          <p:stCondLst>
                                            <p:cond delay="0"/>
                                          </p:stCondLst>
                                        </p:cTn>
                                        <p:tgtEl>
                                          <p:spTgt spid="253"/>
                                        </p:tgtEl>
                                        <p:attrNameLst>
                                          <p:attrName>style.visibility</p:attrName>
                                        </p:attrNameLst>
                                      </p:cBhvr>
                                      <p:to>
                                        <p:strVal val="visible"/>
                                      </p:to>
                                    </p:set>
                                    <p:animEffect transition="in" filter="fade">
                                      <p:cBhvr>
                                        <p:cTn id="561" dur="500"/>
                                        <p:tgtEl>
                                          <p:spTgt spid="253"/>
                                        </p:tgtEl>
                                      </p:cBhvr>
                                    </p:animEffect>
                                  </p:childTnLst>
                                </p:cTn>
                              </p:par>
                              <p:par>
                                <p:cTn id="562" presetID="10" presetClass="entr" presetSubtype="0" fill="hold" grpId="0" nodeType="withEffect">
                                  <p:stCondLst>
                                    <p:cond delay="0"/>
                                  </p:stCondLst>
                                  <p:childTnLst>
                                    <p:set>
                                      <p:cBhvr>
                                        <p:cTn id="563" dur="1" fill="hold">
                                          <p:stCondLst>
                                            <p:cond delay="0"/>
                                          </p:stCondLst>
                                        </p:cTn>
                                        <p:tgtEl>
                                          <p:spTgt spid="155"/>
                                        </p:tgtEl>
                                        <p:attrNameLst>
                                          <p:attrName>style.visibility</p:attrName>
                                        </p:attrNameLst>
                                      </p:cBhvr>
                                      <p:to>
                                        <p:strVal val="visible"/>
                                      </p:to>
                                    </p:set>
                                    <p:animEffect transition="in" filter="fade">
                                      <p:cBhvr>
                                        <p:cTn id="564" dur="500"/>
                                        <p:tgtEl>
                                          <p:spTgt spid="155"/>
                                        </p:tgtEl>
                                      </p:cBhvr>
                                    </p:animEffect>
                                  </p:childTnLst>
                                </p:cTn>
                              </p:par>
                            </p:childTnLst>
                          </p:cTn>
                        </p:par>
                        <p:par>
                          <p:cTn id="565" fill="hold">
                            <p:stCondLst>
                              <p:cond delay="21000"/>
                            </p:stCondLst>
                            <p:childTnLst>
                              <p:par>
                                <p:cTn id="566" presetID="10" presetClass="exit" presetSubtype="0" fill="hold" grpId="0" nodeType="afterEffect">
                                  <p:stCondLst>
                                    <p:cond delay="0"/>
                                  </p:stCondLst>
                                  <p:childTnLst>
                                    <p:animEffect transition="out" filter="fade">
                                      <p:cBhvr>
                                        <p:cTn id="567" dur="500"/>
                                        <p:tgtEl>
                                          <p:spTgt spid="28"/>
                                        </p:tgtEl>
                                      </p:cBhvr>
                                    </p:animEffect>
                                    <p:set>
                                      <p:cBhvr>
                                        <p:cTn id="568" dur="1" fill="hold">
                                          <p:stCondLst>
                                            <p:cond delay="499"/>
                                          </p:stCondLst>
                                        </p:cTn>
                                        <p:tgtEl>
                                          <p:spTgt spid="28"/>
                                        </p:tgtEl>
                                        <p:attrNameLst>
                                          <p:attrName>style.visibility</p:attrName>
                                        </p:attrNameLst>
                                      </p:cBhvr>
                                      <p:to>
                                        <p:strVal val="hidden"/>
                                      </p:to>
                                    </p:set>
                                  </p:childTnLst>
                                </p:cTn>
                              </p:par>
                            </p:childTnLst>
                          </p:cTn>
                        </p:par>
                        <p:par>
                          <p:cTn id="569" fill="hold">
                            <p:stCondLst>
                              <p:cond delay="21500"/>
                            </p:stCondLst>
                            <p:childTnLst>
                              <p:par>
                                <p:cTn id="570" presetID="10" presetClass="entr" presetSubtype="0" fill="hold" grpId="0" nodeType="afterEffect">
                                  <p:stCondLst>
                                    <p:cond delay="0"/>
                                  </p:stCondLst>
                                  <p:childTnLst>
                                    <p:set>
                                      <p:cBhvr>
                                        <p:cTn id="571" dur="1" fill="hold">
                                          <p:stCondLst>
                                            <p:cond delay="0"/>
                                          </p:stCondLst>
                                        </p:cTn>
                                        <p:tgtEl>
                                          <p:spTgt spid="107"/>
                                        </p:tgtEl>
                                        <p:attrNameLst>
                                          <p:attrName>style.visibility</p:attrName>
                                        </p:attrNameLst>
                                      </p:cBhvr>
                                      <p:to>
                                        <p:strVal val="visible"/>
                                      </p:to>
                                    </p:set>
                                    <p:animEffect transition="in" filter="fade">
                                      <p:cBhvr>
                                        <p:cTn id="572" dur="500"/>
                                        <p:tgtEl>
                                          <p:spTgt spid="107"/>
                                        </p:tgtEl>
                                      </p:cBhvr>
                                    </p:animEffect>
                                  </p:childTnLst>
                                </p:cTn>
                              </p:par>
                              <p:par>
                                <p:cTn id="573" presetID="10" presetClass="entr" presetSubtype="0" fill="hold" grpId="0" nodeType="withEffect">
                                  <p:stCondLst>
                                    <p:cond delay="0"/>
                                  </p:stCondLst>
                                  <p:childTnLst>
                                    <p:set>
                                      <p:cBhvr>
                                        <p:cTn id="574" dur="1" fill="hold">
                                          <p:stCondLst>
                                            <p:cond delay="0"/>
                                          </p:stCondLst>
                                        </p:cTn>
                                        <p:tgtEl>
                                          <p:spTgt spid="205"/>
                                        </p:tgtEl>
                                        <p:attrNameLst>
                                          <p:attrName>style.visibility</p:attrName>
                                        </p:attrNameLst>
                                      </p:cBhvr>
                                      <p:to>
                                        <p:strVal val="visible"/>
                                      </p:to>
                                    </p:set>
                                    <p:animEffect transition="in" filter="fade">
                                      <p:cBhvr>
                                        <p:cTn id="575" dur="500"/>
                                        <p:tgtEl>
                                          <p:spTgt spid="205"/>
                                        </p:tgtEl>
                                      </p:cBhvr>
                                    </p:animEffect>
                                  </p:childTnLst>
                                </p:cTn>
                              </p:par>
                              <p:par>
                                <p:cTn id="576" presetID="10" presetClass="entr" presetSubtype="0" fill="hold" grpId="0" nodeType="withEffect">
                                  <p:stCondLst>
                                    <p:cond delay="0"/>
                                  </p:stCondLst>
                                  <p:childTnLst>
                                    <p:set>
                                      <p:cBhvr>
                                        <p:cTn id="577" dur="1" fill="hold">
                                          <p:stCondLst>
                                            <p:cond delay="0"/>
                                          </p:stCondLst>
                                        </p:cTn>
                                        <p:tgtEl>
                                          <p:spTgt spid="254"/>
                                        </p:tgtEl>
                                        <p:attrNameLst>
                                          <p:attrName>style.visibility</p:attrName>
                                        </p:attrNameLst>
                                      </p:cBhvr>
                                      <p:to>
                                        <p:strVal val="visible"/>
                                      </p:to>
                                    </p:set>
                                    <p:animEffect transition="in" filter="fade">
                                      <p:cBhvr>
                                        <p:cTn id="578" dur="500"/>
                                        <p:tgtEl>
                                          <p:spTgt spid="254"/>
                                        </p:tgtEl>
                                      </p:cBhvr>
                                    </p:animEffect>
                                  </p:childTnLst>
                                </p:cTn>
                              </p:par>
                              <p:par>
                                <p:cTn id="579" presetID="10" presetClass="entr" presetSubtype="0" fill="hold" grpId="0" nodeType="withEffect">
                                  <p:stCondLst>
                                    <p:cond delay="0"/>
                                  </p:stCondLst>
                                  <p:childTnLst>
                                    <p:set>
                                      <p:cBhvr>
                                        <p:cTn id="580" dur="1" fill="hold">
                                          <p:stCondLst>
                                            <p:cond delay="0"/>
                                          </p:stCondLst>
                                        </p:cTn>
                                        <p:tgtEl>
                                          <p:spTgt spid="156"/>
                                        </p:tgtEl>
                                        <p:attrNameLst>
                                          <p:attrName>style.visibility</p:attrName>
                                        </p:attrNameLst>
                                      </p:cBhvr>
                                      <p:to>
                                        <p:strVal val="visible"/>
                                      </p:to>
                                    </p:set>
                                    <p:animEffect transition="in" filter="fade">
                                      <p:cBhvr>
                                        <p:cTn id="581" dur="500"/>
                                        <p:tgtEl>
                                          <p:spTgt spid="156"/>
                                        </p:tgtEl>
                                      </p:cBhvr>
                                    </p:animEffect>
                                  </p:childTnLst>
                                </p:cTn>
                              </p:par>
                            </p:childTnLst>
                          </p:cTn>
                        </p:par>
                        <p:par>
                          <p:cTn id="582" fill="hold">
                            <p:stCondLst>
                              <p:cond delay="22000"/>
                            </p:stCondLst>
                            <p:childTnLst>
                              <p:par>
                                <p:cTn id="583" presetID="10" presetClass="exit" presetSubtype="0" fill="hold" grpId="0" nodeType="afterEffect">
                                  <p:stCondLst>
                                    <p:cond delay="0"/>
                                  </p:stCondLst>
                                  <p:childTnLst>
                                    <p:animEffect transition="out" filter="fade">
                                      <p:cBhvr>
                                        <p:cTn id="584" dur="500"/>
                                        <p:tgtEl>
                                          <p:spTgt spid="29"/>
                                        </p:tgtEl>
                                      </p:cBhvr>
                                    </p:animEffect>
                                    <p:set>
                                      <p:cBhvr>
                                        <p:cTn id="585" dur="1" fill="hold">
                                          <p:stCondLst>
                                            <p:cond delay="499"/>
                                          </p:stCondLst>
                                        </p:cTn>
                                        <p:tgtEl>
                                          <p:spTgt spid="29"/>
                                        </p:tgtEl>
                                        <p:attrNameLst>
                                          <p:attrName>style.visibility</p:attrName>
                                        </p:attrNameLst>
                                      </p:cBhvr>
                                      <p:to>
                                        <p:strVal val="hidden"/>
                                      </p:to>
                                    </p:set>
                                  </p:childTnLst>
                                </p:cTn>
                              </p:par>
                            </p:childTnLst>
                          </p:cTn>
                        </p:par>
                        <p:par>
                          <p:cTn id="586" fill="hold">
                            <p:stCondLst>
                              <p:cond delay="22500"/>
                            </p:stCondLst>
                            <p:childTnLst>
                              <p:par>
                                <p:cTn id="587" presetID="10" presetClass="entr" presetSubtype="0" fill="hold" grpId="0" nodeType="afterEffect">
                                  <p:stCondLst>
                                    <p:cond delay="0"/>
                                  </p:stCondLst>
                                  <p:childTnLst>
                                    <p:set>
                                      <p:cBhvr>
                                        <p:cTn id="588" dur="1" fill="hold">
                                          <p:stCondLst>
                                            <p:cond delay="0"/>
                                          </p:stCondLst>
                                        </p:cTn>
                                        <p:tgtEl>
                                          <p:spTgt spid="108"/>
                                        </p:tgtEl>
                                        <p:attrNameLst>
                                          <p:attrName>style.visibility</p:attrName>
                                        </p:attrNameLst>
                                      </p:cBhvr>
                                      <p:to>
                                        <p:strVal val="visible"/>
                                      </p:to>
                                    </p:set>
                                    <p:animEffect transition="in" filter="fade">
                                      <p:cBhvr>
                                        <p:cTn id="589" dur="500"/>
                                        <p:tgtEl>
                                          <p:spTgt spid="108"/>
                                        </p:tgtEl>
                                      </p:cBhvr>
                                    </p:animEffect>
                                  </p:childTnLst>
                                </p:cTn>
                              </p:par>
                              <p:par>
                                <p:cTn id="590" presetID="10" presetClass="entr" presetSubtype="0" fill="hold" grpId="0" nodeType="withEffect">
                                  <p:stCondLst>
                                    <p:cond delay="0"/>
                                  </p:stCondLst>
                                  <p:childTnLst>
                                    <p:set>
                                      <p:cBhvr>
                                        <p:cTn id="591" dur="1" fill="hold">
                                          <p:stCondLst>
                                            <p:cond delay="0"/>
                                          </p:stCondLst>
                                        </p:cTn>
                                        <p:tgtEl>
                                          <p:spTgt spid="206"/>
                                        </p:tgtEl>
                                        <p:attrNameLst>
                                          <p:attrName>style.visibility</p:attrName>
                                        </p:attrNameLst>
                                      </p:cBhvr>
                                      <p:to>
                                        <p:strVal val="visible"/>
                                      </p:to>
                                    </p:set>
                                    <p:animEffect transition="in" filter="fade">
                                      <p:cBhvr>
                                        <p:cTn id="592" dur="500"/>
                                        <p:tgtEl>
                                          <p:spTgt spid="206"/>
                                        </p:tgtEl>
                                      </p:cBhvr>
                                    </p:animEffect>
                                  </p:childTnLst>
                                </p:cTn>
                              </p:par>
                              <p:par>
                                <p:cTn id="593" presetID="10" presetClass="entr" presetSubtype="0" fill="hold" grpId="0" nodeType="withEffect">
                                  <p:stCondLst>
                                    <p:cond delay="0"/>
                                  </p:stCondLst>
                                  <p:childTnLst>
                                    <p:set>
                                      <p:cBhvr>
                                        <p:cTn id="594" dur="1" fill="hold">
                                          <p:stCondLst>
                                            <p:cond delay="0"/>
                                          </p:stCondLst>
                                        </p:cTn>
                                        <p:tgtEl>
                                          <p:spTgt spid="255"/>
                                        </p:tgtEl>
                                        <p:attrNameLst>
                                          <p:attrName>style.visibility</p:attrName>
                                        </p:attrNameLst>
                                      </p:cBhvr>
                                      <p:to>
                                        <p:strVal val="visible"/>
                                      </p:to>
                                    </p:set>
                                    <p:animEffect transition="in" filter="fade">
                                      <p:cBhvr>
                                        <p:cTn id="595" dur="500"/>
                                        <p:tgtEl>
                                          <p:spTgt spid="255"/>
                                        </p:tgtEl>
                                      </p:cBhvr>
                                    </p:animEffect>
                                  </p:childTnLst>
                                </p:cTn>
                              </p:par>
                              <p:par>
                                <p:cTn id="596" presetID="10" presetClass="entr" presetSubtype="0" fill="hold" grpId="0" nodeType="withEffect">
                                  <p:stCondLst>
                                    <p:cond delay="0"/>
                                  </p:stCondLst>
                                  <p:childTnLst>
                                    <p:set>
                                      <p:cBhvr>
                                        <p:cTn id="597" dur="1" fill="hold">
                                          <p:stCondLst>
                                            <p:cond delay="0"/>
                                          </p:stCondLst>
                                        </p:cTn>
                                        <p:tgtEl>
                                          <p:spTgt spid="157"/>
                                        </p:tgtEl>
                                        <p:attrNameLst>
                                          <p:attrName>style.visibility</p:attrName>
                                        </p:attrNameLst>
                                      </p:cBhvr>
                                      <p:to>
                                        <p:strVal val="visible"/>
                                      </p:to>
                                    </p:set>
                                    <p:animEffect transition="in" filter="fade">
                                      <p:cBhvr>
                                        <p:cTn id="598" dur="500"/>
                                        <p:tgtEl>
                                          <p:spTgt spid="157"/>
                                        </p:tgtEl>
                                      </p:cBhvr>
                                    </p:animEffect>
                                  </p:childTnLst>
                                </p:cTn>
                              </p:par>
                            </p:childTnLst>
                          </p:cTn>
                        </p:par>
                        <p:par>
                          <p:cTn id="599" fill="hold">
                            <p:stCondLst>
                              <p:cond delay="23000"/>
                            </p:stCondLst>
                            <p:childTnLst>
                              <p:par>
                                <p:cTn id="600" presetID="10" presetClass="exit" presetSubtype="0" fill="hold" grpId="0" nodeType="afterEffect">
                                  <p:stCondLst>
                                    <p:cond delay="0"/>
                                  </p:stCondLst>
                                  <p:childTnLst>
                                    <p:animEffect transition="out" filter="fade">
                                      <p:cBhvr>
                                        <p:cTn id="601" dur="500"/>
                                        <p:tgtEl>
                                          <p:spTgt spid="30"/>
                                        </p:tgtEl>
                                      </p:cBhvr>
                                    </p:animEffect>
                                    <p:set>
                                      <p:cBhvr>
                                        <p:cTn id="602" dur="1" fill="hold">
                                          <p:stCondLst>
                                            <p:cond delay="499"/>
                                          </p:stCondLst>
                                        </p:cTn>
                                        <p:tgtEl>
                                          <p:spTgt spid="30"/>
                                        </p:tgtEl>
                                        <p:attrNameLst>
                                          <p:attrName>style.visibility</p:attrName>
                                        </p:attrNameLst>
                                      </p:cBhvr>
                                      <p:to>
                                        <p:strVal val="hidden"/>
                                      </p:to>
                                    </p:set>
                                  </p:childTnLst>
                                </p:cTn>
                              </p:par>
                              <p:par>
                                <p:cTn id="603" presetID="10" presetClass="exit" presetSubtype="0" fill="hold" grpId="0" nodeType="withEffect">
                                  <p:stCondLst>
                                    <p:cond delay="0"/>
                                  </p:stCondLst>
                                  <p:childTnLst>
                                    <p:animEffect transition="out" filter="fade">
                                      <p:cBhvr>
                                        <p:cTn id="604" dur="500"/>
                                        <p:tgtEl>
                                          <p:spTgt spid="276"/>
                                        </p:tgtEl>
                                      </p:cBhvr>
                                    </p:animEffect>
                                    <p:set>
                                      <p:cBhvr>
                                        <p:cTn id="605" dur="1" fill="hold">
                                          <p:stCondLst>
                                            <p:cond delay="499"/>
                                          </p:stCondLst>
                                        </p:cTn>
                                        <p:tgtEl>
                                          <p:spTgt spid="276"/>
                                        </p:tgtEl>
                                        <p:attrNameLst>
                                          <p:attrName>style.visibility</p:attrName>
                                        </p:attrNameLst>
                                      </p:cBhvr>
                                      <p:to>
                                        <p:strVal val="hidden"/>
                                      </p:to>
                                    </p:set>
                                  </p:childTnLst>
                                </p:cTn>
                              </p:par>
                            </p:childTnLst>
                          </p:cTn>
                        </p:par>
                        <p:par>
                          <p:cTn id="606" fill="hold">
                            <p:stCondLst>
                              <p:cond delay="23500"/>
                            </p:stCondLst>
                            <p:childTnLst>
                              <p:par>
                                <p:cTn id="607" presetID="10" presetClass="entr" presetSubtype="0" fill="hold" grpId="0" nodeType="afterEffect">
                                  <p:stCondLst>
                                    <p:cond delay="0"/>
                                  </p:stCondLst>
                                  <p:childTnLst>
                                    <p:set>
                                      <p:cBhvr>
                                        <p:cTn id="608" dur="1" fill="hold">
                                          <p:stCondLst>
                                            <p:cond delay="0"/>
                                          </p:stCondLst>
                                        </p:cTn>
                                        <p:tgtEl>
                                          <p:spTgt spid="109"/>
                                        </p:tgtEl>
                                        <p:attrNameLst>
                                          <p:attrName>style.visibility</p:attrName>
                                        </p:attrNameLst>
                                      </p:cBhvr>
                                      <p:to>
                                        <p:strVal val="visible"/>
                                      </p:to>
                                    </p:set>
                                    <p:animEffect transition="in" filter="fade">
                                      <p:cBhvr>
                                        <p:cTn id="609" dur="500"/>
                                        <p:tgtEl>
                                          <p:spTgt spid="109"/>
                                        </p:tgtEl>
                                      </p:cBhvr>
                                    </p:animEffect>
                                  </p:childTnLst>
                                </p:cTn>
                              </p:par>
                              <p:par>
                                <p:cTn id="610" presetID="10" presetClass="entr" presetSubtype="0" fill="hold" grpId="0" nodeType="withEffect">
                                  <p:stCondLst>
                                    <p:cond delay="0"/>
                                  </p:stCondLst>
                                  <p:childTnLst>
                                    <p:set>
                                      <p:cBhvr>
                                        <p:cTn id="611" dur="1" fill="hold">
                                          <p:stCondLst>
                                            <p:cond delay="0"/>
                                          </p:stCondLst>
                                        </p:cTn>
                                        <p:tgtEl>
                                          <p:spTgt spid="207"/>
                                        </p:tgtEl>
                                        <p:attrNameLst>
                                          <p:attrName>style.visibility</p:attrName>
                                        </p:attrNameLst>
                                      </p:cBhvr>
                                      <p:to>
                                        <p:strVal val="visible"/>
                                      </p:to>
                                    </p:set>
                                    <p:animEffect transition="in" filter="fade">
                                      <p:cBhvr>
                                        <p:cTn id="612" dur="500"/>
                                        <p:tgtEl>
                                          <p:spTgt spid="207"/>
                                        </p:tgtEl>
                                      </p:cBhvr>
                                    </p:animEffect>
                                  </p:childTnLst>
                                </p:cTn>
                              </p:par>
                              <p:par>
                                <p:cTn id="613" presetID="10" presetClass="entr" presetSubtype="0" fill="hold" grpId="0" nodeType="withEffect">
                                  <p:stCondLst>
                                    <p:cond delay="0"/>
                                  </p:stCondLst>
                                  <p:childTnLst>
                                    <p:set>
                                      <p:cBhvr>
                                        <p:cTn id="614" dur="1" fill="hold">
                                          <p:stCondLst>
                                            <p:cond delay="0"/>
                                          </p:stCondLst>
                                        </p:cTn>
                                        <p:tgtEl>
                                          <p:spTgt spid="256"/>
                                        </p:tgtEl>
                                        <p:attrNameLst>
                                          <p:attrName>style.visibility</p:attrName>
                                        </p:attrNameLst>
                                      </p:cBhvr>
                                      <p:to>
                                        <p:strVal val="visible"/>
                                      </p:to>
                                    </p:set>
                                    <p:animEffect transition="in" filter="fade">
                                      <p:cBhvr>
                                        <p:cTn id="615" dur="500"/>
                                        <p:tgtEl>
                                          <p:spTgt spid="256"/>
                                        </p:tgtEl>
                                      </p:cBhvr>
                                    </p:animEffect>
                                  </p:childTnLst>
                                </p:cTn>
                              </p:par>
                              <p:par>
                                <p:cTn id="616" presetID="10" presetClass="entr" presetSubtype="0" fill="hold" grpId="0" nodeType="withEffect">
                                  <p:stCondLst>
                                    <p:cond delay="0"/>
                                  </p:stCondLst>
                                  <p:childTnLst>
                                    <p:set>
                                      <p:cBhvr>
                                        <p:cTn id="617" dur="1" fill="hold">
                                          <p:stCondLst>
                                            <p:cond delay="0"/>
                                          </p:stCondLst>
                                        </p:cTn>
                                        <p:tgtEl>
                                          <p:spTgt spid="158"/>
                                        </p:tgtEl>
                                        <p:attrNameLst>
                                          <p:attrName>style.visibility</p:attrName>
                                        </p:attrNameLst>
                                      </p:cBhvr>
                                      <p:to>
                                        <p:strVal val="visible"/>
                                      </p:to>
                                    </p:set>
                                    <p:animEffect transition="in" filter="fade">
                                      <p:cBhvr>
                                        <p:cTn id="618" dur="500"/>
                                        <p:tgtEl>
                                          <p:spTgt spid="158"/>
                                        </p:tgtEl>
                                      </p:cBhvr>
                                    </p:animEffect>
                                  </p:childTnLst>
                                </p:cTn>
                              </p:par>
                            </p:childTnLst>
                          </p:cTn>
                        </p:par>
                        <p:par>
                          <p:cTn id="619" fill="hold">
                            <p:stCondLst>
                              <p:cond delay="24000"/>
                            </p:stCondLst>
                            <p:childTnLst>
                              <p:par>
                                <p:cTn id="620" presetID="10" presetClass="exit" presetSubtype="0" fill="hold" grpId="0" nodeType="afterEffect">
                                  <p:stCondLst>
                                    <p:cond delay="0"/>
                                  </p:stCondLst>
                                  <p:childTnLst>
                                    <p:animEffect transition="out" filter="fade">
                                      <p:cBhvr>
                                        <p:cTn id="621" dur="500"/>
                                        <p:tgtEl>
                                          <p:spTgt spid="31"/>
                                        </p:tgtEl>
                                      </p:cBhvr>
                                    </p:animEffect>
                                    <p:set>
                                      <p:cBhvr>
                                        <p:cTn id="622" dur="1" fill="hold">
                                          <p:stCondLst>
                                            <p:cond delay="499"/>
                                          </p:stCondLst>
                                        </p:cTn>
                                        <p:tgtEl>
                                          <p:spTgt spid="31"/>
                                        </p:tgtEl>
                                        <p:attrNameLst>
                                          <p:attrName>style.visibility</p:attrName>
                                        </p:attrNameLst>
                                      </p:cBhvr>
                                      <p:to>
                                        <p:strVal val="hidden"/>
                                      </p:to>
                                    </p:set>
                                  </p:childTnLst>
                                </p:cTn>
                              </p:par>
                            </p:childTnLst>
                          </p:cTn>
                        </p:par>
                        <p:par>
                          <p:cTn id="623" fill="hold">
                            <p:stCondLst>
                              <p:cond delay="24500"/>
                            </p:stCondLst>
                            <p:childTnLst>
                              <p:par>
                                <p:cTn id="624" presetID="10" presetClass="entr" presetSubtype="0" fill="hold" grpId="0" nodeType="afterEffect">
                                  <p:stCondLst>
                                    <p:cond delay="0"/>
                                  </p:stCondLst>
                                  <p:childTnLst>
                                    <p:set>
                                      <p:cBhvr>
                                        <p:cTn id="625" dur="1" fill="hold">
                                          <p:stCondLst>
                                            <p:cond delay="0"/>
                                          </p:stCondLst>
                                        </p:cTn>
                                        <p:tgtEl>
                                          <p:spTgt spid="112"/>
                                        </p:tgtEl>
                                        <p:attrNameLst>
                                          <p:attrName>style.visibility</p:attrName>
                                        </p:attrNameLst>
                                      </p:cBhvr>
                                      <p:to>
                                        <p:strVal val="visible"/>
                                      </p:to>
                                    </p:set>
                                    <p:animEffect transition="in" filter="fade">
                                      <p:cBhvr>
                                        <p:cTn id="626" dur="500"/>
                                        <p:tgtEl>
                                          <p:spTgt spid="112"/>
                                        </p:tgtEl>
                                      </p:cBhvr>
                                    </p:animEffect>
                                  </p:childTnLst>
                                </p:cTn>
                              </p:par>
                              <p:par>
                                <p:cTn id="627" presetID="10" presetClass="entr" presetSubtype="0" fill="hold" grpId="0" nodeType="withEffect">
                                  <p:stCondLst>
                                    <p:cond delay="0"/>
                                  </p:stCondLst>
                                  <p:childTnLst>
                                    <p:set>
                                      <p:cBhvr>
                                        <p:cTn id="628" dur="1" fill="hold">
                                          <p:stCondLst>
                                            <p:cond delay="0"/>
                                          </p:stCondLst>
                                        </p:cTn>
                                        <p:tgtEl>
                                          <p:spTgt spid="210"/>
                                        </p:tgtEl>
                                        <p:attrNameLst>
                                          <p:attrName>style.visibility</p:attrName>
                                        </p:attrNameLst>
                                      </p:cBhvr>
                                      <p:to>
                                        <p:strVal val="visible"/>
                                      </p:to>
                                    </p:set>
                                    <p:animEffect transition="in" filter="fade">
                                      <p:cBhvr>
                                        <p:cTn id="629" dur="500"/>
                                        <p:tgtEl>
                                          <p:spTgt spid="210"/>
                                        </p:tgtEl>
                                      </p:cBhvr>
                                    </p:animEffect>
                                  </p:childTnLst>
                                </p:cTn>
                              </p:par>
                              <p:par>
                                <p:cTn id="630" presetID="10" presetClass="entr" presetSubtype="0" fill="hold" grpId="0" nodeType="withEffect">
                                  <p:stCondLst>
                                    <p:cond delay="0"/>
                                  </p:stCondLst>
                                  <p:childTnLst>
                                    <p:set>
                                      <p:cBhvr>
                                        <p:cTn id="631" dur="1" fill="hold">
                                          <p:stCondLst>
                                            <p:cond delay="0"/>
                                          </p:stCondLst>
                                        </p:cTn>
                                        <p:tgtEl>
                                          <p:spTgt spid="259"/>
                                        </p:tgtEl>
                                        <p:attrNameLst>
                                          <p:attrName>style.visibility</p:attrName>
                                        </p:attrNameLst>
                                      </p:cBhvr>
                                      <p:to>
                                        <p:strVal val="visible"/>
                                      </p:to>
                                    </p:set>
                                    <p:animEffect transition="in" filter="fade">
                                      <p:cBhvr>
                                        <p:cTn id="632" dur="500"/>
                                        <p:tgtEl>
                                          <p:spTgt spid="259"/>
                                        </p:tgtEl>
                                      </p:cBhvr>
                                    </p:animEffect>
                                  </p:childTnLst>
                                </p:cTn>
                              </p:par>
                              <p:par>
                                <p:cTn id="633" presetID="10" presetClass="entr" presetSubtype="0" fill="hold" grpId="0" nodeType="withEffect">
                                  <p:stCondLst>
                                    <p:cond delay="0"/>
                                  </p:stCondLst>
                                  <p:childTnLst>
                                    <p:set>
                                      <p:cBhvr>
                                        <p:cTn id="634" dur="1" fill="hold">
                                          <p:stCondLst>
                                            <p:cond delay="0"/>
                                          </p:stCondLst>
                                        </p:cTn>
                                        <p:tgtEl>
                                          <p:spTgt spid="161"/>
                                        </p:tgtEl>
                                        <p:attrNameLst>
                                          <p:attrName>style.visibility</p:attrName>
                                        </p:attrNameLst>
                                      </p:cBhvr>
                                      <p:to>
                                        <p:strVal val="visible"/>
                                      </p:to>
                                    </p:set>
                                    <p:animEffect transition="in" filter="fade">
                                      <p:cBhvr>
                                        <p:cTn id="635" dur="500"/>
                                        <p:tgtEl>
                                          <p:spTgt spid="161"/>
                                        </p:tgtEl>
                                      </p:cBhvr>
                                    </p:animEffect>
                                  </p:childTnLst>
                                </p:cTn>
                              </p:par>
                            </p:childTnLst>
                          </p:cTn>
                        </p:par>
                        <p:par>
                          <p:cTn id="636" fill="hold">
                            <p:stCondLst>
                              <p:cond delay="25000"/>
                            </p:stCondLst>
                            <p:childTnLst>
                              <p:par>
                                <p:cTn id="637" presetID="10" presetClass="exit" presetSubtype="0" fill="hold" grpId="0" nodeType="afterEffect">
                                  <p:stCondLst>
                                    <p:cond delay="0"/>
                                  </p:stCondLst>
                                  <p:childTnLst>
                                    <p:animEffect transition="out" filter="fade">
                                      <p:cBhvr>
                                        <p:cTn id="638" dur="500"/>
                                        <p:tgtEl>
                                          <p:spTgt spid="32"/>
                                        </p:tgtEl>
                                      </p:cBhvr>
                                    </p:animEffect>
                                    <p:set>
                                      <p:cBhvr>
                                        <p:cTn id="639" dur="1" fill="hold">
                                          <p:stCondLst>
                                            <p:cond delay="499"/>
                                          </p:stCondLst>
                                        </p:cTn>
                                        <p:tgtEl>
                                          <p:spTgt spid="32"/>
                                        </p:tgtEl>
                                        <p:attrNameLst>
                                          <p:attrName>style.visibility</p:attrName>
                                        </p:attrNameLst>
                                      </p:cBhvr>
                                      <p:to>
                                        <p:strVal val="hidden"/>
                                      </p:to>
                                    </p:set>
                                  </p:childTnLst>
                                </p:cTn>
                              </p:par>
                            </p:childTnLst>
                          </p:cTn>
                        </p:par>
                        <p:par>
                          <p:cTn id="640" fill="hold">
                            <p:stCondLst>
                              <p:cond delay="25500"/>
                            </p:stCondLst>
                            <p:childTnLst>
                              <p:par>
                                <p:cTn id="641" presetID="10" presetClass="entr" presetSubtype="0" fill="hold" grpId="0" nodeType="afterEffect">
                                  <p:stCondLst>
                                    <p:cond delay="0"/>
                                  </p:stCondLst>
                                  <p:childTnLst>
                                    <p:set>
                                      <p:cBhvr>
                                        <p:cTn id="642" dur="1" fill="hold">
                                          <p:stCondLst>
                                            <p:cond delay="0"/>
                                          </p:stCondLst>
                                        </p:cTn>
                                        <p:tgtEl>
                                          <p:spTgt spid="113"/>
                                        </p:tgtEl>
                                        <p:attrNameLst>
                                          <p:attrName>style.visibility</p:attrName>
                                        </p:attrNameLst>
                                      </p:cBhvr>
                                      <p:to>
                                        <p:strVal val="visible"/>
                                      </p:to>
                                    </p:set>
                                    <p:animEffect transition="in" filter="fade">
                                      <p:cBhvr>
                                        <p:cTn id="643" dur="500"/>
                                        <p:tgtEl>
                                          <p:spTgt spid="113"/>
                                        </p:tgtEl>
                                      </p:cBhvr>
                                    </p:animEffect>
                                  </p:childTnLst>
                                </p:cTn>
                              </p:par>
                              <p:par>
                                <p:cTn id="644" presetID="10" presetClass="entr" presetSubtype="0" fill="hold" grpId="0" nodeType="withEffect">
                                  <p:stCondLst>
                                    <p:cond delay="0"/>
                                  </p:stCondLst>
                                  <p:childTnLst>
                                    <p:set>
                                      <p:cBhvr>
                                        <p:cTn id="645" dur="1" fill="hold">
                                          <p:stCondLst>
                                            <p:cond delay="0"/>
                                          </p:stCondLst>
                                        </p:cTn>
                                        <p:tgtEl>
                                          <p:spTgt spid="211"/>
                                        </p:tgtEl>
                                        <p:attrNameLst>
                                          <p:attrName>style.visibility</p:attrName>
                                        </p:attrNameLst>
                                      </p:cBhvr>
                                      <p:to>
                                        <p:strVal val="visible"/>
                                      </p:to>
                                    </p:set>
                                    <p:animEffect transition="in" filter="fade">
                                      <p:cBhvr>
                                        <p:cTn id="646" dur="500"/>
                                        <p:tgtEl>
                                          <p:spTgt spid="211"/>
                                        </p:tgtEl>
                                      </p:cBhvr>
                                    </p:animEffect>
                                  </p:childTnLst>
                                </p:cTn>
                              </p:par>
                              <p:par>
                                <p:cTn id="647" presetID="10" presetClass="entr" presetSubtype="0" fill="hold" grpId="0" nodeType="withEffect">
                                  <p:stCondLst>
                                    <p:cond delay="0"/>
                                  </p:stCondLst>
                                  <p:childTnLst>
                                    <p:set>
                                      <p:cBhvr>
                                        <p:cTn id="648" dur="1" fill="hold">
                                          <p:stCondLst>
                                            <p:cond delay="0"/>
                                          </p:stCondLst>
                                        </p:cTn>
                                        <p:tgtEl>
                                          <p:spTgt spid="260"/>
                                        </p:tgtEl>
                                        <p:attrNameLst>
                                          <p:attrName>style.visibility</p:attrName>
                                        </p:attrNameLst>
                                      </p:cBhvr>
                                      <p:to>
                                        <p:strVal val="visible"/>
                                      </p:to>
                                    </p:set>
                                    <p:animEffect transition="in" filter="fade">
                                      <p:cBhvr>
                                        <p:cTn id="649" dur="500"/>
                                        <p:tgtEl>
                                          <p:spTgt spid="260"/>
                                        </p:tgtEl>
                                      </p:cBhvr>
                                    </p:animEffect>
                                  </p:childTnLst>
                                </p:cTn>
                              </p:par>
                              <p:par>
                                <p:cTn id="650" presetID="10" presetClass="entr" presetSubtype="0" fill="hold" grpId="0" nodeType="withEffect">
                                  <p:stCondLst>
                                    <p:cond delay="0"/>
                                  </p:stCondLst>
                                  <p:childTnLst>
                                    <p:set>
                                      <p:cBhvr>
                                        <p:cTn id="651" dur="1" fill="hold">
                                          <p:stCondLst>
                                            <p:cond delay="0"/>
                                          </p:stCondLst>
                                        </p:cTn>
                                        <p:tgtEl>
                                          <p:spTgt spid="162"/>
                                        </p:tgtEl>
                                        <p:attrNameLst>
                                          <p:attrName>style.visibility</p:attrName>
                                        </p:attrNameLst>
                                      </p:cBhvr>
                                      <p:to>
                                        <p:strVal val="visible"/>
                                      </p:to>
                                    </p:set>
                                    <p:animEffect transition="in" filter="fade">
                                      <p:cBhvr>
                                        <p:cTn id="652" dur="500"/>
                                        <p:tgtEl>
                                          <p:spTgt spid="162"/>
                                        </p:tgtEl>
                                      </p:cBhvr>
                                    </p:animEffect>
                                  </p:childTnLst>
                                </p:cTn>
                              </p:par>
                            </p:childTnLst>
                          </p:cTn>
                        </p:par>
                        <p:par>
                          <p:cTn id="653" fill="hold">
                            <p:stCondLst>
                              <p:cond delay="26000"/>
                            </p:stCondLst>
                            <p:childTnLst>
                              <p:par>
                                <p:cTn id="654" presetID="10" presetClass="exit" presetSubtype="0" fill="hold" grpId="0" nodeType="afterEffect">
                                  <p:stCondLst>
                                    <p:cond delay="0"/>
                                  </p:stCondLst>
                                  <p:childTnLst>
                                    <p:animEffect transition="out" filter="fade">
                                      <p:cBhvr>
                                        <p:cTn id="655" dur="500"/>
                                        <p:tgtEl>
                                          <p:spTgt spid="33"/>
                                        </p:tgtEl>
                                      </p:cBhvr>
                                    </p:animEffect>
                                    <p:set>
                                      <p:cBhvr>
                                        <p:cTn id="656" dur="1" fill="hold">
                                          <p:stCondLst>
                                            <p:cond delay="499"/>
                                          </p:stCondLst>
                                        </p:cTn>
                                        <p:tgtEl>
                                          <p:spTgt spid="33"/>
                                        </p:tgtEl>
                                        <p:attrNameLst>
                                          <p:attrName>style.visibility</p:attrName>
                                        </p:attrNameLst>
                                      </p:cBhvr>
                                      <p:to>
                                        <p:strVal val="hidden"/>
                                      </p:to>
                                    </p:set>
                                  </p:childTnLst>
                                </p:cTn>
                              </p:par>
                            </p:childTnLst>
                          </p:cTn>
                        </p:par>
                        <p:par>
                          <p:cTn id="657" fill="hold">
                            <p:stCondLst>
                              <p:cond delay="26500"/>
                            </p:stCondLst>
                            <p:childTnLst>
                              <p:par>
                                <p:cTn id="658" presetID="10" presetClass="entr" presetSubtype="0" fill="hold" grpId="0" nodeType="afterEffect">
                                  <p:stCondLst>
                                    <p:cond delay="0"/>
                                  </p:stCondLst>
                                  <p:childTnLst>
                                    <p:set>
                                      <p:cBhvr>
                                        <p:cTn id="659" dur="1" fill="hold">
                                          <p:stCondLst>
                                            <p:cond delay="0"/>
                                          </p:stCondLst>
                                        </p:cTn>
                                        <p:tgtEl>
                                          <p:spTgt spid="114"/>
                                        </p:tgtEl>
                                        <p:attrNameLst>
                                          <p:attrName>style.visibility</p:attrName>
                                        </p:attrNameLst>
                                      </p:cBhvr>
                                      <p:to>
                                        <p:strVal val="visible"/>
                                      </p:to>
                                    </p:set>
                                    <p:animEffect transition="in" filter="fade">
                                      <p:cBhvr>
                                        <p:cTn id="660" dur="500"/>
                                        <p:tgtEl>
                                          <p:spTgt spid="114"/>
                                        </p:tgtEl>
                                      </p:cBhvr>
                                    </p:animEffect>
                                  </p:childTnLst>
                                </p:cTn>
                              </p:par>
                              <p:par>
                                <p:cTn id="661" presetID="10" presetClass="entr" presetSubtype="0" fill="hold" grpId="0" nodeType="withEffect">
                                  <p:stCondLst>
                                    <p:cond delay="0"/>
                                  </p:stCondLst>
                                  <p:childTnLst>
                                    <p:set>
                                      <p:cBhvr>
                                        <p:cTn id="662" dur="1" fill="hold">
                                          <p:stCondLst>
                                            <p:cond delay="0"/>
                                          </p:stCondLst>
                                        </p:cTn>
                                        <p:tgtEl>
                                          <p:spTgt spid="212"/>
                                        </p:tgtEl>
                                        <p:attrNameLst>
                                          <p:attrName>style.visibility</p:attrName>
                                        </p:attrNameLst>
                                      </p:cBhvr>
                                      <p:to>
                                        <p:strVal val="visible"/>
                                      </p:to>
                                    </p:set>
                                    <p:animEffect transition="in" filter="fade">
                                      <p:cBhvr>
                                        <p:cTn id="663" dur="500"/>
                                        <p:tgtEl>
                                          <p:spTgt spid="212"/>
                                        </p:tgtEl>
                                      </p:cBhvr>
                                    </p:animEffect>
                                  </p:childTnLst>
                                </p:cTn>
                              </p:par>
                              <p:par>
                                <p:cTn id="664" presetID="10" presetClass="entr" presetSubtype="0" fill="hold" grpId="0" nodeType="withEffect">
                                  <p:stCondLst>
                                    <p:cond delay="0"/>
                                  </p:stCondLst>
                                  <p:childTnLst>
                                    <p:set>
                                      <p:cBhvr>
                                        <p:cTn id="665" dur="1" fill="hold">
                                          <p:stCondLst>
                                            <p:cond delay="0"/>
                                          </p:stCondLst>
                                        </p:cTn>
                                        <p:tgtEl>
                                          <p:spTgt spid="261"/>
                                        </p:tgtEl>
                                        <p:attrNameLst>
                                          <p:attrName>style.visibility</p:attrName>
                                        </p:attrNameLst>
                                      </p:cBhvr>
                                      <p:to>
                                        <p:strVal val="visible"/>
                                      </p:to>
                                    </p:set>
                                    <p:animEffect transition="in" filter="fade">
                                      <p:cBhvr>
                                        <p:cTn id="666" dur="500"/>
                                        <p:tgtEl>
                                          <p:spTgt spid="261"/>
                                        </p:tgtEl>
                                      </p:cBhvr>
                                    </p:animEffect>
                                  </p:childTnLst>
                                </p:cTn>
                              </p:par>
                              <p:par>
                                <p:cTn id="667" presetID="10" presetClass="entr" presetSubtype="0" fill="hold" grpId="0" nodeType="withEffect">
                                  <p:stCondLst>
                                    <p:cond delay="0"/>
                                  </p:stCondLst>
                                  <p:childTnLst>
                                    <p:set>
                                      <p:cBhvr>
                                        <p:cTn id="668" dur="1" fill="hold">
                                          <p:stCondLst>
                                            <p:cond delay="0"/>
                                          </p:stCondLst>
                                        </p:cTn>
                                        <p:tgtEl>
                                          <p:spTgt spid="163"/>
                                        </p:tgtEl>
                                        <p:attrNameLst>
                                          <p:attrName>style.visibility</p:attrName>
                                        </p:attrNameLst>
                                      </p:cBhvr>
                                      <p:to>
                                        <p:strVal val="visible"/>
                                      </p:to>
                                    </p:set>
                                    <p:animEffect transition="in" filter="fade">
                                      <p:cBhvr>
                                        <p:cTn id="669" dur="500"/>
                                        <p:tgtEl>
                                          <p:spTgt spid="163"/>
                                        </p:tgtEl>
                                      </p:cBhvr>
                                    </p:animEffect>
                                  </p:childTnLst>
                                </p:cTn>
                              </p:par>
                            </p:childTnLst>
                          </p:cTn>
                        </p:par>
                        <p:par>
                          <p:cTn id="670" fill="hold">
                            <p:stCondLst>
                              <p:cond delay="27000"/>
                            </p:stCondLst>
                            <p:childTnLst>
                              <p:par>
                                <p:cTn id="671" presetID="10" presetClass="exit" presetSubtype="0" fill="hold" grpId="0" nodeType="afterEffect">
                                  <p:stCondLst>
                                    <p:cond delay="0"/>
                                  </p:stCondLst>
                                  <p:childTnLst>
                                    <p:animEffect transition="out" filter="fade">
                                      <p:cBhvr>
                                        <p:cTn id="672" dur="500"/>
                                        <p:tgtEl>
                                          <p:spTgt spid="34"/>
                                        </p:tgtEl>
                                      </p:cBhvr>
                                    </p:animEffect>
                                    <p:set>
                                      <p:cBhvr>
                                        <p:cTn id="673" dur="1" fill="hold">
                                          <p:stCondLst>
                                            <p:cond delay="499"/>
                                          </p:stCondLst>
                                        </p:cTn>
                                        <p:tgtEl>
                                          <p:spTgt spid="34"/>
                                        </p:tgtEl>
                                        <p:attrNameLst>
                                          <p:attrName>style.visibility</p:attrName>
                                        </p:attrNameLst>
                                      </p:cBhvr>
                                      <p:to>
                                        <p:strVal val="hidden"/>
                                      </p:to>
                                    </p:set>
                                  </p:childTnLst>
                                </p:cTn>
                              </p:par>
                              <p:par>
                                <p:cTn id="674" presetID="10" presetClass="exit" presetSubtype="0" fill="hold" grpId="0" nodeType="withEffect">
                                  <p:stCondLst>
                                    <p:cond delay="0"/>
                                  </p:stCondLst>
                                  <p:childTnLst>
                                    <p:animEffect transition="out" filter="fade">
                                      <p:cBhvr>
                                        <p:cTn id="675" dur="500"/>
                                        <p:tgtEl>
                                          <p:spTgt spid="277"/>
                                        </p:tgtEl>
                                      </p:cBhvr>
                                    </p:animEffect>
                                    <p:set>
                                      <p:cBhvr>
                                        <p:cTn id="676" dur="1" fill="hold">
                                          <p:stCondLst>
                                            <p:cond delay="499"/>
                                          </p:stCondLst>
                                        </p:cTn>
                                        <p:tgtEl>
                                          <p:spTgt spid="277"/>
                                        </p:tgtEl>
                                        <p:attrNameLst>
                                          <p:attrName>style.visibility</p:attrName>
                                        </p:attrNameLst>
                                      </p:cBhvr>
                                      <p:to>
                                        <p:strVal val="hidden"/>
                                      </p:to>
                                    </p:set>
                                  </p:childTnLst>
                                </p:cTn>
                              </p:par>
                            </p:childTnLst>
                          </p:cTn>
                        </p:par>
                        <p:par>
                          <p:cTn id="677" fill="hold">
                            <p:stCondLst>
                              <p:cond delay="27500"/>
                            </p:stCondLst>
                            <p:childTnLst>
                              <p:par>
                                <p:cTn id="678" presetID="10" presetClass="entr" presetSubtype="0" fill="hold" grpId="0" nodeType="afterEffect">
                                  <p:stCondLst>
                                    <p:cond delay="0"/>
                                  </p:stCondLst>
                                  <p:childTnLst>
                                    <p:set>
                                      <p:cBhvr>
                                        <p:cTn id="679" dur="1" fill="hold">
                                          <p:stCondLst>
                                            <p:cond delay="0"/>
                                          </p:stCondLst>
                                        </p:cTn>
                                        <p:tgtEl>
                                          <p:spTgt spid="115"/>
                                        </p:tgtEl>
                                        <p:attrNameLst>
                                          <p:attrName>style.visibility</p:attrName>
                                        </p:attrNameLst>
                                      </p:cBhvr>
                                      <p:to>
                                        <p:strVal val="visible"/>
                                      </p:to>
                                    </p:set>
                                    <p:animEffect transition="in" filter="fade">
                                      <p:cBhvr>
                                        <p:cTn id="680" dur="500"/>
                                        <p:tgtEl>
                                          <p:spTgt spid="115"/>
                                        </p:tgtEl>
                                      </p:cBhvr>
                                    </p:animEffect>
                                  </p:childTnLst>
                                </p:cTn>
                              </p:par>
                              <p:par>
                                <p:cTn id="681" presetID="10" presetClass="entr" presetSubtype="0" fill="hold" grpId="0" nodeType="withEffect">
                                  <p:stCondLst>
                                    <p:cond delay="0"/>
                                  </p:stCondLst>
                                  <p:childTnLst>
                                    <p:set>
                                      <p:cBhvr>
                                        <p:cTn id="682" dur="1" fill="hold">
                                          <p:stCondLst>
                                            <p:cond delay="0"/>
                                          </p:stCondLst>
                                        </p:cTn>
                                        <p:tgtEl>
                                          <p:spTgt spid="213"/>
                                        </p:tgtEl>
                                        <p:attrNameLst>
                                          <p:attrName>style.visibility</p:attrName>
                                        </p:attrNameLst>
                                      </p:cBhvr>
                                      <p:to>
                                        <p:strVal val="visible"/>
                                      </p:to>
                                    </p:set>
                                    <p:animEffect transition="in" filter="fade">
                                      <p:cBhvr>
                                        <p:cTn id="683" dur="500"/>
                                        <p:tgtEl>
                                          <p:spTgt spid="213"/>
                                        </p:tgtEl>
                                      </p:cBhvr>
                                    </p:animEffect>
                                  </p:childTnLst>
                                </p:cTn>
                              </p:par>
                              <p:par>
                                <p:cTn id="684" presetID="10" presetClass="entr" presetSubtype="0" fill="hold" grpId="0" nodeType="withEffect">
                                  <p:stCondLst>
                                    <p:cond delay="0"/>
                                  </p:stCondLst>
                                  <p:childTnLst>
                                    <p:set>
                                      <p:cBhvr>
                                        <p:cTn id="685" dur="1" fill="hold">
                                          <p:stCondLst>
                                            <p:cond delay="0"/>
                                          </p:stCondLst>
                                        </p:cTn>
                                        <p:tgtEl>
                                          <p:spTgt spid="262"/>
                                        </p:tgtEl>
                                        <p:attrNameLst>
                                          <p:attrName>style.visibility</p:attrName>
                                        </p:attrNameLst>
                                      </p:cBhvr>
                                      <p:to>
                                        <p:strVal val="visible"/>
                                      </p:to>
                                    </p:set>
                                    <p:animEffect transition="in" filter="fade">
                                      <p:cBhvr>
                                        <p:cTn id="686" dur="500"/>
                                        <p:tgtEl>
                                          <p:spTgt spid="262"/>
                                        </p:tgtEl>
                                      </p:cBhvr>
                                    </p:animEffect>
                                  </p:childTnLst>
                                </p:cTn>
                              </p:par>
                              <p:par>
                                <p:cTn id="687" presetID="10" presetClass="entr" presetSubtype="0" fill="hold" grpId="0" nodeType="withEffect">
                                  <p:stCondLst>
                                    <p:cond delay="0"/>
                                  </p:stCondLst>
                                  <p:childTnLst>
                                    <p:set>
                                      <p:cBhvr>
                                        <p:cTn id="688" dur="1" fill="hold">
                                          <p:stCondLst>
                                            <p:cond delay="0"/>
                                          </p:stCondLst>
                                        </p:cTn>
                                        <p:tgtEl>
                                          <p:spTgt spid="164"/>
                                        </p:tgtEl>
                                        <p:attrNameLst>
                                          <p:attrName>style.visibility</p:attrName>
                                        </p:attrNameLst>
                                      </p:cBhvr>
                                      <p:to>
                                        <p:strVal val="visible"/>
                                      </p:to>
                                    </p:set>
                                    <p:animEffect transition="in" filter="fade">
                                      <p:cBhvr>
                                        <p:cTn id="689" dur="500"/>
                                        <p:tgtEl>
                                          <p:spTgt spid="164"/>
                                        </p:tgtEl>
                                      </p:cBhvr>
                                    </p:animEffect>
                                  </p:childTnLst>
                                </p:cTn>
                              </p:par>
                            </p:childTnLst>
                          </p:cTn>
                        </p:par>
                        <p:par>
                          <p:cTn id="690" fill="hold">
                            <p:stCondLst>
                              <p:cond delay="28000"/>
                            </p:stCondLst>
                            <p:childTnLst>
                              <p:par>
                                <p:cTn id="691" presetID="10" presetClass="exit" presetSubtype="0" fill="hold" grpId="0" nodeType="afterEffect">
                                  <p:stCondLst>
                                    <p:cond delay="0"/>
                                  </p:stCondLst>
                                  <p:childTnLst>
                                    <p:animEffect transition="out" filter="fade">
                                      <p:cBhvr>
                                        <p:cTn id="692" dur="500"/>
                                        <p:tgtEl>
                                          <p:spTgt spid="11"/>
                                        </p:tgtEl>
                                      </p:cBhvr>
                                    </p:animEffect>
                                    <p:set>
                                      <p:cBhvr>
                                        <p:cTn id="693" dur="1" fill="hold">
                                          <p:stCondLst>
                                            <p:cond delay="499"/>
                                          </p:stCondLst>
                                        </p:cTn>
                                        <p:tgtEl>
                                          <p:spTgt spid="11"/>
                                        </p:tgtEl>
                                        <p:attrNameLst>
                                          <p:attrName>style.visibility</p:attrName>
                                        </p:attrNameLst>
                                      </p:cBhvr>
                                      <p:to>
                                        <p:strVal val="hidden"/>
                                      </p:to>
                                    </p:set>
                                  </p:childTnLst>
                                </p:cTn>
                              </p:par>
                            </p:childTnLst>
                          </p:cTn>
                        </p:par>
                        <p:par>
                          <p:cTn id="694" fill="hold">
                            <p:stCondLst>
                              <p:cond delay="28500"/>
                            </p:stCondLst>
                            <p:childTnLst>
                              <p:par>
                                <p:cTn id="695" presetID="10" presetClass="entr" presetSubtype="0" fill="hold" grpId="0" nodeType="afterEffect">
                                  <p:stCondLst>
                                    <p:cond delay="0"/>
                                  </p:stCondLst>
                                  <p:childTnLst>
                                    <p:set>
                                      <p:cBhvr>
                                        <p:cTn id="696" dur="1" fill="hold">
                                          <p:stCondLst>
                                            <p:cond delay="0"/>
                                          </p:stCondLst>
                                        </p:cTn>
                                        <p:tgtEl>
                                          <p:spTgt spid="116"/>
                                        </p:tgtEl>
                                        <p:attrNameLst>
                                          <p:attrName>style.visibility</p:attrName>
                                        </p:attrNameLst>
                                      </p:cBhvr>
                                      <p:to>
                                        <p:strVal val="visible"/>
                                      </p:to>
                                    </p:set>
                                    <p:animEffect transition="in" filter="fade">
                                      <p:cBhvr>
                                        <p:cTn id="697" dur="500"/>
                                        <p:tgtEl>
                                          <p:spTgt spid="116"/>
                                        </p:tgtEl>
                                      </p:cBhvr>
                                    </p:animEffect>
                                  </p:childTnLst>
                                </p:cTn>
                              </p:par>
                              <p:par>
                                <p:cTn id="698" presetID="10" presetClass="entr" presetSubtype="0" fill="hold" grpId="0" nodeType="withEffect">
                                  <p:stCondLst>
                                    <p:cond delay="0"/>
                                  </p:stCondLst>
                                  <p:childTnLst>
                                    <p:set>
                                      <p:cBhvr>
                                        <p:cTn id="699" dur="1" fill="hold">
                                          <p:stCondLst>
                                            <p:cond delay="0"/>
                                          </p:stCondLst>
                                        </p:cTn>
                                        <p:tgtEl>
                                          <p:spTgt spid="214"/>
                                        </p:tgtEl>
                                        <p:attrNameLst>
                                          <p:attrName>style.visibility</p:attrName>
                                        </p:attrNameLst>
                                      </p:cBhvr>
                                      <p:to>
                                        <p:strVal val="visible"/>
                                      </p:to>
                                    </p:set>
                                    <p:animEffect transition="in" filter="fade">
                                      <p:cBhvr>
                                        <p:cTn id="700" dur="500"/>
                                        <p:tgtEl>
                                          <p:spTgt spid="214"/>
                                        </p:tgtEl>
                                      </p:cBhvr>
                                    </p:animEffect>
                                  </p:childTnLst>
                                </p:cTn>
                              </p:par>
                              <p:par>
                                <p:cTn id="701" presetID="10" presetClass="entr" presetSubtype="0" fill="hold" grpId="0" nodeType="withEffect">
                                  <p:stCondLst>
                                    <p:cond delay="0"/>
                                  </p:stCondLst>
                                  <p:childTnLst>
                                    <p:set>
                                      <p:cBhvr>
                                        <p:cTn id="702" dur="1" fill="hold">
                                          <p:stCondLst>
                                            <p:cond delay="0"/>
                                          </p:stCondLst>
                                        </p:cTn>
                                        <p:tgtEl>
                                          <p:spTgt spid="263"/>
                                        </p:tgtEl>
                                        <p:attrNameLst>
                                          <p:attrName>style.visibility</p:attrName>
                                        </p:attrNameLst>
                                      </p:cBhvr>
                                      <p:to>
                                        <p:strVal val="visible"/>
                                      </p:to>
                                    </p:set>
                                    <p:animEffect transition="in" filter="fade">
                                      <p:cBhvr>
                                        <p:cTn id="703" dur="500"/>
                                        <p:tgtEl>
                                          <p:spTgt spid="263"/>
                                        </p:tgtEl>
                                      </p:cBhvr>
                                    </p:animEffect>
                                  </p:childTnLst>
                                </p:cTn>
                              </p:par>
                              <p:par>
                                <p:cTn id="704" presetID="10" presetClass="entr" presetSubtype="0" fill="hold" grpId="0" nodeType="withEffect">
                                  <p:stCondLst>
                                    <p:cond delay="0"/>
                                  </p:stCondLst>
                                  <p:childTnLst>
                                    <p:set>
                                      <p:cBhvr>
                                        <p:cTn id="705" dur="1" fill="hold">
                                          <p:stCondLst>
                                            <p:cond delay="0"/>
                                          </p:stCondLst>
                                        </p:cTn>
                                        <p:tgtEl>
                                          <p:spTgt spid="165"/>
                                        </p:tgtEl>
                                        <p:attrNameLst>
                                          <p:attrName>style.visibility</p:attrName>
                                        </p:attrNameLst>
                                      </p:cBhvr>
                                      <p:to>
                                        <p:strVal val="visible"/>
                                      </p:to>
                                    </p:set>
                                    <p:animEffect transition="in" filter="fade">
                                      <p:cBhvr>
                                        <p:cTn id="706" dur="500"/>
                                        <p:tgtEl>
                                          <p:spTgt spid="165"/>
                                        </p:tgtEl>
                                      </p:cBhvr>
                                    </p:animEffect>
                                  </p:childTnLst>
                                </p:cTn>
                              </p:par>
                            </p:childTnLst>
                          </p:cTn>
                        </p:par>
                        <p:par>
                          <p:cTn id="707" fill="hold">
                            <p:stCondLst>
                              <p:cond delay="29000"/>
                            </p:stCondLst>
                            <p:childTnLst>
                              <p:par>
                                <p:cTn id="708" presetID="10" presetClass="exit" presetSubtype="0" fill="hold" grpId="0" nodeType="afterEffect">
                                  <p:stCondLst>
                                    <p:cond delay="0"/>
                                  </p:stCondLst>
                                  <p:childTnLst>
                                    <p:animEffect transition="out" filter="fade">
                                      <p:cBhvr>
                                        <p:cTn id="709" dur="500"/>
                                        <p:tgtEl>
                                          <p:spTgt spid="12"/>
                                        </p:tgtEl>
                                      </p:cBhvr>
                                    </p:animEffect>
                                    <p:set>
                                      <p:cBhvr>
                                        <p:cTn id="710" dur="1" fill="hold">
                                          <p:stCondLst>
                                            <p:cond delay="499"/>
                                          </p:stCondLst>
                                        </p:cTn>
                                        <p:tgtEl>
                                          <p:spTgt spid="12"/>
                                        </p:tgtEl>
                                        <p:attrNameLst>
                                          <p:attrName>style.visibility</p:attrName>
                                        </p:attrNameLst>
                                      </p:cBhvr>
                                      <p:to>
                                        <p:strVal val="hidden"/>
                                      </p:to>
                                    </p:set>
                                  </p:childTnLst>
                                </p:cTn>
                              </p:par>
                            </p:childTnLst>
                          </p:cTn>
                        </p:par>
                        <p:par>
                          <p:cTn id="711" fill="hold">
                            <p:stCondLst>
                              <p:cond delay="29500"/>
                            </p:stCondLst>
                            <p:childTnLst>
                              <p:par>
                                <p:cTn id="712" presetID="10" presetClass="entr" presetSubtype="0" fill="hold" grpId="0" nodeType="afterEffect">
                                  <p:stCondLst>
                                    <p:cond delay="0"/>
                                  </p:stCondLst>
                                  <p:childTnLst>
                                    <p:set>
                                      <p:cBhvr>
                                        <p:cTn id="713" dur="1" fill="hold">
                                          <p:stCondLst>
                                            <p:cond delay="0"/>
                                          </p:stCondLst>
                                        </p:cTn>
                                        <p:tgtEl>
                                          <p:spTgt spid="117"/>
                                        </p:tgtEl>
                                        <p:attrNameLst>
                                          <p:attrName>style.visibility</p:attrName>
                                        </p:attrNameLst>
                                      </p:cBhvr>
                                      <p:to>
                                        <p:strVal val="visible"/>
                                      </p:to>
                                    </p:set>
                                    <p:animEffect transition="in" filter="fade">
                                      <p:cBhvr>
                                        <p:cTn id="714" dur="500"/>
                                        <p:tgtEl>
                                          <p:spTgt spid="117"/>
                                        </p:tgtEl>
                                      </p:cBhvr>
                                    </p:animEffect>
                                  </p:childTnLst>
                                </p:cTn>
                              </p:par>
                              <p:par>
                                <p:cTn id="715" presetID="10" presetClass="entr" presetSubtype="0" fill="hold" grpId="0" nodeType="withEffect">
                                  <p:stCondLst>
                                    <p:cond delay="0"/>
                                  </p:stCondLst>
                                  <p:childTnLst>
                                    <p:set>
                                      <p:cBhvr>
                                        <p:cTn id="716" dur="1" fill="hold">
                                          <p:stCondLst>
                                            <p:cond delay="0"/>
                                          </p:stCondLst>
                                        </p:cTn>
                                        <p:tgtEl>
                                          <p:spTgt spid="215"/>
                                        </p:tgtEl>
                                        <p:attrNameLst>
                                          <p:attrName>style.visibility</p:attrName>
                                        </p:attrNameLst>
                                      </p:cBhvr>
                                      <p:to>
                                        <p:strVal val="visible"/>
                                      </p:to>
                                    </p:set>
                                    <p:animEffect transition="in" filter="fade">
                                      <p:cBhvr>
                                        <p:cTn id="717" dur="500"/>
                                        <p:tgtEl>
                                          <p:spTgt spid="215"/>
                                        </p:tgtEl>
                                      </p:cBhvr>
                                    </p:animEffect>
                                  </p:childTnLst>
                                </p:cTn>
                              </p:par>
                              <p:par>
                                <p:cTn id="718" presetID="10" presetClass="entr" presetSubtype="0" fill="hold" grpId="0" nodeType="withEffect">
                                  <p:stCondLst>
                                    <p:cond delay="0"/>
                                  </p:stCondLst>
                                  <p:childTnLst>
                                    <p:set>
                                      <p:cBhvr>
                                        <p:cTn id="719" dur="1" fill="hold">
                                          <p:stCondLst>
                                            <p:cond delay="0"/>
                                          </p:stCondLst>
                                        </p:cTn>
                                        <p:tgtEl>
                                          <p:spTgt spid="264"/>
                                        </p:tgtEl>
                                        <p:attrNameLst>
                                          <p:attrName>style.visibility</p:attrName>
                                        </p:attrNameLst>
                                      </p:cBhvr>
                                      <p:to>
                                        <p:strVal val="visible"/>
                                      </p:to>
                                    </p:set>
                                    <p:animEffect transition="in" filter="fade">
                                      <p:cBhvr>
                                        <p:cTn id="720" dur="500"/>
                                        <p:tgtEl>
                                          <p:spTgt spid="264"/>
                                        </p:tgtEl>
                                      </p:cBhvr>
                                    </p:animEffect>
                                  </p:childTnLst>
                                </p:cTn>
                              </p:par>
                              <p:par>
                                <p:cTn id="721" presetID="10" presetClass="entr" presetSubtype="0" fill="hold" grpId="0" nodeType="withEffect">
                                  <p:stCondLst>
                                    <p:cond delay="0"/>
                                  </p:stCondLst>
                                  <p:childTnLst>
                                    <p:set>
                                      <p:cBhvr>
                                        <p:cTn id="722" dur="1" fill="hold">
                                          <p:stCondLst>
                                            <p:cond delay="0"/>
                                          </p:stCondLst>
                                        </p:cTn>
                                        <p:tgtEl>
                                          <p:spTgt spid="166"/>
                                        </p:tgtEl>
                                        <p:attrNameLst>
                                          <p:attrName>style.visibility</p:attrName>
                                        </p:attrNameLst>
                                      </p:cBhvr>
                                      <p:to>
                                        <p:strVal val="visible"/>
                                      </p:to>
                                    </p:set>
                                    <p:animEffect transition="in" filter="fade">
                                      <p:cBhvr>
                                        <p:cTn id="723" dur="500"/>
                                        <p:tgtEl>
                                          <p:spTgt spid="166"/>
                                        </p:tgtEl>
                                      </p:cBhvr>
                                    </p:animEffect>
                                  </p:childTnLst>
                                </p:cTn>
                              </p:par>
                            </p:childTnLst>
                          </p:cTn>
                        </p:par>
                        <p:par>
                          <p:cTn id="724" fill="hold">
                            <p:stCondLst>
                              <p:cond delay="30000"/>
                            </p:stCondLst>
                            <p:childTnLst>
                              <p:par>
                                <p:cTn id="725" presetID="10" presetClass="exit" presetSubtype="0" fill="hold" grpId="0" nodeType="afterEffect">
                                  <p:stCondLst>
                                    <p:cond delay="0"/>
                                  </p:stCondLst>
                                  <p:childTnLst>
                                    <p:animEffect transition="out" filter="fade">
                                      <p:cBhvr>
                                        <p:cTn id="726" dur="500"/>
                                        <p:tgtEl>
                                          <p:spTgt spid="13"/>
                                        </p:tgtEl>
                                      </p:cBhvr>
                                    </p:animEffect>
                                    <p:set>
                                      <p:cBhvr>
                                        <p:cTn id="727" dur="1" fill="hold">
                                          <p:stCondLst>
                                            <p:cond delay="499"/>
                                          </p:stCondLst>
                                        </p:cTn>
                                        <p:tgtEl>
                                          <p:spTgt spid="13"/>
                                        </p:tgtEl>
                                        <p:attrNameLst>
                                          <p:attrName>style.visibility</p:attrName>
                                        </p:attrNameLst>
                                      </p:cBhvr>
                                      <p:to>
                                        <p:strVal val="hidden"/>
                                      </p:to>
                                    </p:set>
                                  </p:childTnLst>
                                </p:cTn>
                              </p:par>
                            </p:childTnLst>
                          </p:cTn>
                        </p:par>
                        <p:par>
                          <p:cTn id="728" fill="hold">
                            <p:stCondLst>
                              <p:cond delay="30500"/>
                            </p:stCondLst>
                            <p:childTnLst>
                              <p:par>
                                <p:cTn id="729" presetID="10" presetClass="entr" presetSubtype="0" fill="hold" grpId="0" nodeType="afterEffect">
                                  <p:stCondLst>
                                    <p:cond delay="0"/>
                                  </p:stCondLst>
                                  <p:childTnLst>
                                    <p:set>
                                      <p:cBhvr>
                                        <p:cTn id="730" dur="1" fill="hold">
                                          <p:stCondLst>
                                            <p:cond delay="0"/>
                                          </p:stCondLst>
                                        </p:cTn>
                                        <p:tgtEl>
                                          <p:spTgt spid="118"/>
                                        </p:tgtEl>
                                        <p:attrNameLst>
                                          <p:attrName>style.visibility</p:attrName>
                                        </p:attrNameLst>
                                      </p:cBhvr>
                                      <p:to>
                                        <p:strVal val="visible"/>
                                      </p:to>
                                    </p:set>
                                    <p:animEffect transition="in" filter="fade">
                                      <p:cBhvr>
                                        <p:cTn id="731" dur="500"/>
                                        <p:tgtEl>
                                          <p:spTgt spid="118"/>
                                        </p:tgtEl>
                                      </p:cBhvr>
                                    </p:animEffect>
                                  </p:childTnLst>
                                </p:cTn>
                              </p:par>
                              <p:par>
                                <p:cTn id="732" presetID="10" presetClass="entr" presetSubtype="0" fill="hold" grpId="0" nodeType="withEffect">
                                  <p:stCondLst>
                                    <p:cond delay="0"/>
                                  </p:stCondLst>
                                  <p:childTnLst>
                                    <p:set>
                                      <p:cBhvr>
                                        <p:cTn id="733" dur="1" fill="hold">
                                          <p:stCondLst>
                                            <p:cond delay="0"/>
                                          </p:stCondLst>
                                        </p:cTn>
                                        <p:tgtEl>
                                          <p:spTgt spid="216"/>
                                        </p:tgtEl>
                                        <p:attrNameLst>
                                          <p:attrName>style.visibility</p:attrName>
                                        </p:attrNameLst>
                                      </p:cBhvr>
                                      <p:to>
                                        <p:strVal val="visible"/>
                                      </p:to>
                                    </p:set>
                                    <p:animEffect transition="in" filter="fade">
                                      <p:cBhvr>
                                        <p:cTn id="734" dur="500"/>
                                        <p:tgtEl>
                                          <p:spTgt spid="216"/>
                                        </p:tgtEl>
                                      </p:cBhvr>
                                    </p:animEffect>
                                  </p:childTnLst>
                                </p:cTn>
                              </p:par>
                              <p:par>
                                <p:cTn id="735" presetID="10" presetClass="entr" presetSubtype="0" fill="hold" grpId="0" nodeType="withEffect">
                                  <p:stCondLst>
                                    <p:cond delay="0"/>
                                  </p:stCondLst>
                                  <p:childTnLst>
                                    <p:set>
                                      <p:cBhvr>
                                        <p:cTn id="736" dur="1" fill="hold">
                                          <p:stCondLst>
                                            <p:cond delay="0"/>
                                          </p:stCondLst>
                                        </p:cTn>
                                        <p:tgtEl>
                                          <p:spTgt spid="265"/>
                                        </p:tgtEl>
                                        <p:attrNameLst>
                                          <p:attrName>style.visibility</p:attrName>
                                        </p:attrNameLst>
                                      </p:cBhvr>
                                      <p:to>
                                        <p:strVal val="visible"/>
                                      </p:to>
                                    </p:set>
                                    <p:animEffect transition="in" filter="fade">
                                      <p:cBhvr>
                                        <p:cTn id="737" dur="500"/>
                                        <p:tgtEl>
                                          <p:spTgt spid="265"/>
                                        </p:tgtEl>
                                      </p:cBhvr>
                                    </p:animEffect>
                                  </p:childTnLst>
                                </p:cTn>
                              </p:par>
                              <p:par>
                                <p:cTn id="738" presetID="10" presetClass="entr" presetSubtype="0" fill="hold" grpId="0" nodeType="withEffect">
                                  <p:stCondLst>
                                    <p:cond delay="0"/>
                                  </p:stCondLst>
                                  <p:childTnLst>
                                    <p:set>
                                      <p:cBhvr>
                                        <p:cTn id="739" dur="1" fill="hold">
                                          <p:stCondLst>
                                            <p:cond delay="0"/>
                                          </p:stCondLst>
                                        </p:cTn>
                                        <p:tgtEl>
                                          <p:spTgt spid="167"/>
                                        </p:tgtEl>
                                        <p:attrNameLst>
                                          <p:attrName>style.visibility</p:attrName>
                                        </p:attrNameLst>
                                      </p:cBhvr>
                                      <p:to>
                                        <p:strVal val="visible"/>
                                      </p:to>
                                    </p:set>
                                    <p:animEffect transition="in" filter="fade">
                                      <p:cBhvr>
                                        <p:cTn id="740" dur="500"/>
                                        <p:tgtEl>
                                          <p:spTgt spid="167"/>
                                        </p:tgtEl>
                                      </p:cBhvr>
                                    </p:animEffect>
                                  </p:childTnLst>
                                </p:cTn>
                              </p:par>
                            </p:childTnLst>
                          </p:cTn>
                        </p:par>
                        <p:par>
                          <p:cTn id="741" fill="hold">
                            <p:stCondLst>
                              <p:cond delay="31000"/>
                            </p:stCondLst>
                            <p:childTnLst>
                              <p:par>
                                <p:cTn id="742" presetID="10" presetClass="exit" presetSubtype="0" fill="hold" grpId="0" nodeType="afterEffect">
                                  <p:stCondLst>
                                    <p:cond delay="0"/>
                                  </p:stCondLst>
                                  <p:childTnLst>
                                    <p:animEffect transition="out" filter="fade">
                                      <p:cBhvr>
                                        <p:cTn id="743" dur="500"/>
                                        <p:tgtEl>
                                          <p:spTgt spid="14"/>
                                        </p:tgtEl>
                                      </p:cBhvr>
                                    </p:animEffect>
                                    <p:set>
                                      <p:cBhvr>
                                        <p:cTn id="744" dur="1" fill="hold">
                                          <p:stCondLst>
                                            <p:cond delay="499"/>
                                          </p:stCondLst>
                                        </p:cTn>
                                        <p:tgtEl>
                                          <p:spTgt spid="14"/>
                                        </p:tgtEl>
                                        <p:attrNameLst>
                                          <p:attrName>style.visibility</p:attrName>
                                        </p:attrNameLst>
                                      </p:cBhvr>
                                      <p:to>
                                        <p:strVal val="hidden"/>
                                      </p:to>
                                    </p:set>
                                  </p:childTnLst>
                                </p:cTn>
                              </p:par>
                              <p:par>
                                <p:cTn id="745" presetID="10" presetClass="exit" presetSubtype="0" fill="hold" grpId="0" nodeType="withEffect">
                                  <p:stCondLst>
                                    <p:cond delay="0"/>
                                  </p:stCondLst>
                                  <p:childTnLst>
                                    <p:animEffect transition="out" filter="fade">
                                      <p:cBhvr>
                                        <p:cTn id="746" dur="500"/>
                                        <p:tgtEl>
                                          <p:spTgt spid="278"/>
                                        </p:tgtEl>
                                      </p:cBhvr>
                                    </p:animEffect>
                                    <p:set>
                                      <p:cBhvr>
                                        <p:cTn id="747" dur="1" fill="hold">
                                          <p:stCondLst>
                                            <p:cond delay="499"/>
                                          </p:stCondLst>
                                        </p:cTn>
                                        <p:tgtEl>
                                          <p:spTgt spid="278"/>
                                        </p:tgtEl>
                                        <p:attrNameLst>
                                          <p:attrName>style.visibility</p:attrName>
                                        </p:attrNameLst>
                                      </p:cBhvr>
                                      <p:to>
                                        <p:strVal val="hidden"/>
                                      </p:to>
                                    </p:set>
                                  </p:childTnLst>
                                </p:cTn>
                              </p:par>
                            </p:childTnLst>
                          </p:cTn>
                        </p:par>
                        <p:par>
                          <p:cTn id="748" fill="hold">
                            <p:stCondLst>
                              <p:cond delay="31500"/>
                            </p:stCondLst>
                            <p:childTnLst>
                              <p:par>
                                <p:cTn id="749" presetID="10" presetClass="entr" presetSubtype="0" fill="hold" grpId="0" nodeType="afterEffect">
                                  <p:stCondLst>
                                    <p:cond delay="0"/>
                                  </p:stCondLst>
                                  <p:childTnLst>
                                    <p:set>
                                      <p:cBhvr>
                                        <p:cTn id="750" dur="1" fill="hold">
                                          <p:stCondLst>
                                            <p:cond delay="0"/>
                                          </p:stCondLst>
                                        </p:cTn>
                                        <p:tgtEl>
                                          <p:spTgt spid="119"/>
                                        </p:tgtEl>
                                        <p:attrNameLst>
                                          <p:attrName>style.visibility</p:attrName>
                                        </p:attrNameLst>
                                      </p:cBhvr>
                                      <p:to>
                                        <p:strVal val="visible"/>
                                      </p:to>
                                    </p:set>
                                    <p:animEffect transition="in" filter="fade">
                                      <p:cBhvr>
                                        <p:cTn id="751" dur="500"/>
                                        <p:tgtEl>
                                          <p:spTgt spid="119"/>
                                        </p:tgtEl>
                                      </p:cBhvr>
                                    </p:animEffect>
                                  </p:childTnLst>
                                </p:cTn>
                              </p:par>
                              <p:par>
                                <p:cTn id="752" presetID="10" presetClass="entr" presetSubtype="0" fill="hold" grpId="0" nodeType="withEffect">
                                  <p:stCondLst>
                                    <p:cond delay="0"/>
                                  </p:stCondLst>
                                  <p:childTnLst>
                                    <p:set>
                                      <p:cBhvr>
                                        <p:cTn id="753" dur="1" fill="hold">
                                          <p:stCondLst>
                                            <p:cond delay="0"/>
                                          </p:stCondLst>
                                        </p:cTn>
                                        <p:tgtEl>
                                          <p:spTgt spid="217"/>
                                        </p:tgtEl>
                                        <p:attrNameLst>
                                          <p:attrName>style.visibility</p:attrName>
                                        </p:attrNameLst>
                                      </p:cBhvr>
                                      <p:to>
                                        <p:strVal val="visible"/>
                                      </p:to>
                                    </p:set>
                                    <p:animEffect transition="in" filter="fade">
                                      <p:cBhvr>
                                        <p:cTn id="754" dur="500"/>
                                        <p:tgtEl>
                                          <p:spTgt spid="217"/>
                                        </p:tgtEl>
                                      </p:cBhvr>
                                    </p:animEffect>
                                  </p:childTnLst>
                                </p:cTn>
                              </p:par>
                              <p:par>
                                <p:cTn id="755" presetID="10" presetClass="entr" presetSubtype="0" fill="hold" grpId="0" nodeType="withEffect">
                                  <p:stCondLst>
                                    <p:cond delay="0"/>
                                  </p:stCondLst>
                                  <p:childTnLst>
                                    <p:set>
                                      <p:cBhvr>
                                        <p:cTn id="756" dur="1" fill="hold">
                                          <p:stCondLst>
                                            <p:cond delay="0"/>
                                          </p:stCondLst>
                                        </p:cTn>
                                        <p:tgtEl>
                                          <p:spTgt spid="266"/>
                                        </p:tgtEl>
                                        <p:attrNameLst>
                                          <p:attrName>style.visibility</p:attrName>
                                        </p:attrNameLst>
                                      </p:cBhvr>
                                      <p:to>
                                        <p:strVal val="visible"/>
                                      </p:to>
                                    </p:set>
                                    <p:animEffect transition="in" filter="fade">
                                      <p:cBhvr>
                                        <p:cTn id="757" dur="500"/>
                                        <p:tgtEl>
                                          <p:spTgt spid="266"/>
                                        </p:tgtEl>
                                      </p:cBhvr>
                                    </p:animEffect>
                                  </p:childTnLst>
                                </p:cTn>
                              </p:par>
                              <p:par>
                                <p:cTn id="758" presetID="10" presetClass="entr" presetSubtype="0" fill="hold" grpId="0" nodeType="withEffect">
                                  <p:stCondLst>
                                    <p:cond delay="0"/>
                                  </p:stCondLst>
                                  <p:childTnLst>
                                    <p:set>
                                      <p:cBhvr>
                                        <p:cTn id="759" dur="1" fill="hold">
                                          <p:stCondLst>
                                            <p:cond delay="0"/>
                                          </p:stCondLst>
                                        </p:cTn>
                                        <p:tgtEl>
                                          <p:spTgt spid="168"/>
                                        </p:tgtEl>
                                        <p:attrNameLst>
                                          <p:attrName>style.visibility</p:attrName>
                                        </p:attrNameLst>
                                      </p:cBhvr>
                                      <p:to>
                                        <p:strVal val="visible"/>
                                      </p:to>
                                    </p:set>
                                    <p:animEffect transition="in" filter="fade">
                                      <p:cBhvr>
                                        <p:cTn id="760" dur="500"/>
                                        <p:tgtEl>
                                          <p:spTgt spid="168"/>
                                        </p:tgtEl>
                                      </p:cBhvr>
                                    </p:animEffect>
                                  </p:childTnLst>
                                </p:cTn>
                              </p:par>
                            </p:childTnLst>
                          </p:cTn>
                        </p:par>
                        <p:par>
                          <p:cTn id="761" fill="hold">
                            <p:stCondLst>
                              <p:cond delay="32000"/>
                            </p:stCondLst>
                            <p:childTnLst>
                              <p:par>
                                <p:cTn id="762" presetID="10" presetClass="exit" presetSubtype="0" fill="hold" grpId="0" nodeType="afterEffect">
                                  <p:stCondLst>
                                    <p:cond delay="0"/>
                                  </p:stCondLst>
                                  <p:childTnLst>
                                    <p:animEffect transition="out" filter="fade">
                                      <p:cBhvr>
                                        <p:cTn id="763" dur="500"/>
                                        <p:tgtEl>
                                          <p:spTgt spid="15"/>
                                        </p:tgtEl>
                                      </p:cBhvr>
                                    </p:animEffect>
                                    <p:set>
                                      <p:cBhvr>
                                        <p:cTn id="764" dur="1" fill="hold">
                                          <p:stCondLst>
                                            <p:cond delay="499"/>
                                          </p:stCondLst>
                                        </p:cTn>
                                        <p:tgtEl>
                                          <p:spTgt spid="15"/>
                                        </p:tgtEl>
                                        <p:attrNameLst>
                                          <p:attrName>style.visibility</p:attrName>
                                        </p:attrNameLst>
                                      </p:cBhvr>
                                      <p:to>
                                        <p:strVal val="hidden"/>
                                      </p:to>
                                    </p:set>
                                  </p:childTnLst>
                                </p:cTn>
                              </p:par>
                            </p:childTnLst>
                          </p:cTn>
                        </p:par>
                        <p:par>
                          <p:cTn id="765" fill="hold">
                            <p:stCondLst>
                              <p:cond delay="32500"/>
                            </p:stCondLst>
                            <p:childTnLst>
                              <p:par>
                                <p:cTn id="766" presetID="10" presetClass="entr" presetSubtype="0" fill="hold" grpId="0" nodeType="afterEffect">
                                  <p:stCondLst>
                                    <p:cond delay="0"/>
                                  </p:stCondLst>
                                  <p:childTnLst>
                                    <p:set>
                                      <p:cBhvr>
                                        <p:cTn id="767" dur="1" fill="hold">
                                          <p:stCondLst>
                                            <p:cond delay="0"/>
                                          </p:stCondLst>
                                        </p:cTn>
                                        <p:tgtEl>
                                          <p:spTgt spid="101"/>
                                        </p:tgtEl>
                                        <p:attrNameLst>
                                          <p:attrName>style.visibility</p:attrName>
                                        </p:attrNameLst>
                                      </p:cBhvr>
                                      <p:to>
                                        <p:strVal val="visible"/>
                                      </p:to>
                                    </p:set>
                                    <p:animEffect transition="in" filter="fade">
                                      <p:cBhvr>
                                        <p:cTn id="768" dur="500"/>
                                        <p:tgtEl>
                                          <p:spTgt spid="101"/>
                                        </p:tgtEl>
                                      </p:cBhvr>
                                    </p:animEffect>
                                  </p:childTnLst>
                                </p:cTn>
                              </p:par>
                              <p:par>
                                <p:cTn id="769" presetID="10" presetClass="entr" presetSubtype="0" fill="hold" grpId="0" nodeType="withEffect">
                                  <p:stCondLst>
                                    <p:cond delay="0"/>
                                  </p:stCondLst>
                                  <p:childTnLst>
                                    <p:set>
                                      <p:cBhvr>
                                        <p:cTn id="770" dur="1" fill="hold">
                                          <p:stCondLst>
                                            <p:cond delay="0"/>
                                          </p:stCondLst>
                                        </p:cTn>
                                        <p:tgtEl>
                                          <p:spTgt spid="199"/>
                                        </p:tgtEl>
                                        <p:attrNameLst>
                                          <p:attrName>style.visibility</p:attrName>
                                        </p:attrNameLst>
                                      </p:cBhvr>
                                      <p:to>
                                        <p:strVal val="visible"/>
                                      </p:to>
                                    </p:set>
                                    <p:animEffect transition="in" filter="fade">
                                      <p:cBhvr>
                                        <p:cTn id="771" dur="500"/>
                                        <p:tgtEl>
                                          <p:spTgt spid="199"/>
                                        </p:tgtEl>
                                      </p:cBhvr>
                                    </p:animEffect>
                                  </p:childTnLst>
                                </p:cTn>
                              </p:par>
                              <p:par>
                                <p:cTn id="772" presetID="10" presetClass="entr" presetSubtype="0" fill="hold" grpId="0" nodeType="withEffect">
                                  <p:stCondLst>
                                    <p:cond delay="0"/>
                                  </p:stCondLst>
                                  <p:childTnLst>
                                    <p:set>
                                      <p:cBhvr>
                                        <p:cTn id="773" dur="1" fill="hold">
                                          <p:stCondLst>
                                            <p:cond delay="0"/>
                                          </p:stCondLst>
                                        </p:cTn>
                                        <p:tgtEl>
                                          <p:spTgt spid="248"/>
                                        </p:tgtEl>
                                        <p:attrNameLst>
                                          <p:attrName>style.visibility</p:attrName>
                                        </p:attrNameLst>
                                      </p:cBhvr>
                                      <p:to>
                                        <p:strVal val="visible"/>
                                      </p:to>
                                    </p:set>
                                    <p:animEffect transition="in" filter="fade">
                                      <p:cBhvr>
                                        <p:cTn id="774" dur="500"/>
                                        <p:tgtEl>
                                          <p:spTgt spid="248"/>
                                        </p:tgtEl>
                                      </p:cBhvr>
                                    </p:animEffect>
                                  </p:childTnLst>
                                </p:cTn>
                              </p:par>
                              <p:par>
                                <p:cTn id="775" presetID="10" presetClass="entr" presetSubtype="0" fill="hold" grpId="0" nodeType="withEffect">
                                  <p:stCondLst>
                                    <p:cond delay="0"/>
                                  </p:stCondLst>
                                  <p:childTnLst>
                                    <p:set>
                                      <p:cBhvr>
                                        <p:cTn id="776" dur="1" fill="hold">
                                          <p:stCondLst>
                                            <p:cond delay="0"/>
                                          </p:stCondLst>
                                        </p:cTn>
                                        <p:tgtEl>
                                          <p:spTgt spid="150"/>
                                        </p:tgtEl>
                                        <p:attrNameLst>
                                          <p:attrName>style.visibility</p:attrName>
                                        </p:attrNameLst>
                                      </p:cBhvr>
                                      <p:to>
                                        <p:strVal val="visible"/>
                                      </p:to>
                                    </p:set>
                                    <p:animEffect transition="in" filter="fade">
                                      <p:cBhvr>
                                        <p:cTn id="777" dur="500"/>
                                        <p:tgtEl>
                                          <p:spTgt spid="150"/>
                                        </p:tgtEl>
                                      </p:cBhvr>
                                    </p:animEffect>
                                  </p:childTnLst>
                                </p:cTn>
                              </p:par>
                            </p:childTnLst>
                          </p:cTn>
                        </p:par>
                        <p:par>
                          <p:cTn id="778" fill="hold">
                            <p:stCondLst>
                              <p:cond delay="33000"/>
                            </p:stCondLst>
                            <p:childTnLst>
                              <p:par>
                                <p:cTn id="779" presetID="10" presetClass="exit" presetSubtype="0" fill="hold" grpId="0" nodeType="afterEffect">
                                  <p:stCondLst>
                                    <p:cond delay="0"/>
                                  </p:stCondLst>
                                  <p:childTnLst>
                                    <p:animEffect transition="out" filter="fade">
                                      <p:cBhvr>
                                        <p:cTn id="780" dur="500"/>
                                        <p:tgtEl>
                                          <p:spTgt spid="16"/>
                                        </p:tgtEl>
                                      </p:cBhvr>
                                    </p:animEffect>
                                    <p:set>
                                      <p:cBhvr>
                                        <p:cTn id="781" dur="1" fill="hold">
                                          <p:stCondLst>
                                            <p:cond delay="499"/>
                                          </p:stCondLst>
                                        </p:cTn>
                                        <p:tgtEl>
                                          <p:spTgt spid="16"/>
                                        </p:tgtEl>
                                        <p:attrNameLst>
                                          <p:attrName>style.visibility</p:attrName>
                                        </p:attrNameLst>
                                      </p:cBhvr>
                                      <p:to>
                                        <p:strVal val="hidden"/>
                                      </p:to>
                                    </p:set>
                                  </p:childTnLst>
                                </p:cTn>
                              </p:par>
                            </p:childTnLst>
                          </p:cTn>
                        </p:par>
                        <p:par>
                          <p:cTn id="782" fill="hold">
                            <p:stCondLst>
                              <p:cond delay="33500"/>
                            </p:stCondLst>
                            <p:childTnLst>
                              <p:par>
                                <p:cTn id="783" presetID="10" presetClass="entr" presetSubtype="0" fill="hold" grpId="0" nodeType="afterEffect">
                                  <p:stCondLst>
                                    <p:cond delay="0"/>
                                  </p:stCondLst>
                                  <p:childTnLst>
                                    <p:set>
                                      <p:cBhvr>
                                        <p:cTn id="784" dur="1" fill="hold">
                                          <p:stCondLst>
                                            <p:cond delay="0"/>
                                          </p:stCondLst>
                                        </p:cTn>
                                        <p:tgtEl>
                                          <p:spTgt spid="91"/>
                                        </p:tgtEl>
                                        <p:attrNameLst>
                                          <p:attrName>style.visibility</p:attrName>
                                        </p:attrNameLst>
                                      </p:cBhvr>
                                      <p:to>
                                        <p:strVal val="visible"/>
                                      </p:to>
                                    </p:set>
                                    <p:animEffect transition="in" filter="fade">
                                      <p:cBhvr>
                                        <p:cTn id="785" dur="500"/>
                                        <p:tgtEl>
                                          <p:spTgt spid="91"/>
                                        </p:tgtEl>
                                      </p:cBhvr>
                                    </p:animEffect>
                                  </p:childTnLst>
                                </p:cTn>
                              </p:par>
                              <p:par>
                                <p:cTn id="786" presetID="10" presetClass="entr" presetSubtype="0" fill="hold" grpId="0" nodeType="withEffect">
                                  <p:stCondLst>
                                    <p:cond delay="0"/>
                                  </p:stCondLst>
                                  <p:childTnLst>
                                    <p:set>
                                      <p:cBhvr>
                                        <p:cTn id="787" dur="1" fill="hold">
                                          <p:stCondLst>
                                            <p:cond delay="0"/>
                                          </p:stCondLst>
                                        </p:cTn>
                                        <p:tgtEl>
                                          <p:spTgt spid="189"/>
                                        </p:tgtEl>
                                        <p:attrNameLst>
                                          <p:attrName>style.visibility</p:attrName>
                                        </p:attrNameLst>
                                      </p:cBhvr>
                                      <p:to>
                                        <p:strVal val="visible"/>
                                      </p:to>
                                    </p:set>
                                    <p:animEffect transition="in" filter="fade">
                                      <p:cBhvr>
                                        <p:cTn id="788" dur="500"/>
                                        <p:tgtEl>
                                          <p:spTgt spid="189"/>
                                        </p:tgtEl>
                                      </p:cBhvr>
                                    </p:animEffect>
                                  </p:childTnLst>
                                </p:cTn>
                              </p:par>
                              <p:par>
                                <p:cTn id="789" presetID="10" presetClass="entr" presetSubtype="0" fill="hold" grpId="0" nodeType="withEffect">
                                  <p:stCondLst>
                                    <p:cond delay="0"/>
                                  </p:stCondLst>
                                  <p:childTnLst>
                                    <p:set>
                                      <p:cBhvr>
                                        <p:cTn id="790" dur="1" fill="hold">
                                          <p:stCondLst>
                                            <p:cond delay="0"/>
                                          </p:stCondLst>
                                        </p:cTn>
                                        <p:tgtEl>
                                          <p:spTgt spid="238"/>
                                        </p:tgtEl>
                                        <p:attrNameLst>
                                          <p:attrName>style.visibility</p:attrName>
                                        </p:attrNameLst>
                                      </p:cBhvr>
                                      <p:to>
                                        <p:strVal val="visible"/>
                                      </p:to>
                                    </p:set>
                                    <p:animEffect transition="in" filter="fade">
                                      <p:cBhvr>
                                        <p:cTn id="791" dur="500"/>
                                        <p:tgtEl>
                                          <p:spTgt spid="238"/>
                                        </p:tgtEl>
                                      </p:cBhvr>
                                    </p:animEffect>
                                  </p:childTnLst>
                                </p:cTn>
                              </p:par>
                              <p:par>
                                <p:cTn id="792" presetID="10" presetClass="entr" presetSubtype="0" fill="hold" grpId="0" nodeType="withEffect">
                                  <p:stCondLst>
                                    <p:cond delay="0"/>
                                  </p:stCondLst>
                                  <p:childTnLst>
                                    <p:set>
                                      <p:cBhvr>
                                        <p:cTn id="793" dur="1" fill="hold">
                                          <p:stCondLst>
                                            <p:cond delay="0"/>
                                          </p:stCondLst>
                                        </p:cTn>
                                        <p:tgtEl>
                                          <p:spTgt spid="140"/>
                                        </p:tgtEl>
                                        <p:attrNameLst>
                                          <p:attrName>style.visibility</p:attrName>
                                        </p:attrNameLst>
                                      </p:cBhvr>
                                      <p:to>
                                        <p:strVal val="visible"/>
                                      </p:to>
                                    </p:set>
                                    <p:animEffect transition="in" filter="fade">
                                      <p:cBhvr>
                                        <p:cTn id="794" dur="500"/>
                                        <p:tgtEl>
                                          <p:spTgt spid="140"/>
                                        </p:tgtEl>
                                      </p:cBhvr>
                                    </p:animEffect>
                                  </p:childTnLst>
                                </p:cTn>
                              </p:par>
                            </p:childTnLst>
                          </p:cTn>
                        </p:par>
                        <p:par>
                          <p:cTn id="795" fill="hold">
                            <p:stCondLst>
                              <p:cond delay="34000"/>
                            </p:stCondLst>
                            <p:childTnLst>
                              <p:par>
                                <p:cTn id="796" presetID="10" presetClass="exit" presetSubtype="0" fill="hold" grpId="0" nodeType="afterEffect">
                                  <p:stCondLst>
                                    <p:cond delay="0"/>
                                  </p:stCondLst>
                                  <p:childTnLst>
                                    <p:animEffect transition="out" filter="fade">
                                      <p:cBhvr>
                                        <p:cTn id="797" dur="500"/>
                                        <p:tgtEl>
                                          <p:spTgt spid="17"/>
                                        </p:tgtEl>
                                      </p:cBhvr>
                                    </p:animEffect>
                                    <p:set>
                                      <p:cBhvr>
                                        <p:cTn id="798" dur="1" fill="hold">
                                          <p:stCondLst>
                                            <p:cond delay="499"/>
                                          </p:stCondLst>
                                        </p:cTn>
                                        <p:tgtEl>
                                          <p:spTgt spid="17"/>
                                        </p:tgtEl>
                                        <p:attrNameLst>
                                          <p:attrName>style.visibility</p:attrName>
                                        </p:attrNameLst>
                                      </p:cBhvr>
                                      <p:to>
                                        <p:strVal val="hidden"/>
                                      </p:to>
                                    </p:set>
                                  </p:childTnLst>
                                </p:cTn>
                              </p:par>
                            </p:childTnLst>
                          </p:cTn>
                        </p:par>
                        <p:par>
                          <p:cTn id="799" fill="hold">
                            <p:stCondLst>
                              <p:cond delay="34500"/>
                            </p:stCondLst>
                            <p:childTnLst>
                              <p:par>
                                <p:cTn id="800" presetID="10" presetClass="entr" presetSubtype="0" fill="hold" grpId="0" nodeType="afterEffect">
                                  <p:stCondLst>
                                    <p:cond delay="0"/>
                                  </p:stCondLst>
                                  <p:childTnLst>
                                    <p:set>
                                      <p:cBhvr>
                                        <p:cTn id="801" dur="1" fill="hold">
                                          <p:stCondLst>
                                            <p:cond delay="0"/>
                                          </p:stCondLst>
                                        </p:cTn>
                                        <p:tgtEl>
                                          <p:spTgt spid="81"/>
                                        </p:tgtEl>
                                        <p:attrNameLst>
                                          <p:attrName>style.visibility</p:attrName>
                                        </p:attrNameLst>
                                      </p:cBhvr>
                                      <p:to>
                                        <p:strVal val="visible"/>
                                      </p:to>
                                    </p:set>
                                    <p:animEffect transition="in" filter="fade">
                                      <p:cBhvr>
                                        <p:cTn id="802" dur="500"/>
                                        <p:tgtEl>
                                          <p:spTgt spid="81"/>
                                        </p:tgtEl>
                                      </p:cBhvr>
                                    </p:animEffect>
                                  </p:childTnLst>
                                </p:cTn>
                              </p:par>
                              <p:par>
                                <p:cTn id="803" presetID="10" presetClass="entr" presetSubtype="0" fill="hold" grpId="0" nodeType="withEffect">
                                  <p:stCondLst>
                                    <p:cond delay="0"/>
                                  </p:stCondLst>
                                  <p:childTnLst>
                                    <p:set>
                                      <p:cBhvr>
                                        <p:cTn id="804" dur="1" fill="hold">
                                          <p:stCondLst>
                                            <p:cond delay="0"/>
                                          </p:stCondLst>
                                        </p:cTn>
                                        <p:tgtEl>
                                          <p:spTgt spid="179"/>
                                        </p:tgtEl>
                                        <p:attrNameLst>
                                          <p:attrName>style.visibility</p:attrName>
                                        </p:attrNameLst>
                                      </p:cBhvr>
                                      <p:to>
                                        <p:strVal val="visible"/>
                                      </p:to>
                                    </p:set>
                                    <p:animEffect transition="in" filter="fade">
                                      <p:cBhvr>
                                        <p:cTn id="805" dur="500"/>
                                        <p:tgtEl>
                                          <p:spTgt spid="179"/>
                                        </p:tgtEl>
                                      </p:cBhvr>
                                    </p:animEffect>
                                  </p:childTnLst>
                                </p:cTn>
                              </p:par>
                              <p:par>
                                <p:cTn id="806" presetID="10" presetClass="entr" presetSubtype="0" fill="hold" grpId="0" nodeType="withEffect">
                                  <p:stCondLst>
                                    <p:cond delay="0"/>
                                  </p:stCondLst>
                                  <p:childTnLst>
                                    <p:set>
                                      <p:cBhvr>
                                        <p:cTn id="807" dur="1" fill="hold">
                                          <p:stCondLst>
                                            <p:cond delay="0"/>
                                          </p:stCondLst>
                                        </p:cTn>
                                        <p:tgtEl>
                                          <p:spTgt spid="228"/>
                                        </p:tgtEl>
                                        <p:attrNameLst>
                                          <p:attrName>style.visibility</p:attrName>
                                        </p:attrNameLst>
                                      </p:cBhvr>
                                      <p:to>
                                        <p:strVal val="visible"/>
                                      </p:to>
                                    </p:set>
                                    <p:animEffect transition="in" filter="fade">
                                      <p:cBhvr>
                                        <p:cTn id="808" dur="500"/>
                                        <p:tgtEl>
                                          <p:spTgt spid="228"/>
                                        </p:tgtEl>
                                      </p:cBhvr>
                                    </p:animEffect>
                                  </p:childTnLst>
                                </p:cTn>
                              </p:par>
                              <p:par>
                                <p:cTn id="809" presetID="10" presetClass="entr" presetSubtype="0" fill="hold" grpId="0" nodeType="withEffect">
                                  <p:stCondLst>
                                    <p:cond delay="0"/>
                                  </p:stCondLst>
                                  <p:childTnLst>
                                    <p:set>
                                      <p:cBhvr>
                                        <p:cTn id="810" dur="1" fill="hold">
                                          <p:stCondLst>
                                            <p:cond delay="0"/>
                                          </p:stCondLst>
                                        </p:cTn>
                                        <p:tgtEl>
                                          <p:spTgt spid="130"/>
                                        </p:tgtEl>
                                        <p:attrNameLst>
                                          <p:attrName>style.visibility</p:attrName>
                                        </p:attrNameLst>
                                      </p:cBhvr>
                                      <p:to>
                                        <p:strVal val="visible"/>
                                      </p:to>
                                    </p:set>
                                    <p:animEffect transition="in" filter="fade">
                                      <p:cBhvr>
                                        <p:cTn id="811" dur="500"/>
                                        <p:tgtEl>
                                          <p:spTgt spid="130"/>
                                        </p:tgtEl>
                                      </p:cBhvr>
                                    </p:animEffect>
                                  </p:childTnLst>
                                </p:cTn>
                              </p:par>
                            </p:childTnLst>
                          </p:cTn>
                        </p:par>
                        <p:par>
                          <p:cTn id="812" fill="hold">
                            <p:stCondLst>
                              <p:cond delay="35000"/>
                            </p:stCondLst>
                            <p:childTnLst>
                              <p:par>
                                <p:cTn id="813" presetID="10" presetClass="exit" presetSubtype="0" fill="hold" grpId="0" nodeType="afterEffect">
                                  <p:stCondLst>
                                    <p:cond delay="0"/>
                                  </p:stCondLst>
                                  <p:childTnLst>
                                    <p:animEffect transition="out" filter="fade">
                                      <p:cBhvr>
                                        <p:cTn id="814" dur="500"/>
                                        <p:tgtEl>
                                          <p:spTgt spid="18"/>
                                        </p:tgtEl>
                                      </p:cBhvr>
                                    </p:animEffect>
                                    <p:set>
                                      <p:cBhvr>
                                        <p:cTn id="815" dur="1" fill="hold">
                                          <p:stCondLst>
                                            <p:cond delay="499"/>
                                          </p:stCondLst>
                                        </p:cTn>
                                        <p:tgtEl>
                                          <p:spTgt spid="18"/>
                                        </p:tgtEl>
                                        <p:attrNameLst>
                                          <p:attrName>style.visibility</p:attrName>
                                        </p:attrNameLst>
                                      </p:cBhvr>
                                      <p:to>
                                        <p:strVal val="hidden"/>
                                      </p:to>
                                    </p:set>
                                  </p:childTnLst>
                                </p:cTn>
                              </p:par>
                              <p:par>
                                <p:cTn id="816" presetID="10" presetClass="exit" presetSubtype="0" fill="hold" grpId="0" nodeType="withEffect">
                                  <p:stCondLst>
                                    <p:cond delay="0"/>
                                  </p:stCondLst>
                                  <p:childTnLst>
                                    <p:animEffect transition="out" filter="fade">
                                      <p:cBhvr>
                                        <p:cTn id="817" dur="500"/>
                                        <p:tgtEl>
                                          <p:spTgt spid="279"/>
                                        </p:tgtEl>
                                      </p:cBhvr>
                                    </p:animEffect>
                                    <p:set>
                                      <p:cBhvr>
                                        <p:cTn id="818" dur="1" fill="hold">
                                          <p:stCondLst>
                                            <p:cond delay="499"/>
                                          </p:stCondLst>
                                        </p:cTn>
                                        <p:tgtEl>
                                          <p:spTgt spid="279"/>
                                        </p:tgtEl>
                                        <p:attrNameLst>
                                          <p:attrName>style.visibility</p:attrName>
                                        </p:attrNameLst>
                                      </p:cBhvr>
                                      <p:to>
                                        <p:strVal val="hidden"/>
                                      </p:to>
                                    </p:set>
                                  </p:childTnLst>
                                </p:cTn>
                              </p:par>
                            </p:childTnLst>
                          </p:cTn>
                        </p:par>
                        <p:par>
                          <p:cTn id="819" fill="hold">
                            <p:stCondLst>
                              <p:cond delay="35500"/>
                            </p:stCondLst>
                            <p:childTnLst>
                              <p:par>
                                <p:cTn id="820" presetID="10" presetClass="entr" presetSubtype="0" fill="hold" grpId="0" nodeType="afterEffect">
                                  <p:stCondLst>
                                    <p:cond delay="0"/>
                                  </p:stCondLst>
                                  <p:childTnLst>
                                    <p:set>
                                      <p:cBhvr>
                                        <p:cTn id="821" dur="1" fill="hold">
                                          <p:stCondLst>
                                            <p:cond delay="0"/>
                                          </p:stCondLst>
                                        </p:cTn>
                                        <p:tgtEl>
                                          <p:spTgt spid="120"/>
                                        </p:tgtEl>
                                        <p:attrNameLst>
                                          <p:attrName>style.visibility</p:attrName>
                                        </p:attrNameLst>
                                      </p:cBhvr>
                                      <p:to>
                                        <p:strVal val="visible"/>
                                      </p:to>
                                    </p:set>
                                    <p:animEffect transition="in" filter="fade">
                                      <p:cBhvr>
                                        <p:cTn id="822" dur="500"/>
                                        <p:tgtEl>
                                          <p:spTgt spid="120"/>
                                        </p:tgtEl>
                                      </p:cBhvr>
                                    </p:animEffect>
                                  </p:childTnLst>
                                </p:cTn>
                              </p:par>
                              <p:par>
                                <p:cTn id="823" presetID="10" presetClass="entr" presetSubtype="0" fill="hold" grpId="0" nodeType="withEffect">
                                  <p:stCondLst>
                                    <p:cond delay="0"/>
                                  </p:stCondLst>
                                  <p:childTnLst>
                                    <p:set>
                                      <p:cBhvr>
                                        <p:cTn id="824" dur="1" fill="hold">
                                          <p:stCondLst>
                                            <p:cond delay="0"/>
                                          </p:stCondLst>
                                        </p:cTn>
                                        <p:tgtEl>
                                          <p:spTgt spid="218"/>
                                        </p:tgtEl>
                                        <p:attrNameLst>
                                          <p:attrName>style.visibility</p:attrName>
                                        </p:attrNameLst>
                                      </p:cBhvr>
                                      <p:to>
                                        <p:strVal val="visible"/>
                                      </p:to>
                                    </p:set>
                                    <p:animEffect transition="in" filter="fade">
                                      <p:cBhvr>
                                        <p:cTn id="825" dur="500"/>
                                        <p:tgtEl>
                                          <p:spTgt spid="218"/>
                                        </p:tgtEl>
                                      </p:cBhvr>
                                    </p:animEffect>
                                  </p:childTnLst>
                                </p:cTn>
                              </p:par>
                              <p:par>
                                <p:cTn id="826" presetID="10" presetClass="entr" presetSubtype="0" fill="hold" grpId="0" nodeType="withEffect">
                                  <p:stCondLst>
                                    <p:cond delay="0"/>
                                  </p:stCondLst>
                                  <p:childTnLst>
                                    <p:set>
                                      <p:cBhvr>
                                        <p:cTn id="827" dur="1" fill="hold">
                                          <p:stCondLst>
                                            <p:cond delay="0"/>
                                          </p:stCondLst>
                                        </p:cTn>
                                        <p:tgtEl>
                                          <p:spTgt spid="267"/>
                                        </p:tgtEl>
                                        <p:attrNameLst>
                                          <p:attrName>style.visibility</p:attrName>
                                        </p:attrNameLst>
                                      </p:cBhvr>
                                      <p:to>
                                        <p:strVal val="visible"/>
                                      </p:to>
                                    </p:set>
                                    <p:animEffect transition="in" filter="fade">
                                      <p:cBhvr>
                                        <p:cTn id="828" dur="500"/>
                                        <p:tgtEl>
                                          <p:spTgt spid="267"/>
                                        </p:tgtEl>
                                      </p:cBhvr>
                                    </p:animEffect>
                                  </p:childTnLst>
                                </p:cTn>
                              </p:par>
                              <p:par>
                                <p:cTn id="829" presetID="10" presetClass="entr" presetSubtype="0" fill="hold" grpId="0" nodeType="withEffect">
                                  <p:stCondLst>
                                    <p:cond delay="0"/>
                                  </p:stCondLst>
                                  <p:childTnLst>
                                    <p:set>
                                      <p:cBhvr>
                                        <p:cTn id="830" dur="1" fill="hold">
                                          <p:stCondLst>
                                            <p:cond delay="0"/>
                                          </p:stCondLst>
                                        </p:cTn>
                                        <p:tgtEl>
                                          <p:spTgt spid="169"/>
                                        </p:tgtEl>
                                        <p:attrNameLst>
                                          <p:attrName>style.visibility</p:attrName>
                                        </p:attrNameLst>
                                      </p:cBhvr>
                                      <p:to>
                                        <p:strVal val="visible"/>
                                      </p:to>
                                    </p:set>
                                    <p:animEffect transition="in" filter="fade">
                                      <p:cBhvr>
                                        <p:cTn id="831" dur="500"/>
                                        <p:tgtEl>
                                          <p:spTgt spid="169"/>
                                        </p:tgtEl>
                                      </p:cBhvr>
                                    </p:animEffect>
                                  </p:childTnLst>
                                </p:cTn>
                              </p:par>
                            </p:childTnLst>
                          </p:cTn>
                        </p:par>
                        <p:par>
                          <p:cTn id="832" fill="hold">
                            <p:stCondLst>
                              <p:cond delay="36000"/>
                            </p:stCondLst>
                            <p:childTnLst>
                              <p:par>
                                <p:cTn id="833" presetID="10" presetClass="exit" presetSubtype="0" fill="hold" grpId="0" nodeType="afterEffect">
                                  <p:stCondLst>
                                    <p:cond delay="0"/>
                                  </p:stCondLst>
                                  <p:childTnLst>
                                    <p:animEffect transition="out" filter="fade">
                                      <p:cBhvr>
                                        <p:cTn id="834" dur="500"/>
                                        <p:tgtEl>
                                          <p:spTgt spid="19"/>
                                        </p:tgtEl>
                                      </p:cBhvr>
                                    </p:animEffect>
                                    <p:set>
                                      <p:cBhvr>
                                        <p:cTn id="835" dur="1" fill="hold">
                                          <p:stCondLst>
                                            <p:cond delay="499"/>
                                          </p:stCondLst>
                                        </p:cTn>
                                        <p:tgtEl>
                                          <p:spTgt spid="19"/>
                                        </p:tgtEl>
                                        <p:attrNameLst>
                                          <p:attrName>style.visibility</p:attrName>
                                        </p:attrNameLst>
                                      </p:cBhvr>
                                      <p:to>
                                        <p:strVal val="hidden"/>
                                      </p:to>
                                    </p:set>
                                  </p:childTnLst>
                                </p:cTn>
                              </p:par>
                            </p:childTnLst>
                          </p:cTn>
                        </p:par>
                        <p:par>
                          <p:cTn id="836" fill="hold">
                            <p:stCondLst>
                              <p:cond delay="36500"/>
                            </p:stCondLst>
                            <p:childTnLst>
                              <p:par>
                                <p:cTn id="837" presetID="10" presetClass="entr" presetSubtype="0" fill="hold" grpId="0" nodeType="afterEffect">
                                  <p:stCondLst>
                                    <p:cond delay="0"/>
                                  </p:stCondLst>
                                  <p:childTnLst>
                                    <p:set>
                                      <p:cBhvr>
                                        <p:cTn id="838" dur="1" fill="hold">
                                          <p:stCondLst>
                                            <p:cond delay="0"/>
                                          </p:stCondLst>
                                        </p:cTn>
                                        <p:tgtEl>
                                          <p:spTgt spid="110"/>
                                        </p:tgtEl>
                                        <p:attrNameLst>
                                          <p:attrName>style.visibility</p:attrName>
                                        </p:attrNameLst>
                                      </p:cBhvr>
                                      <p:to>
                                        <p:strVal val="visible"/>
                                      </p:to>
                                    </p:set>
                                    <p:animEffect transition="in" filter="fade">
                                      <p:cBhvr>
                                        <p:cTn id="839" dur="500"/>
                                        <p:tgtEl>
                                          <p:spTgt spid="110"/>
                                        </p:tgtEl>
                                      </p:cBhvr>
                                    </p:animEffect>
                                  </p:childTnLst>
                                </p:cTn>
                              </p:par>
                              <p:par>
                                <p:cTn id="840" presetID="10" presetClass="entr" presetSubtype="0" fill="hold" grpId="0" nodeType="withEffect">
                                  <p:stCondLst>
                                    <p:cond delay="0"/>
                                  </p:stCondLst>
                                  <p:childTnLst>
                                    <p:set>
                                      <p:cBhvr>
                                        <p:cTn id="841" dur="1" fill="hold">
                                          <p:stCondLst>
                                            <p:cond delay="0"/>
                                          </p:stCondLst>
                                        </p:cTn>
                                        <p:tgtEl>
                                          <p:spTgt spid="208"/>
                                        </p:tgtEl>
                                        <p:attrNameLst>
                                          <p:attrName>style.visibility</p:attrName>
                                        </p:attrNameLst>
                                      </p:cBhvr>
                                      <p:to>
                                        <p:strVal val="visible"/>
                                      </p:to>
                                    </p:set>
                                    <p:animEffect transition="in" filter="fade">
                                      <p:cBhvr>
                                        <p:cTn id="842" dur="500"/>
                                        <p:tgtEl>
                                          <p:spTgt spid="208"/>
                                        </p:tgtEl>
                                      </p:cBhvr>
                                    </p:animEffect>
                                  </p:childTnLst>
                                </p:cTn>
                              </p:par>
                              <p:par>
                                <p:cTn id="843" presetID="10" presetClass="entr" presetSubtype="0" fill="hold" grpId="0" nodeType="withEffect">
                                  <p:stCondLst>
                                    <p:cond delay="0"/>
                                  </p:stCondLst>
                                  <p:childTnLst>
                                    <p:set>
                                      <p:cBhvr>
                                        <p:cTn id="844" dur="1" fill="hold">
                                          <p:stCondLst>
                                            <p:cond delay="0"/>
                                          </p:stCondLst>
                                        </p:cTn>
                                        <p:tgtEl>
                                          <p:spTgt spid="257"/>
                                        </p:tgtEl>
                                        <p:attrNameLst>
                                          <p:attrName>style.visibility</p:attrName>
                                        </p:attrNameLst>
                                      </p:cBhvr>
                                      <p:to>
                                        <p:strVal val="visible"/>
                                      </p:to>
                                    </p:set>
                                    <p:animEffect transition="in" filter="fade">
                                      <p:cBhvr>
                                        <p:cTn id="845" dur="500"/>
                                        <p:tgtEl>
                                          <p:spTgt spid="257"/>
                                        </p:tgtEl>
                                      </p:cBhvr>
                                    </p:animEffect>
                                  </p:childTnLst>
                                </p:cTn>
                              </p:par>
                              <p:par>
                                <p:cTn id="846" presetID="10" presetClass="entr" presetSubtype="0" fill="hold" grpId="0" nodeType="withEffect">
                                  <p:stCondLst>
                                    <p:cond delay="0"/>
                                  </p:stCondLst>
                                  <p:childTnLst>
                                    <p:set>
                                      <p:cBhvr>
                                        <p:cTn id="847" dur="1" fill="hold">
                                          <p:stCondLst>
                                            <p:cond delay="0"/>
                                          </p:stCondLst>
                                        </p:cTn>
                                        <p:tgtEl>
                                          <p:spTgt spid="159"/>
                                        </p:tgtEl>
                                        <p:attrNameLst>
                                          <p:attrName>style.visibility</p:attrName>
                                        </p:attrNameLst>
                                      </p:cBhvr>
                                      <p:to>
                                        <p:strVal val="visible"/>
                                      </p:to>
                                    </p:set>
                                    <p:animEffect transition="in" filter="fade">
                                      <p:cBhvr>
                                        <p:cTn id="848" dur="500"/>
                                        <p:tgtEl>
                                          <p:spTgt spid="159"/>
                                        </p:tgtEl>
                                      </p:cBhvr>
                                    </p:animEffect>
                                  </p:childTnLst>
                                </p:cTn>
                              </p:par>
                            </p:childTnLst>
                          </p:cTn>
                        </p:par>
                        <p:par>
                          <p:cTn id="849" fill="hold">
                            <p:stCondLst>
                              <p:cond delay="37000"/>
                            </p:stCondLst>
                            <p:childTnLst>
                              <p:par>
                                <p:cTn id="850" presetID="10" presetClass="exit" presetSubtype="0" fill="hold" grpId="0" nodeType="afterEffect">
                                  <p:stCondLst>
                                    <p:cond delay="0"/>
                                  </p:stCondLst>
                                  <p:childTnLst>
                                    <p:animEffect transition="out" filter="fade">
                                      <p:cBhvr>
                                        <p:cTn id="851" dur="500"/>
                                        <p:tgtEl>
                                          <p:spTgt spid="20"/>
                                        </p:tgtEl>
                                      </p:cBhvr>
                                    </p:animEffect>
                                    <p:set>
                                      <p:cBhvr>
                                        <p:cTn id="852" dur="1" fill="hold">
                                          <p:stCondLst>
                                            <p:cond delay="499"/>
                                          </p:stCondLst>
                                        </p:cTn>
                                        <p:tgtEl>
                                          <p:spTgt spid="20"/>
                                        </p:tgtEl>
                                        <p:attrNameLst>
                                          <p:attrName>style.visibility</p:attrName>
                                        </p:attrNameLst>
                                      </p:cBhvr>
                                      <p:to>
                                        <p:strVal val="hidden"/>
                                      </p:to>
                                    </p:set>
                                  </p:childTnLst>
                                </p:cTn>
                              </p:par>
                            </p:childTnLst>
                          </p:cTn>
                        </p:par>
                        <p:par>
                          <p:cTn id="853" fill="hold">
                            <p:stCondLst>
                              <p:cond delay="37500"/>
                            </p:stCondLst>
                            <p:childTnLst>
                              <p:par>
                                <p:cTn id="854" presetID="10" presetClass="entr" presetSubtype="0" fill="hold" grpId="0" nodeType="afterEffect">
                                  <p:stCondLst>
                                    <p:cond delay="0"/>
                                  </p:stCondLst>
                                  <p:childTnLst>
                                    <p:set>
                                      <p:cBhvr>
                                        <p:cTn id="855" dur="1" fill="hold">
                                          <p:stCondLst>
                                            <p:cond delay="0"/>
                                          </p:stCondLst>
                                        </p:cTn>
                                        <p:tgtEl>
                                          <p:spTgt spid="100"/>
                                        </p:tgtEl>
                                        <p:attrNameLst>
                                          <p:attrName>style.visibility</p:attrName>
                                        </p:attrNameLst>
                                      </p:cBhvr>
                                      <p:to>
                                        <p:strVal val="visible"/>
                                      </p:to>
                                    </p:set>
                                    <p:animEffect transition="in" filter="fade">
                                      <p:cBhvr>
                                        <p:cTn id="856" dur="500"/>
                                        <p:tgtEl>
                                          <p:spTgt spid="100"/>
                                        </p:tgtEl>
                                      </p:cBhvr>
                                    </p:animEffect>
                                  </p:childTnLst>
                                </p:cTn>
                              </p:par>
                              <p:par>
                                <p:cTn id="857" presetID="10" presetClass="entr" presetSubtype="0" fill="hold" grpId="0" nodeType="withEffect">
                                  <p:stCondLst>
                                    <p:cond delay="0"/>
                                  </p:stCondLst>
                                  <p:childTnLst>
                                    <p:set>
                                      <p:cBhvr>
                                        <p:cTn id="858" dur="1" fill="hold">
                                          <p:stCondLst>
                                            <p:cond delay="0"/>
                                          </p:stCondLst>
                                        </p:cTn>
                                        <p:tgtEl>
                                          <p:spTgt spid="198"/>
                                        </p:tgtEl>
                                        <p:attrNameLst>
                                          <p:attrName>style.visibility</p:attrName>
                                        </p:attrNameLst>
                                      </p:cBhvr>
                                      <p:to>
                                        <p:strVal val="visible"/>
                                      </p:to>
                                    </p:set>
                                    <p:animEffect transition="in" filter="fade">
                                      <p:cBhvr>
                                        <p:cTn id="859" dur="500"/>
                                        <p:tgtEl>
                                          <p:spTgt spid="198"/>
                                        </p:tgtEl>
                                      </p:cBhvr>
                                    </p:animEffect>
                                  </p:childTnLst>
                                </p:cTn>
                              </p:par>
                              <p:par>
                                <p:cTn id="860" presetID="10" presetClass="entr" presetSubtype="0" fill="hold" grpId="0" nodeType="withEffect">
                                  <p:stCondLst>
                                    <p:cond delay="0"/>
                                  </p:stCondLst>
                                  <p:childTnLst>
                                    <p:set>
                                      <p:cBhvr>
                                        <p:cTn id="861" dur="1" fill="hold">
                                          <p:stCondLst>
                                            <p:cond delay="0"/>
                                          </p:stCondLst>
                                        </p:cTn>
                                        <p:tgtEl>
                                          <p:spTgt spid="247"/>
                                        </p:tgtEl>
                                        <p:attrNameLst>
                                          <p:attrName>style.visibility</p:attrName>
                                        </p:attrNameLst>
                                      </p:cBhvr>
                                      <p:to>
                                        <p:strVal val="visible"/>
                                      </p:to>
                                    </p:set>
                                    <p:animEffect transition="in" filter="fade">
                                      <p:cBhvr>
                                        <p:cTn id="862" dur="500"/>
                                        <p:tgtEl>
                                          <p:spTgt spid="247"/>
                                        </p:tgtEl>
                                      </p:cBhvr>
                                    </p:animEffect>
                                  </p:childTnLst>
                                </p:cTn>
                              </p:par>
                              <p:par>
                                <p:cTn id="863" presetID="10" presetClass="entr" presetSubtype="0" fill="hold" grpId="0" nodeType="withEffect">
                                  <p:stCondLst>
                                    <p:cond delay="0"/>
                                  </p:stCondLst>
                                  <p:childTnLst>
                                    <p:set>
                                      <p:cBhvr>
                                        <p:cTn id="864" dur="1" fill="hold">
                                          <p:stCondLst>
                                            <p:cond delay="0"/>
                                          </p:stCondLst>
                                        </p:cTn>
                                        <p:tgtEl>
                                          <p:spTgt spid="149"/>
                                        </p:tgtEl>
                                        <p:attrNameLst>
                                          <p:attrName>style.visibility</p:attrName>
                                        </p:attrNameLst>
                                      </p:cBhvr>
                                      <p:to>
                                        <p:strVal val="visible"/>
                                      </p:to>
                                    </p:set>
                                    <p:animEffect transition="in" filter="fade">
                                      <p:cBhvr>
                                        <p:cTn id="865" dur="500"/>
                                        <p:tgtEl>
                                          <p:spTgt spid="149"/>
                                        </p:tgtEl>
                                      </p:cBhvr>
                                    </p:animEffect>
                                  </p:childTnLst>
                                </p:cTn>
                              </p:par>
                            </p:childTnLst>
                          </p:cTn>
                        </p:par>
                        <p:par>
                          <p:cTn id="866" fill="hold">
                            <p:stCondLst>
                              <p:cond delay="38000"/>
                            </p:stCondLst>
                            <p:childTnLst>
                              <p:par>
                                <p:cTn id="867" presetID="10" presetClass="exit" presetSubtype="0" fill="hold" grpId="0" nodeType="afterEffect">
                                  <p:stCondLst>
                                    <p:cond delay="0"/>
                                  </p:stCondLst>
                                  <p:childTnLst>
                                    <p:animEffect transition="out" filter="fade">
                                      <p:cBhvr>
                                        <p:cTn id="868" dur="500"/>
                                        <p:tgtEl>
                                          <p:spTgt spid="21"/>
                                        </p:tgtEl>
                                      </p:cBhvr>
                                    </p:animEffect>
                                    <p:set>
                                      <p:cBhvr>
                                        <p:cTn id="869" dur="1" fill="hold">
                                          <p:stCondLst>
                                            <p:cond delay="499"/>
                                          </p:stCondLst>
                                        </p:cTn>
                                        <p:tgtEl>
                                          <p:spTgt spid="21"/>
                                        </p:tgtEl>
                                        <p:attrNameLst>
                                          <p:attrName>style.visibility</p:attrName>
                                        </p:attrNameLst>
                                      </p:cBhvr>
                                      <p:to>
                                        <p:strVal val="hidden"/>
                                      </p:to>
                                    </p:set>
                                  </p:childTnLst>
                                </p:cTn>
                              </p:par>
                            </p:childTnLst>
                          </p:cTn>
                        </p:par>
                        <p:par>
                          <p:cTn id="870" fill="hold">
                            <p:stCondLst>
                              <p:cond delay="38500"/>
                            </p:stCondLst>
                            <p:childTnLst>
                              <p:par>
                                <p:cTn id="871" presetID="10" presetClass="entr" presetSubtype="0" fill="hold" grpId="0" nodeType="afterEffect">
                                  <p:stCondLst>
                                    <p:cond delay="0"/>
                                  </p:stCondLst>
                                  <p:childTnLst>
                                    <p:set>
                                      <p:cBhvr>
                                        <p:cTn id="872" dur="1" fill="hold">
                                          <p:stCondLst>
                                            <p:cond delay="0"/>
                                          </p:stCondLst>
                                        </p:cTn>
                                        <p:tgtEl>
                                          <p:spTgt spid="90"/>
                                        </p:tgtEl>
                                        <p:attrNameLst>
                                          <p:attrName>style.visibility</p:attrName>
                                        </p:attrNameLst>
                                      </p:cBhvr>
                                      <p:to>
                                        <p:strVal val="visible"/>
                                      </p:to>
                                    </p:set>
                                    <p:animEffect transition="in" filter="fade">
                                      <p:cBhvr>
                                        <p:cTn id="873" dur="500"/>
                                        <p:tgtEl>
                                          <p:spTgt spid="90"/>
                                        </p:tgtEl>
                                      </p:cBhvr>
                                    </p:animEffect>
                                  </p:childTnLst>
                                </p:cTn>
                              </p:par>
                              <p:par>
                                <p:cTn id="874" presetID="10" presetClass="entr" presetSubtype="0" fill="hold" grpId="0" nodeType="withEffect">
                                  <p:stCondLst>
                                    <p:cond delay="0"/>
                                  </p:stCondLst>
                                  <p:childTnLst>
                                    <p:set>
                                      <p:cBhvr>
                                        <p:cTn id="875" dur="1" fill="hold">
                                          <p:stCondLst>
                                            <p:cond delay="0"/>
                                          </p:stCondLst>
                                        </p:cTn>
                                        <p:tgtEl>
                                          <p:spTgt spid="188"/>
                                        </p:tgtEl>
                                        <p:attrNameLst>
                                          <p:attrName>style.visibility</p:attrName>
                                        </p:attrNameLst>
                                      </p:cBhvr>
                                      <p:to>
                                        <p:strVal val="visible"/>
                                      </p:to>
                                    </p:set>
                                    <p:animEffect transition="in" filter="fade">
                                      <p:cBhvr>
                                        <p:cTn id="876" dur="500"/>
                                        <p:tgtEl>
                                          <p:spTgt spid="188"/>
                                        </p:tgtEl>
                                      </p:cBhvr>
                                    </p:animEffect>
                                  </p:childTnLst>
                                </p:cTn>
                              </p:par>
                              <p:par>
                                <p:cTn id="877" presetID="10" presetClass="entr" presetSubtype="0" fill="hold" grpId="0" nodeType="withEffect">
                                  <p:stCondLst>
                                    <p:cond delay="0"/>
                                  </p:stCondLst>
                                  <p:childTnLst>
                                    <p:set>
                                      <p:cBhvr>
                                        <p:cTn id="878" dur="1" fill="hold">
                                          <p:stCondLst>
                                            <p:cond delay="0"/>
                                          </p:stCondLst>
                                        </p:cTn>
                                        <p:tgtEl>
                                          <p:spTgt spid="237"/>
                                        </p:tgtEl>
                                        <p:attrNameLst>
                                          <p:attrName>style.visibility</p:attrName>
                                        </p:attrNameLst>
                                      </p:cBhvr>
                                      <p:to>
                                        <p:strVal val="visible"/>
                                      </p:to>
                                    </p:set>
                                    <p:animEffect transition="in" filter="fade">
                                      <p:cBhvr>
                                        <p:cTn id="879" dur="500"/>
                                        <p:tgtEl>
                                          <p:spTgt spid="237"/>
                                        </p:tgtEl>
                                      </p:cBhvr>
                                    </p:animEffect>
                                  </p:childTnLst>
                                </p:cTn>
                              </p:par>
                              <p:par>
                                <p:cTn id="880" presetID="10" presetClass="entr" presetSubtype="0" fill="hold" grpId="0" nodeType="withEffect">
                                  <p:stCondLst>
                                    <p:cond delay="0"/>
                                  </p:stCondLst>
                                  <p:childTnLst>
                                    <p:set>
                                      <p:cBhvr>
                                        <p:cTn id="881" dur="1" fill="hold">
                                          <p:stCondLst>
                                            <p:cond delay="0"/>
                                          </p:stCondLst>
                                        </p:cTn>
                                        <p:tgtEl>
                                          <p:spTgt spid="139"/>
                                        </p:tgtEl>
                                        <p:attrNameLst>
                                          <p:attrName>style.visibility</p:attrName>
                                        </p:attrNameLst>
                                      </p:cBhvr>
                                      <p:to>
                                        <p:strVal val="visible"/>
                                      </p:to>
                                    </p:set>
                                    <p:animEffect transition="in" filter="fade">
                                      <p:cBhvr>
                                        <p:cTn id="882" dur="500"/>
                                        <p:tgtEl>
                                          <p:spTgt spid="139"/>
                                        </p:tgtEl>
                                      </p:cBhvr>
                                    </p:animEffect>
                                  </p:childTnLst>
                                </p:cTn>
                              </p:par>
                            </p:childTnLst>
                          </p:cTn>
                        </p:par>
                        <p:par>
                          <p:cTn id="883" fill="hold">
                            <p:stCondLst>
                              <p:cond delay="39000"/>
                            </p:stCondLst>
                            <p:childTnLst>
                              <p:par>
                                <p:cTn id="884" presetID="10" presetClass="exit" presetSubtype="0" fill="hold" grpId="0" nodeType="afterEffect">
                                  <p:stCondLst>
                                    <p:cond delay="0"/>
                                  </p:stCondLst>
                                  <p:childTnLst>
                                    <p:animEffect transition="out" filter="fade">
                                      <p:cBhvr>
                                        <p:cTn id="885" dur="500"/>
                                        <p:tgtEl>
                                          <p:spTgt spid="22"/>
                                        </p:tgtEl>
                                      </p:cBhvr>
                                    </p:animEffect>
                                    <p:set>
                                      <p:cBhvr>
                                        <p:cTn id="886" dur="1" fill="hold">
                                          <p:stCondLst>
                                            <p:cond delay="499"/>
                                          </p:stCondLst>
                                        </p:cTn>
                                        <p:tgtEl>
                                          <p:spTgt spid="22"/>
                                        </p:tgtEl>
                                        <p:attrNameLst>
                                          <p:attrName>style.visibility</p:attrName>
                                        </p:attrNameLst>
                                      </p:cBhvr>
                                      <p:to>
                                        <p:strVal val="hidden"/>
                                      </p:to>
                                    </p:set>
                                  </p:childTnLst>
                                </p:cTn>
                              </p:par>
                              <p:par>
                                <p:cTn id="887" presetID="10" presetClass="exit" presetSubtype="0" fill="hold" grpId="0" nodeType="withEffect">
                                  <p:stCondLst>
                                    <p:cond delay="0"/>
                                  </p:stCondLst>
                                  <p:childTnLst>
                                    <p:animEffect transition="out" filter="fade">
                                      <p:cBhvr>
                                        <p:cTn id="888" dur="500"/>
                                        <p:tgtEl>
                                          <p:spTgt spid="280"/>
                                        </p:tgtEl>
                                      </p:cBhvr>
                                    </p:animEffect>
                                    <p:set>
                                      <p:cBhvr>
                                        <p:cTn id="889" dur="1" fill="hold">
                                          <p:stCondLst>
                                            <p:cond delay="499"/>
                                          </p:stCondLst>
                                        </p:cTn>
                                        <p:tgtEl>
                                          <p:spTgt spid="280"/>
                                        </p:tgtEl>
                                        <p:attrNameLst>
                                          <p:attrName>style.visibility</p:attrName>
                                        </p:attrNameLst>
                                      </p:cBhvr>
                                      <p:to>
                                        <p:strVal val="hidden"/>
                                      </p:to>
                                    </p:set>
                                  </p:childTnLst>
                                </p:cTn>
                              </p:par>
                            </p:childTnLst>
                          </p:cTn>
                        </p:par>
                        <p:par>
                          <p:cTn id="890" fill="hold">
                            <p:stCondLst>
                              <p:cond delay="39500"/>
                            </p:stCondLst>
                            <p:childTnLst>
                              <p:par>
                                <p:cTn id="891" presetID="10" presetClass="entr" presetSubtype="0" fill="hold" grpId="0" nodeType="afterEffect">
                                  <p:stCondLst>
                                    <p:cond delay="0"/>
                                  </p:stCondLst>
                                  <p:childTnLst>
                                    <p:set>
                                      <p:cBhvr>
                                        <p:cTn id="892" dur="1" fill="hold">
                                          <p:stCondLst>
                                            <p:cond delay="0"/>
                                          </p:stCondLst>
                                        </p:cTn>
                                        <p:tgtEl>
                                          <p:spTgt spid="80"/>
                                        </p:tgtEl>
                                        <p:attrNameLst>
                                          <p:attrName>style.visibility</p:attrName>
                                        </p:attrNameLst>
                                      </p:cBhvr>
                                      <p:to>
                                        <p:strVal val="visible"/>
                                      </p:to>
                                    </p:set>
                                    <p:animEffect transition="in" filter="fade">
                                      <p:cBhvr>
                                        <p:cTn id="893" dur="500"/>
                                        <p:tgtEl>
                                          <p:spTgt spid="80"/>
                                        </p:tgtEl>
                                      </p:cBhvr>
                                    </p:animEffect>
                                  </p:childTnLst>
                                </p:cTn>
                              </p:par>
                              <p:par>
                                <p:cTn id="894" presetID="10" presetClass="entr" presetSubtype="0" fill="hold" grpId="0" nodeType="withEffect">
                                  <p:stCondLst>
                                    <p:cond delay="0"/>
                                  </p:stCondLst>
                                  <p:childTnLst>
                                    <p:set>
                                      <p:cBhvr>
                                        <p:cTn id="895" dur="1" fill="hold">
                                          <p:stCondLst>
                                            <p:cond delay="0"/>
                                          </p:stCondLst>
                                        </p:cTn>
                                        <p:tgtEl>
                                          <p:spTgt spid="178"/>
                                        </p:tgtEl>
                                        <p:attrNameLst>
                                          <p:attrName>style.visibility</p:attrName>
                                        </p:attrNameLst>
                                      </p:cBhvr>
                                      <p:to>
                                        <p:strVal val="visible"/>
                                      </p:to>
                                    </p:set>
                                    <p:animEffect transition="in" filter="fade">
                                      <p:cBhvr>
                                        <p:cTn id="896" dur="500"/>
                                        <p:tgtEl>
                                          <p:spTgt spid="178"/>
                                        </p:tgtEl>
                                      </p:cBhvr>
                                    </p:animEffect>
                                  </p:childTnLst>
                                </p:cTn>
                              </p:par>
                              <p:par>
                                <p:cTn id="897" presetID="10" presetClass="entr" presetSubtype="0" fill="hold" grpId="0" nodeType="withEffect">
                                  <p:stCondLst>
                                    <p:cond delay="0"/>
                                  </p:stCondLst>
                                  <p:childTnLst>
                                    <p:set>
                                      <p:cBhvr>
                                        <p:cTn id="898" dur="1" fill="hold">
                                          <p:stCondLst>
                                            <p:cond delay="0"/>
                                          </p:stCondLst>
                                        </p:cTn>
                                        <p:tgtEl>
                                          <p:spTgt spid="227"/>
                                        </p:tgtEl>
                                        <p:attrNameLst>
                                          <p:attrName>style.visibility</p:attrName>
                                        </p:attrNameLst>
                                      </p:cBhvr>
                                      <p:to>
                                        <p:strVal val="visible"/>
                                      </p:to>
                                    </p:set>
                                    <p:animEffect transition="in" filter="fade">
                                      <p:cBhvr>
                                        <p:cTn id="899" dur="500"/>
                                        <p:tgtEl>
                                          <p:spTgt spid="227"/>
                                        </p:tgtEl>
                                      </p:cBhvr>
                                    </p:animEffect>
                                  </p:childTnLst>
                                </p:cTn>
                              </p:par>
                              <p:par>
                                <p:cTn id="900" presetID="10" presetClass="entr" presetSubtype="0" fill="hold" grpId="0" nodeType="withEffect">
                                  <p:stCondLst>
                                    <p:cond delay="0"/>
                                  </p:stCondLst>
                                  <p:childTnLst>
                                    <p:set>
                                      <p:cBhvr>
                                        <p:cTn id="901" dur="1" fill="hold">
                                          <p:stCondLst>
                                            <p:cond delay="0"/>
                                          </p:stCondLst>
                                        </p:cTn>
                                        <p:tgtEl>
                                          <p:spTgt spid="129"/>
                                        </p:tgtEl>
                                        <p:attrNameLst>
                                          <p:attrName>style.visibility</p:attrName>
                                        </p:attrNameLst>
                                      </p:cBhvr>
                                      <p:to>
                                        <p:strVal val="visible"/>
                                      </p:to>
                                    </p:set>
                                    <p:animEffect transition="in" filter="fade">
                                      <p:cBhvr>
                                        <p:cTn id="902"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61" grpId="0"/>
      <p:bldP spid="62" grpId="0"/>
      <p:bldP spid="63" grpId="0"/>
      <p:bldP spid="64" grpId="0"/>
      <p:bldP spid="71" grpId="0"/>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59" grpId="0" animBg="1"/>
      <p:bldP spid="160" grpId="0" animBg="1"/>
      <p:bldP spid="161" grpId="0" animBg="1"/>
      <p:bldP spid="162" grpId="0" animBg="1"/>
      <p:bldP spid="163" grpId="0" animBg="1"/>
      <p:bldP spid="164" grpId="0" animBg="1"/>
      <p:bldP spid="165" grpId="0" animBg="1"/>
      <p:bldP spid="166" grpId="0" animBg="1"/>
      <p:bldP spid="167" grpId="0" animBg="1"/>
      <p:bldP spid="168" grpId="0" animBg="1"/>
      <p:bldP spid="169" grpId="0" animBg="1"/>
      <p:bldP spid="170" grpId="0" animBg="1"/>
      <p:bldP spid="171" grpId="0" animBg="1"/>
      <p:bldP spid="172" grpId="0" animBg="1"/>
      <p:bldP spid="173" grpId="0" animBg="1"/>
      <p:bldP spid="174" grpId="0" animBg="1"/>
      <p:bldP spid="175" grpId="0" animBg="1"/>
      <p:bldP spid="176" grpId="0" animBg="1"/>
      <p:bldP spid="177" grpId="0" animBg="1"/>
      <p:bldP spid="178" grpId="0" animBg="1"/>
      <p:bldP spid="179" grpId="0" animBg="1"/>
      <p:bldP spid="180" grpId="0" animBg="1"/>
      <p:bldP spid="181" grpId="0" animBg="1"/>
      <p:bldP spid="182" grpId="0" animBg="1"/>
      <p:bldP spid="183" grpId="0" animBg="1"/>
      <p:bldP spid="184" grpId="0" animBg="1"/>
      <p:bldP spid="185" grpId="0" animBg="1"/>
      <p:bldP spid="186" grpId="0" animBg="1"/>
      <p:bldP spid="187" grpId="0" animBg="1"/>
      <p:bldP spid="188" grpId="0" animBg="1"/>
      <p:bldP spid="189" grpId="0" animBg="1"/>
      <p:bldP spid="190" grpId="0" animBg="1"/>
      <p:bldP spid="191" grpId="0" animBg="1"/>
      <p:bldP spid="192" grpId="0" animBg="1"/>
      <p:bldP spid="193" grpId="0" animBg="1"/>
      <p:bldP spid="194" grpId="0" animBg="1"/>
      <p:bldP spid="195" grpId="0" animBg="1"/>
      <p:bldP spid="196" grpId="0" animBg="1"/>
      <p:bldP spid="197" grpId="0" animBg="1"/>
      <p:bldP spid="198" grpId="0" animBg="1"/>
      <p:bldP spid="199" grpId="0" animBg="1"/>
      <p:bldP spid="200" grpId="0" animBg="1"/>
      <p:bldP spid="201" grpId="0" animBg="1"/>
      <p:bldP spid="202" grpId="0" animBg="1"/>
      <p:bldP spid="203" grpId="0" animBg="1"/>
      <p:bldP spid="204" grpId="0" animBg="1"/>
      <p:bldP spid="205" grpId="0" animBg="1"/>
      <p:bldP spid="206" grpId="0" animBg="1"/>
      <p:bldP spid="207" grpId="0" animBg="1"/>
      <p:bldP spid="208" grpId="0" animBg="1"/>
      <p:bldP spid="209" grpId="0" animBg="1"/>
      <p:bldP spid="210" grpId="0" animBg="1"/>
      <p:bldP spid="211" grpId="0" animBg="1"/>
      <p:bldP spid="212" grpId="0" animBg="1"/>
      <p:bldP spid="213" grpId="0" animBg="1"/>
      <p:bldP spid="214" grpId="0" animBg="1"/>
      <p:bldP spid="215" grpId="0" animBg="1"/>
      <p:bldP spid="216" grpId="0" animBg="1"/>
      <p:bldP spid="217" grpId="0" animBg="1"/>
      <p:bldP spid="218" grpId="0" animBg="1"/>
      <p:bldP spid="219" grpId="0" animBg="1"/>
      <p:bldP spid="220" grpId="0" animBg="1"/>
      <p:bldP spid="221" grpId="0" animBg="1"/>
      <p:bldP spid="222" grpId="0" animBg="1"/>
      <p:bldP spid="223" grpId="0" animBg="1"/>
      <p:bldP spid="224" grpId="0" animBg="1"/>
      <p:bldP spid="225" grpId="0" animBg="1"/>
      <p:bldP spid="226" grpId="0" animBg="1"/>
      <p:bldP spid="227" grpId="0" animBg="1"/>
      <p:bldP spid="228" grpId="0" animBg="1"/>
      <p:bldP spid="229" grpId="0" animBg="1"/>
      <p:bldP spid="230" grpId="0" animBg="1"/>
      <p:bldP spid="231" grpId="0" animBg="1"/>
      <p:bldP spid="232" grpId="0" animBg="1"/>
      <p:bldP spid="233" grpId="0" animBg="1"/>
      <p:bldP spid="234" grpId="0" animBg="1"/>
      <p:bldP spid="235" grpId="0" animBg="1"/>
      <p:bldP spid="236" grpId="0" animBg="1"/>
      <p:bldP spid="237" grpId="0" animBg="1"/>
      <p:bldP spid="238" grpId="0" animBg="1"/>
      <p:bldP spid="239" grpId="0" animBg="1"/>
      <p:bldP spid="240" grpId="0" animBg="1"/>
      <p:bldP spid="241" grpId="0" animBg="1"/>
      <p:bldP spid="242" grpId="0" animBg="1"/>
      <p:bldP spid="243" grpId="0" animBg="1"/>
      <p:bldP spid="244" grpId="0" animBg="1"/>
      <p:bldP spid="245" grpId="0" animBg="1"/>
      <p:bldP spid="246" grpId="0" animBg="1"/>
      <p:bldP spid="247" grpId="0" animBg="1"/>
      <p:bldP spid="248" grpId="0" animBg="1"/>
      <p:bldP spid="249" grpId="0" animBg="1"/>
      <p:bldP spid="250" grpId="0" animBg="1"/>
      <p:bldP spid="251" grpId="0" animBg="1"/>
      <p:bldP spid="252" grpId="0" animBg="1"/>
      <p:bldP spid="253" grpId="0" animBg="1"/>
      <p:bldP spid="254" grpId="0" animBg="1"/>
      <p:bldP spid="255" grpId="0" animBg="1"/>
      <p:bldP spid="256" grpId="0" animBg="1"/>
      <p:bldP spid="257" grpId="0" animBg="1"/>
      <p:bldP spid="258" grpId="0" animBg="1"/>
      <p:bldP spid="259" grpId="0" animBg="1"/>
      <p:bldP spid="260" grpId="0" animBg="1"/>
      <p:bldP spid="261" grpId="0" animBg="1"/>
      <p:bldP spid="262" grpId="0" animBg="1"/>
      <p:bldP spid="263" grpId="0" animBg="1"/>
      <p:bldP spid="264" grpId="0" animBg="1"/>
      <p:bldP spid="265" grpId="0" animBg="1"/>
      <p:bldP spid="266" grpId="0" animBg="1"/>
      <p:bldP spid="267" grpId="0" animBg="1"/>
      <p:bldP spid="269" grpId="0" animBg="1"/>
      <p:bldP spid="270" grpId="0" animBg="1"/>
      <p:bldP spid="271" grpId="0" animBg="1"/>
      <p:bldP spid="272" grpId="0" animBg="1"/>
      <p:bldP spid="273" grpId="0" animBg="1"/>
      <p:bldP spid="274" grpId="0" animBg="1"/>
      <p:bldP spid="275" grpId="0" animBg="1"/>
      <p:bldP spid="276" grpId="0" animBg="1"/>
      <p:bldP spid="277" grpId="0" animBg="1"/>
      <p:bldP spid="278" grpId="0" animBg="1"/>
      <p:bldP spid="279" grpId="0" animBg="1"/>
      <p:bldP spid="28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19</a:t>
            </a:fld>
            <a:endParaRPr lang="en-IN"/>
          </a:p>
        </p:txBody>
      </p:sp>
      <p:sp>
        <p:nvSpPr>
          <p:cNvPr id="5" name="Title 4"/>
          <p:cNvSpPr>
            <a:spLocks noGrp="1"/>
          </p:cNvSpPr>
          <p:nvPr>
            <p:ph type="title"/>
          </p:nvPr>
        </p:nvSpPr>
        <p:spPr/>
        <p:txBody>
          <a:bodyPr/>
          <a:lstStyle/>
          <a:p>
            <a:r>
              <a:rPr lang="en-IN" sz="2400" dirty="0">
                <a:latin typeface="+mn-lt"/>
                <a:ea typeface="MS UI Gothic" panose="020B0600070205080204" pitchFamily="34" charset="-128"/>
              </a:rPr>
              <a:t>Investment options</a:t>
            </a:r>
          </a:p>
        </p:txBody>
      </p:sp>
      <p:sp>
        <p:nvSpPr>
          <p:cNvPr id="6" name="Rectangle 5"/>
          <p:cNvSpPr/>
          <p:nvPr/>
        </p:nvSpPr>
        <p:spPr>
          <a:xfrm>
            <a:off x="609600" y="1088822"/>
            <a:ext cx="1470980" cy="369332"/>
          </a:xfrm>
          <a:prstGeom prst="rect">
            <a:avLst/>
          </a:prstGeom>
        </p:spPr>
        <p:txBody>
          <a:bodyPr wrap="none">
            <a:spAutoFit/>
          </a:bodyPr>
          <a:lstStyle/>
          <a:p>
            <a:r>
              <a:rPr lang="en-US" b="1" dirty="0">
                <a:solidFill>
                  <a:srgbClr val="8B3331"/>
                </a:solidFill>
                <a:latin typeface="Calibri" pitchFamily="34" charset="0"/>
              </a:rPr>
              <a:t>Smart Option</a:t>
            </a:r>
          </a:p>
        </p:txBody>
      </p:sp>
      <p:sp>
        <p:nvSpPr>
          <p:cNvPr id="7" name="Rectangle 6"/>
          <p:cNvSpPr/>
          <p:nvPr/>
        </p:nvSpPr>
        <p:spPr>
          <a:xfrm>
            <a:off x="525517" y="1449939"/>
            <a:ext cx="11212918" cy="2987997"/>
          </a:xfrm>
          <a:prstGeom prst="rect">
            <a:avLst/>
          </a:prstGeom>
        </p:spPr>
        <p:txBody>
          <a:bodyPr wrap="square">
            <a:spAutoFit/>
          </a:bodyPr>
          <a:lstStyle/>
          <a:p>
            <a:pPr marL="266700" lvl="0" indent="-266700">
              <a:lnSpc>
                <a:spcPts val="2300"/>
              </a:lnSpc>
              <a:spcBef>
                <a:spcPts val="600"/>
              </a:spcBef>
              <a:buClr>
                <a:srgbClr val="8B3331"/>
              </a:buClr>
              <a:buSzPct val="100000"/>
              <a:buFont typeface="Wingdings" pitchFamily="2" charset="2"/>
              <a:buChar char="q"/>
            </a:pPr>
            <a:r>
              <a:rPr lang="en-US" sz="1600" dirty="0">
                <a:cs typeface="Arial" pitchFamily="34" charset="0"/>
              </a:rPr>
              <a:t>Structured as per your maturity </a:t>
            </a:r>
            <a:r>
              <a:rPr lang="en-GB" sz="1600" dirty="0">
                <a:cs typeface="Arial" pitchFamily="34" charset="0"/>
              </a:rPr>
              <a:t>date and risk profile </a:t>
            </a:r>
          </a:p>
          <a:p>
            <a:pPr marL="266700" lvl="0" indent="-266700">
              <a:lnSpc>
                <a:spcPts val="2300"/>
              </a:lnSpc>
              <a:spcBef>
                <a:spcPts val="600"/>
              </a:spcBef>
              <a:buClr>
                <a:srgbClr val="8B3331"/>
              </a:buClr>
              <a:buSzPct val="100000"/>
              <a:buFont typeface="Wingdings" pitchFamily="2" charset="2"/>
              <a:buChar char="q"/>
            </a:pPr>
            <a:r>
              <a:rPr lang="en-GB" sz="1600" dirty="0">
                <a:cs typeface="Arial" pitchFamily="34" charset="0"/>
              </a:rPr>
              <a:t>Basic Premium invested under two segregated funds : </a:t>
            </a:r>
            <a:r>
              <a:rPr lang="en-GB" sz="1600" b="1" dirty="0" err="1">
                <a:cs typeface="Arial" pitchFamily="34" charset="0"/>
              </a:rPr>
              <a:t>Maximiser</a:t>
            </a:r>
            <a:r>
              <a:rPr lang="en-GB" sz="1600" dirty="0">
                <a:cs typeface="Arial" pitchFamily="34" charset="0"/>
              </a:rPr>
              <a:t> -an equity fund and </a:t>
            </a:r>
            <a:r>
              <a:rPr lang="en-GB" sz="1600" b="1" dirty="0">
                <a:cs typeface="Arial" pitchFamily="34" charset="0"/>
              </a:rPr>
              <a:t>Income</a:t>
            </a:r>
            <a:r>
              <a:rPr lang="en-GB" sz="1600" dirty="0">
                <a:cs typeface="Arial" pitchFamily="34" charset="0"/>
              </a:rPr>
              <a:t> </a:t>
            </a:r>
            <a:r>
              <a:rPr lang="en-GB" sz="1600" b="1" dirty="0">
                <a:cs typeface="Arial" pitchFamily="34" charset="0"/>
              </a:rPr>
              <a:t>Advantage</a:t>
            </a:r>
            <a:r>
              <a:rPr lang="en-GB" sz="1600" dirty="0">
                <a:cs typeface="Arial" pitchFamily="34" charset="0"/>
              </a:rPr>
              <a:t> - a debt fund</a:t>
            </a:r>
          </a:p>
          <a:p>
            <a:pPr marL="266700" lvl="0" indent="-266700">
              <a:lnSpc>
                <a:spcPts val="23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BSLI will manage &amp; administer the investments on your behalf</a:t>
            </a:r>
          </a:p>
          <a:p>
            <a:pPr marL="266700" lvl="0" indent="-266700">
              <a:lnSpc>
                <a:spcPts val="23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Allocation turns conservative as the maturity date approaches to protect accumulation</a:t>
            </a:r>
          </a:p>
          <a:p>
            <a:pPr marL="290513" lvl="1">
              <a:lnSpc>
                <a:spcPts val="2300"/>
              </a:lnSpc>
              <a:spcBef>
                <a:spcPts val="600"/>
              </a:spcBef>
              <a:buClr>
                <a:srgbClr val="C00000"/>
              </a:buClr>
              <a:buSzPct val="85000"/>
            </a:pPr>
            <a:r>
              <a:rPr lang="en-US" sz="1600" dirty="0">
                <a:cs typeface="Arial" pitchFamily="34" charset="0"/>
              </a:rPr>
              <a:t>The proportion invested in </a:t>
            </a:r>
            <a:r>
              <a:rPr lang="en-US" sz="1600" dirty="0" err="1">
                <a:cs typeface="Arial" pitchFamily="34" charset="0"/>
              </a:rPr>
              <a:t>Maximiser</a:t>
            </a:r>
            <a:r>
              <a:rPr lang="en-US" sz="1600" dirty="0">
                <a:cs typeface="Arial" pitchFamily="34" charset="0"/>
              </a:rPr>
              <a:t> (an equity fund) will be according to the schedule given below – the remaining amount will be invested in Income Advantage (a debt fund):</a:t>
            </a:r>
          </a:p>
          <a:p>
            <a:pPr marL="266700" lvl="0" indent="-266700">
              <a:lnSpc>
                <a:spcPts val="2300"/>
              </a:lnSpc>
              <a:spcBef>
                <a:spcPts val="600"/>
              </a:spcBef>
              <a:buClr>
                <a:srgbClr val="C00000"/>
              </a:buClr>
              <a:buSzPct val="85000"/>
            </a:pPr>
            <a:r>
              <a:rPr lang="en-US" sz="1400" dirty="0">
                <a:solidFill>
                  <a:srgbClr val="000000"/>
                </a:solidFill>
                <a:latin typeface="PF Encore Sans Pro" panose="02000503040000020004" pitchFamily="2" charset="0"/>
                <a:cs typeface="Arial" pitchFamily="34" charset="0"/>
              </a:rPr>
              <a:t>  </a:t>
            </a:r>
          </a:p>
          <a:p>
            <a:pPr marL="266700" lvl="0" indent="-266700">
              <a:lnSpc>
                <a:spcPct val="150000"/>
              </a:lnSpc>
              <a:spcBef>
                <a:spcPts val="600"/>
              </a:spcBef>
              <a:buClr>
                <a:srgbClr val="8B3331"/>
              </a:buClr>
              <a:buSzPct val="100000"/>
              <a:buFont typeface="Wingdings" pitchFamily="2" charset="2"/>
              <a:buChar char="q"/>
            </a:pPr>
            <a:endParaRPr lang="en-US" sz="1600" dirty="0">
              <a:solidFill>
                <a:srgbClr val="000000"/>
              </a:solidFill>
              <a:latin typeface="PF Encore Sans Pro" panose="02000503040000020004" pitchFamily="2" charset="0"/>
              <a:cs typeface="Arial" pitchFamily="34" charset="0"/>
            </a:endParaRPr>
          </a:p>
        </p:txBody>
      </p:sp>
      <p:pic>
        <p:nvPicPr>
          <p:cNvPr id="13" name="Picture 12"/>
          <p:cNvPicPr>
            <a:picLocks noChangeAspect="1"/>
          </p:cNvPicPr>
          <p:nvPr/>
        </p:nvPicPr>
        <p:blipFill>
          <a:blip r:embed="rId2"/>
          <a:stretch>
            <a:fillRect/>
          </a:stretch>
        </p:blipFill>
        <p:spPr>
          <a:xfrm>
            <a:off x="2330795" y="3565565"/>
            <a:ext cx="6953250" cy="2466975"/>
          </a:xfrm>
          <a:prstGeom prst="rect">
            <a:avLst/>
          </a:prstGeom>
        </p:spPr>
      </p:pic>
      <p:sp>
        <p:nvSpPr>
          <p:cNvPr id="8" name="Rectangle 7">
            <a:extLst>
              <a:ext uri="{FF2B5EF4-FFF2-40B4-BE49-F238E27FC236}">
                <a16:creationId xmlns:a16="http://schemas.microsoft.com/office/drawing/2014/main" id="{96CF7CD3-F539-44C2-B4DA-97C8576D1577}"/>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19811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644A406-F1E5-43D3-981C-29B8F7EEBAA1}"/>
              </a:ext>
            </a:extLst>
          </p:cNvPr>
          <p:cNvSpPr>
            <a:spLocks noGrp="1"/>
          </p:cNvSpPr>
          <p:nvPr>
            <p:ph type="title"/>
          </p:nvPr>
        </p:nvSpPr>
        <p:spPr/>
        <p:txBody>
          <a:bodyPr/>
          <a:lstStyle/>
          <a:p>
            <a:r>
              <a:rPr lang="en-US" dirty="0"/>
              <a:t>Key Features </a:t>
            </a:r>
            <a:endParaRPr lang="en-IN" dirty="0"/>
          </a:p>
        </p:txBody>
      </p:sp>
      <p:sp>
        <p:nvSpPr>
          <p:cNvPr id="2" name="Footer Placeholder 1">
            <a:extLst>
              <a:ext uri="{FF2B5EF4-FFF2-40B4-BE49-F238E27FC236}">
                <a16:creationId xmlns:a16="http://schemas.microsoft.com/office/drawing/2014/main" id="{B444A8E8-90F7-4D8E-A7E1-32812FB1CC32}"/>
              </a:ext>
            </a:extLst>
          </p:cNvPr>
          <p:cNvSpPr>
            <a:spLocks noGrp="1"/>
          </p:cNvSpPr>
          <p:nvPr>
            <p:ph type="ftr" sz="quarter" idx="3"/>
          </p:nvPr>
        </p:nvSpPr>
        <p:spPr/>
        <p:txBody>
          <a:bodyPr/>
          <a:lstStyle/>
          <a:p>
            <a:r>
              <a:rPr lang="en-US"/>
              <a:t>Aditya Birla Sun Life Insurance Company Ltd.</a:t>
            </a:r>
            <a:endParaRPr lang="en-US" dirty="0"/>
          </a:p>
        </p:txBody>
      </p:sp>
      <p:sp>
        <p:nvSpPr>
          <p:cNvPr id="3" name="Slide Number Placeholder 2">
            <a:extLst>
              <a:ext uri="{FF2B5EF4-FFF2-40B4-BE49-F238E27FC236}">
                <a16:creationId xmlns:a16="http://schemas.microsoft.com/office/drawing/2014/main" id="{656271E4-0D70-4B8B-9737-09A9A602AF5C}"/>
              </a:ext>
            </a:extLst>
          </p:cNvPr>
          <p:cNvSpPr>
            <a:spLocks noGrp="1"/>
          </p:cNvSpPr>
          <p:nvPr>
            <p:ph type="sldNum" sz="quarter" idx="4"/>
          </p:nvPr>
        </p:nvSpPr>
        <p:spPr/>
        <p:txBody>
          <a:bodyPr/>
          <a:lstStyle/>
          <a:p>
            <a:fld id="{5B4875B8-9C96-45EF-BF54-2EA3677063F8}" type="slidenum">
              <a:rPr lang="en-IN" smtClean="0"/>
              <a:pPr/>
              <a:t>2</a:t>
            </a:fld>
            <a:endParaRPr lang="en-IN"/>
          </a:p>
        </p:txBody>
      </p:sp>
      <p:sp>
        <p:nvSpPr>
          <p:cNvPr id="13" name="TextBox 12">
            <a:extLst>
              <a:ext uri="{FF2B5EF4-FFF2-40B4-BE49-F238E27FC236}">
                <a16:creationId xmlns:a16="http://schemas.microsoft.com/office/drawing/2014/main" id="{B4657445-E2F6-4AE5-90B9-B3BDC87CAEE4}"/>
              </a:ext>
            </a:extLst>
          </p:cNvPr>
          <p:cNvSpPr txBox="1"/>
          <p:nvPr/>
        </p:nvSpPr>
        <p:spPr>
          <a:xfrm>
            <a:off x="590270" y="1119073"/>
            <a:ext cx="10760355" cy="5035353"/>
          </a:xfrm>
          <a:prstGeom prst="rect">
            <a:avLst/>
          </a:prstGeom>
          <a:noFill/>
          <a:ln w="9525">
            <a:solidFill>
              <a:schemeClr val="tx1"/>
            </a:solidFill>
          </a:ln>
        </p:spPr>
        <p:txBody>
          <a:bodyPr wrap="square" rtlCol="0">
            <a:spAutoFit/>
          </a:bodyPr>
          <a:lstStyle/>
          <a:p>
            <a:pPr marL="449263" lvl="0" indent="-269875">
              <a:lnSpc>
                <a:spcPct val="150000"/>
              </a:lnSpc>
              <a:buFont typeface="Arial" panose="020B0604020202020204" pitchFamily="34" charset="0"/>
              <a:buChar char="•"/>
            </a:pPr>
            <a:r>
              <a:rPr lang="en-GB" dirty="0"/>
              <a:t>Flexibility to choose from 2 plan options to suit your aspirations</a:t>
            </a:r>
            <a:endParaRPr lang="en-IN" dirty="0"/>
          </a:p>
          <a:p>
            <a:pPr marL="449263" lvl="0" indent="-269875">
              <a:lnSpc>
                <a:spcPct val="150000"/>
              </a:lnSpc>
              <a:buFont typeface="Arial" panose="020B0604020202020204" pitchFamily="34" charset="0"/>
              <a:buChar char="•"/>
            </a:pPr>
            <a:endParaRPr lang="en-GB" dirty="0"/>
          </a:p>
          <a:p>
            <a:pPr marL="449263" lvl="0" indent="-269875">
              <a:lnSpc>
                <a:spcPct val="150000"/>
              </a:lnSpc>
              <a:buFont typeface="Arial" panose="020B0604020202020204" pitchFamily="34" charset="0"/>
              <a:buChar char="•"/>
            </a:pPr>
            <a:r>
              <a:rPr lang="en-GB" dirty="0"/>
              <a:t>Flexibility to choose from a wide range of policy terms</a:t>
            </a:r>
            <a:endParaRPr lang="en-IN" dirty="0"/>
          </a:p>
          <a:p>
            <a:pPr marL="449263" lvl="0" indent="-269875">
              <a:lnSpc>
                <a:spcPct val="150000"/>
              </a:lnSpc>
              <a:buFont typeface="Arial" panose="020B0604020202020204" pitchFamily="34" charset="0"/>
              <a:buChar char="•"/>
            </a:pPr>
            <a:endParaRPr lang="en-GB" dirty="0"/>
          </a:p>
          <a:p>
            <a:pPr marL="449263" lvl="0" indent="-269875">
              <a:lnSpc>
                <a:spcPct val="150000"/>
              </a:lnSpc>
              <a:buFont typeface="Arial" panose="020B0604020202020204" pitchFamily="34" charset="0"/>
              <a:buChar char="•"/>
            </a:pPr>
            <a:r>
              <a:rPr lang="en-GB" dirty="0"/>
              <a:t>Flexibility to choose from a wide range of premium paying terms </a:t>
            </a:r>
            <a:endParaRPr lang="en-IN" dirty="0"/>
          </a:p>
          <a:p>
            <a:pPr marL="449263" lvl="0" indent="-269875">
              <a:lnSpc>
                <a:spcPct val="150000"/>
              </a:lnSpc>
              <a:buFont typeface="Arial" panose="020B0604020202020204" pitchFamily="34" charset="0"/>
              <a:buChar char="•"/>
            </a:pPr>
            <a:endParaRPr lang="en-GB" dirty="0"/>
          </a:p>
          <a:p>
            <a:pPr marL="449263" lvl="0" indent="-269875">
              <a:lnSpc>
                <a:spcPct val="150000"/>
              </a:lnSpc>
              <a:buFont typeface="Arial" panose="020B0604020202020204" pitchFamily="34" charset="0"/>
              <a:buChar char="•"/>
            </a:pPr>
            <a:r>
              <a:rPr lang="en-GB" dirty="0"/>
              <a:t>Flexibility to choose from 4 investment options to suit your investment needs</a:t>
            </a:r>
            <a:endParaRPr lang="en-IN" dirty="0"/>
          </a:p>
          <a:p>
            <a:pPr marL="449263" lvl="0" indent="-269875">
              <a:lnSpc>
                <a:spcPct val="150000"/>
              </a:lnSpc>
              <a:buFont typeface="Arial" panose="020B0604020202020204" pitchFamily="34" charset="0"/>
              <a:buChar char="•"/>
            </a:pPr>
            <a:endParaRPr lang="en-GB" dirty="0"/>
          </a:p>
          <a:p>
            <a:pPr marL="449263" lvl="0" indent="-269875">
              <a:lnSpc>
                <a:spcPct val="150000"/>
              </a:lnSpc>
              <a:buFont typeface="Arial" panose="020B0604020202020204" pitchFamily="34" charset="0"/>
              <a:buChar char="•"/>
            </a:pPr>
            <a:r>
              <a:rPr lang="en-GB" dirty="0"/>
              <a:t>Flexibility to add top-ups whenever you have additional savings</a:t>
            </a:r>
            <a:endParaRPr lang="en-IN" dirty="0"/>
          </a:p>
          <a:p>
            <a:pPr marL="449263" indent="-269875">
              <a:lnSpc>
                <a:spcPct val="150000"/>
              </a:lnSpc>
              <a:buFont typeface="Arial" panose="020B0604020202020204" pitchFamily="34" charset="0"/>
              <a:buChar char="•"/>
            </a:pPr>
            <a:endParaRPr lang="en-GB" dirty="0"/>
          </a:p>
          <a:p>
            <a:pPr marL="449263" indent="-269875">
              <a:lnSpc>
                <a:spcPct val="150000"/>
              </a:lnSpc>
              <a:buFont typeface="Arial" panose="020B0604020202020204" pitchFamily="34" charset="0"/>
              <a:buChar char="•"/>
            </a:pPr>
            <a:r>
              <a:rPr lang="en-GB" dirty="0"/>
              <a:t>Flexibility of partial withdrawals to meet any emergency fund requirements</a:t>
            </a:r>
          </a:p>
          <a:p>
            <a:pPr marL="449263" indent="-269875">
              <a:lnSpc>
                <a:spcPct val="150000"/>
              </a:lnSpc>
              <a:buFont typeface="Arial" panose="020B0604020202020204" pitchFamily="34" charset="0"/>
              <a:buChar char="•"/>
            </a:pPr>
            <a:endParaRPr lang="en-GB" dirty="0"/>
          </a:p>
        </p:txBody>
      </p:sp>
    </p:spTree>
    <p:extLst>
      <p:ext uri="{BB962C8B-B14F-4D97-AF65-F5344CB8AC3E}">
        <p14:creationId xmlns:p14="http://schemas.microsoft.com/office/powerpoint/2010/main" val="2587132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20</a:t>
            </a:fld>
            <a:endParaRPr lang="en-IN"/>
          </a:p>
        </p:txBody>
      </p:sp>
      <p:sp>
        <p:nvSpPr>
          <p:cNvPr id="5" name="Title 4"/>
          <p:cNvSpPr>
            <a:spLocks noGrp="1"/>
          </p:cNvSpPr>
          <p:nvPr>
            <p:ph type="title"/>
          </p:nvPr>
        </p:nvSpPr>
        <p:spPr>
          <a:xfrm>
            <a:off x="609600" y="449199"/>
            <a:ext cx="10969625" cy="533745"/>
          </a:xfrm>
        </p:spPr>
        <p:txBody>
          <a:bodyPr/>
          <a:lstStyle/>
          <a:p>
            <a:r>
              <a:rPr lang="en-IN" sz="2400" dirty="0">
                <a:latin typeface="+mn-lt"/>
                <a:ea typeface="MS UI Gothic" panose="020B0600070205080204" pitchFamily="34" charset="-128"/>
              </a:rPr>
              <a:t>Investment options</a:t>
            </a:r>
          </a:p>
        </p:txBody>
      </p:sp>
      <p:sp>
        <p:nvSpPr>
          <p:cNvPr id="6" name="Rectangle 5"/>
          <p:cNvSpPr/>
          <p:nvPr/>
        </p:nvSpPr>
        <p:spPr>
          <a:xfrm>
            <a:off x="609600" y="1088822"/>
            <a:ext cx="1470980" cy="369332"/>
          </a:xfrm>
          <a:prstGeom prst="rect">
            <a:avLst/>
          </a:prstGeom>
        </p:spPr>
        <p:txBody>
          <a:bodyPr wrap="none">
            <a:spAutoFit/>
          </a:bodyPr>
          <a:lstStyle/>
          <a:p>
            <a:r>
              <a:rPr lang="en-US" b="1" dirty="0">
                <a:solidFill>
                  <a:srgbClr val="8B3331"/>
                </a:solidFill>
              </a:rPr>
              <a:t>Smart Option</a:t>
            </a:r>
          </a:p>
        </p:txBody>
      </p:sp>
      <p:sp>
        <p:nvSpPr>
          <p:cNvPr id="185" name="Right Brace 184"/>
          <p:cNvSpPr/>
          <p:nvPr/>
        </p:nvSpPr>
        <p:spPr bwMode="auto">
          <a:xfrm rot="5400000" flipV="1">
            <a:off x="2667902" y="3462197"/>
            <a:ext cx="457200" cy="1814945"/>
          </a:xfrm>
          <a:prstGeom prst="rightBrace">
            <a:avLst>
              <a:gd name="adj1" fmla="val 47727"/>
              <a:gd name="adj2" fmla="val 50000"/>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86" name="Right Brace 185"/>
          <p:cNvSpPr/>
          <p:nvPr/>
        </p:nvSpPr>
        <p:spPr bwMode="auto">
          <a:xfrm rot="5400000" flipV="1">
            <a:off x="4766868" y="3441418"/>
            <a:ext cx="457200" cy="1814945"/>
          </a:xfrm>
          <a:prstGeom prst="rightBrace">
            <a:avLst>
              <a:gd name="adj1" fmla="val 47727"/>
              <a:gd name="adj2" fmla="val 50000"/>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87" name="Right Brace 186"/>
          <p:cNvSpPr/>
          <p:nvPr/>
        </p:nvSpPr>
        <p:spPr bwMode="auto">
          <a:xfrm rot="5400000" flipV="1">
            <a:off x="6962813" y="3441418"/>
            <a:ext cx="457200" cy="1814945"/>
          </a:xfrm>
          <a:prstGeom prst="rightBrace">
            <a:avLst>
              <a:gd name="adj1" fmla="val 47727"/>
              <a:gd name="adj2" fmla="val 50000"/>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88" name="Right Brace 187"/>
          <p:cNvSpPr/>
          <p:nvPr/>
        </p:nvSpPr>
        <p:spPr bwMode="auto">
          <a:xfrm rot="5400000" flipV="1">
            <a:off x="9047923" y="3427563"/>
            <a:ext cx="457200" cy="1814945"/>
          </a:xfrm>
          <a:prstGeom prst="rightBrace">
            <a:avLst>
              <a:gd name="adj1" fmla="val 47727"/>
              <a:gd name="adj2" fmla="val 50000"/>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cxnSp>
        <p:nvCxnSpPr>
          <p:cNvPr id="189" name="Straight Connector 188"/>
          <p:cNvCxnSpPr/>
          <p:nvPr/>
        </p:nvCxnSpPr>
        <p:spPr bwMode="auto">
          <a:xfrm>
            <a:off x="2028152" y="2699149"/>
            <a:ext cx="8046720" cy="1588"/>
          </a:xfrm>
          <a:prstGeom prst="line">
            <a:avLst/>
          </a:prstGeom>
          <a:solidFill>
            <a:schemeClr val="accent1"/>
          </a:solidFill>
          <a:ln w="120650" cap="flat" cmpd="sng" algn="ctr">
            <a:solidFill>
              <a:schemeClr val="bg1">
                <a:lumMod val="65000"/>
              </a:schemeClr>
            </a:solidFill>
            <a:prstDash val="solid"/>
            <a:round/>
            <a:headEnd type="none" w="med" len="med"/>
            <a:tailEnd type="none" w="med" len="med"/>
          </a:ln>
          <a:effectLst/>
          <a:scene3d>
            <a:camera prst="orthographicFront"/>
            <a:lightRig rig="threePt" dir="t"/>
          </a:scene3d>
          <a:sp3d>
            <a:bevelT/>
          </a:sp3d>
        </p:spPr>
      </p:cxnSp>
      <p:sp>
        <p:nvSpPr>
          <p:cNvPr id="190" name="Oval 189"/>
          <p:cNvSpPr/>
          <p:nvPr/>
        </p:nvSpPr>
        <p:spPr bwMode="auto">
          <a:xfrm>
            <a:off x="1924242" y="2539819"/>
            <a:ext cx="274320" cy="274320"/>
          </a:xfrm>
          <a:prstGeom prst="ellipse">
            <a:avLst/>
          </a:prstGeom>
          <a:solidFill>
            <a:schemeClr val="bg1">
              <a:lumMod val="6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dirty="0">
              <a:ln>
                <a:noFill/>
              </a:ln>
              <a:solidFill>
                <a:schemeClr val="tx1"/>
              </a:solidFill>
              <a:effectLst/>
            </a:endParaRPr>
          </a:p>
        </p:txBody>
      </p:sp>
      <p:sp>
        <p:nvSpPr>
          <p:cNvPr id="191" name="Down Arrow 190"/>
          <p:cNvSpPr/>
          <p:nvPr/>
        </p:nvSpPr>
        <p:spPr bwMode="auto">
          <a:xfrm>
            <a:off x="2337112"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92" name="Down Arrow 191"/>
          <p:cNvSpPr/>
          <p:nvPr/>
        </p:nvSpPr>
        <p:spPr bwMode="auto">
          <a:xfrm>
            <a:off x="2748688"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93" name="Down Arrow 192"/>
          <p:cNvSpPr/>
          <p:nvPr/>
        </p:nvSpPr>
        <p:spPr bwMode="auto">
          <a:xfrm>
            <a:off x="3183027"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94" name="Down Arrow 193"/>
          <p:cNvSpPr/>
          <p:nvPr/>
        </p:nvSpPr>
        <p:spPr bwMode="auto">
          <a:xfrm>
            <a:off x="3609754"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95" name="Down Arrow 194"/>
          <p:cNvSpPr/>
          <p:nvPr/>
        </p:nvSpPr>
        <p:spPr bwMode="auto">
          <a:xfrm>
            <a:off x="4028848"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96" name="Down Arrow 195"/>
          <p:cNvSpPr/>
          <p:nvPr/>
        </p:nvSpPr>
        <p:spPr bwMode="auto">
          <a:xfrm>
            <a:off x="4476948"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197" name="TextBox 196"/>
          <p:cNvSpPr txBox="1"/>
          <p:nvPr/>
        </p:nvSpPr>
        <p:spPr>
          <a:xfrm>
            <a:off x="1928402" y="2781670"/>
            <a:ext cx="276038" cy="307777"/>
          </a:xfrm>
          <a:prstGeom prst="rect">
            <a:avLst/>
          </a:prstGeom>
          <a:noFill/>
        </p:spPr>
        <p:txBody>
          <a:bodyPr wrap="none" rtlCol="0">
            <a:spAutoFit/>
          </a:bodyPr>
          <a:lstStyle/>
          <a:p>
            <a:r>
              <a:rPr lang="en-US" sz="1400" b="1" dirty="0"/>
              <a:t>1</a:t>
            </a:r>
          </a:p>
        </p:txBody>
      </p:sp>
      <p:sp>
        <p:nvSpPr>
          <p:cNvPr id="198" name="TextBox 197"/>
          <p:cNvSpPr txBox="1"/>
          <p:nvPr/>
        </p:nvSpPr>
        <p:spPr>
          <a:xfrm>
            <a:off x="2309941" y="2781670"/>
            <a:ext cx="276038" cy="307777"/>
          </a:xfrm>
          <a:prstGeom prst="rect">
            <a:avLst/>
          </a:prstGeom>
          <a:noFill/>
        </p:spPr>
        <p:txBody>
          <a:bodyPr wrap="none" rtlCol="0">
            <a:spAutoFit/>
          </a:bodyPr>
          <a:lstStyle/>
          <a:p>
            <a:r>
              <a:rPr lang="en-US" sz="1400" b="1" dirty="0"/>
              <a:t>2</a:t>
            </a:r>
          </a:p>
        </p:txBody>
      </p:sp>
      <p:sp>
        <p:nvSpPr>
          <p:cNvPr id="199" name="TextBox 198"/>
          <p:cNvSpPr txBox="1"/>
          <p:nvPr/>
        </p:nvSpPr>
        <p:spPr>
          <a:xfrm>
            <a:off x="2720671" y="2781670"/>
            <a:ext cx="276038" cy="307777"/>
          </a:xfrm>
          <a:prstGeom prst="rect">
            <a:avLst/>
          </a:prstGeom>
          <a:noFill/>
        </p:spPr>
        <p:txBody>
          <a:bodyPr wrap="none" rtlCol="0">
            <a:spAutoFit/>
          </a:bodyPr>
          <a:lstStyle/>
          <a:p>
            <a:r>
              <a:rPr lang="en-US" sz="1400" b="1" dirty="0"/>
              <a:t>3</a:t>
            </a:r>
          </a:p>
        </p:txBody>
      </p:sp>
      <p:sp>
        <p:nvSpPr>
          <p:cNvPr id="200" name="TextBox 199"/>
          <p:cNvSpPr txBox="1"/>
          <p:nvPr/>
        </p:nvSpPr>
        <p:spPr>
          <a:xfrm>
            <a:off x="3150700" y="2781670"/>
            <a:ext cx="276038" cy="307777"/>
          </a:xfrm>
          <a:prstGeom prst="rect">
            <a:avLst/>
          </a:prstGeom>
          <a:noFill/>
        </p:spPr>
        <p:txBody>
          <a:bodyPr wrap="none" rtlCol="0">
            <a:spAutoFit/>
          </a:bodyPr>
          <a:lstStyle/>
          <a:p>
            <a:r>
              <a:rPr lang="en-US" sz="1400" b="1" dirty="0"/>
              <a:t>4</a:t>
            </a:r>
          </a:p>
        </p:txBody>
      </p:sp>
      <p:sp>
        <p:nvSpPr>
          <p:cNvPr id="201" name="TextBox 200"/>
          <p:cNvSpPr txBox="1"/>
          <p:nvPr/>
        </p:nvSpPr>
        <p:spPr>
          <a:xfrm>
            <a:off x="3580729" y="2781670"/>
            <a:ext cx="276038" cy="307777"/>
          </a:xfrm>
          <a:prstGeom prst="rect">
            <a:avLst/>
          </a:prstGeom>
          <a:noFill/>
        </p:spPr>
        <p:txBody>
          <a:bodyPr wrap="none" rtlCol="0">
            <a:spAutoFit/>
          </a:bodyPr>
          <a:lstStyle/>
          <a:p>
            <a:r>
              <a:rPr lang="en-US" sz="1400" b="1"/>
              <a:t>5</a:t>
            </a:r>
            <a:endParaRPr lang="en-US" sz="1400" b="1" dirty="0"/>
          </a:p>
        </p:txBody>
      </p:sp>
      <p:sp>
        <p:nvSpPr>
          <p:cNvPr id="202" name="TextBox 201"/>
          <p:cNvSpPr txBox="1"/>
          <p:nvPr/>
        </p:nvSpPr>
        <p:spPr>
          <a:xfrm>
            <a:off x="4010758" y="2781670"/>
            <a:ext cx="276038" cy="307777"/>
          </a:xfrm>
          <a:prstGeom prst="rect">
            <a:avLst/>
          </a:prstGeom>
          <a:noFill/>
        </p:spPr>
        <p:txBody>
          <a:bodyPr wrap="none" rtlCol="0">
            <a:spAutoFit/>
          </a:bodyPr>
          <a:lstStyle/>
          <a:p>
            <a:r>
              <a:rPr lang="en-US" sz="1400" b="1" dirty="0"/>
              <a:t>6</a:t>
            </a:r>
          </a:p>
        </p:txBody>
      </p:sp>
      <p:sp>
        <p:nvSpPr>
          <p:cNvPr id="203" name="TextBox 202"/>
          <p:cNvSpPr txBox="1"/>
          <p:nvPr/>
        </p:nvSpPr>
        <p:spPr>
          <a:xfrm>
            <a:off x="4440787" y="2781670"/>
            <a:ext cx="276038" cy="307777"/>
          </a:xfrm>
          <a:prstGeom prst="rect">
            <a:avLst/>
          </a:prstGeom>
          <a:noFill/>
        </p:spPr>
        <p:txBody>
          <a:bodyPr wrap="none" rtlCol="0">
            <a:spAutoFit/>
          </a:bodyPr>
          <a:lstStyle/>
          <a:p>
            <a:r>
              <a:rPr lang="en-US" sz="1400" b="1" dirty="0"/>
              <a:t>7</a:t>
            </a:r>
          </a:p>
        </p:txBody>
      </p:sp>
      <p:sp>
        <p:nvSpPr>
          <p:cNvPr id="204" name="TextBox 203"/>
          <p:cNvSpPr txBox="1"/>
          <p:nvPr/>
        </p:nvSpPr>
        <p:spPr>
          <a:xfrm>
            <a:off x="4870816" y="2781670"/>
            <a:ext cx="276038" cy="307777"/>
          </a:xfrm>
          <a:prstGeom prst="rect">
            <a:avLst/>
          </a:prstGeom>
          <a:noFill/>
        </p:spPr>
        <p:txBody>
          <a:bodyPr wrap="none" rtlCol="0">
            <a:spAutoFit/>
          </a:bodyPr>
          <a:lstStyle/>
          <a:p>
            <a:r>
              <a:rPr lang="en-US" sz="1400" b="1" dirty="0"/>
              <a:t>8</a:t>
            </a:r>
          </a:p>
        </p:txBody>
      </p:sp>
      <p:sp>
        <p:nvSpPr>
          <p:cNvPr id="205" name="TextBox 204"/>
          <p:cNvSpPr txBox="1"/>
          <p:nvPr/>
        </p:nvSpPr>
        <p:spPr>
          <a:xfrm>
            <a:off x="5300845" y="2781670"/>
            <a:ext cx="276038" cy="307777"/>
          </a:xfrm>
          <a:prstGeom prst="rect">
            <a:avLst/>
          </a:prstGeom>
          <a:noFill/>
        </p:spPr>
        <p:txBody>
          <a:bodyPr wrap="none" rtlCol="0">
            <a:spAutoFit/>
          </a:bodyPr>
          <a:lstStyle/>
          <a:p>
            <a:r>
              <a:rPr lang="en-US" sz="1400" b="1" dirty="0"/>
              <a:t>9</a:t>
            </a:r>
          </a:p>
        </p:txBody>
      </p:sp>
      <p:sp>
        <p:nvSpPr>
          <p:cNvPr id="206" name="TextBox 205"/>
          <p:cNvSpPr txBox="1"/>
          <p:nvPr/>
        </p:nvSpPr>
        <p:spPr>
          <a:xfrm>
            <a:off x="5687233" y="2781670"/>
            <a:ext cx="367408" cy="307777"/>
          </a:xfrm>
          <a:prstGeom prst="rect">
            <a:avLst/>
          </a:prstGeom>
          <a:noFill/>
        </p:spPr>
        <p:txBody>
          <a:bodyPr wrap="none" rtlCol="0">
            <a:spAutoFit/>
          </a:bodyPr>
          <a:lstStyle/>
          <a:p>
            <a:r>
              <a:rPr lang="en-US" sz="1400" b="1" dirty="0"/>
              <a:t>10</a:t>
            </a:r>
          </a:p>
        </p:txBody>
      </p:sp>
      <p:sp>
        <p:nvSpPr>
          <p:cNvPr id="207" name="Down Arrow 206"/>
          <p:cNvSpPr/>
          <p:nvPr/>
        </p:nvSpPr>
        <p:spPr bwMode="auto">
          <a:xfrm>
            <a:off x="1942257" y="2159870"/>
            <a:ext cx="228600" cy="304800"/>
          </a:xfrm>
          <a:prstGeom prst="downArrow">
            <a:avLst/>
          </a:prstGeom>
          <a:solidFill>
            <a:schemeClr val="bg1">
              <a:lumMod val="85000"/>
            </a:schemeClr>
          </a:solidFill>
          <a:ln w="9525" cap="flat" cmpd="sng" algn="ctr">
            <a:solidFill>
              <a:schemeClr val="bg1">
                <a:lumMod val="65000"/>
              </a:schemeClr>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08" name="Oval 207"/>
          <p:cNvSpPr/>
          <p:nvPr/>
        </p:nvSpPr>
        <p:spPr bwMode="auto">
          <a:xfrm>
            <a:off x="9969764" y="2546749"/>
            <a:ext cx="274320" cy="274320"/>
          </a:xfrm>
          <a:prstGeom prst="ellipse">
            <a:avLst/>
          </a:prstGeom>
          <a:solidFill>
            <a:schemeClr val="bg1">
              <a:lumMod val="6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09" name="TextBox 208"/>
          <p:cNvSpPr txBox="1"/>
          <p:nvPr/>
        </p:nvSpPr>
        <p:spPr>
          <a:xfrm>
            <a:off x="9925333" y="2781670"/>
            <a:ext cx="367408" cy="307777"/>
          </a:xfrm>
          <a:prstGeom prst="rect">
            <a:avLst/>
          </a:prstGeom>
          <a:noFill/>
        </p:spPr>
        <p:txBody>
          <a:bodyPr wrap="none" rtlCol="0">
            <a:spAutoFit/>
          </a:bodyPr>
          <a:lstStyle/>
          <a:p>
            <a:r>
              <a:rPr lang="en-US" sz="1400" b="1" dirty="0"/>
              <a:t>20</a:t>
            </a:r>
          </a:p>
        </p:txBody>
      </p:sp>
      <p:sp>
        <p:nvSpPr>
          <p:cNvPr id="210" name="TextBox 209"/>
          <p:cNvSpPr txBox="1"/>
          <p:nvPr/>
        </p:nvSpPr>
        <p:spPr>
          <a:xfrm>
            <a:off x="6180992" y="2781670"/>
            <a:ext cx="367408" cy="307777"/>
          </a:xfrm>
          <a:prstGeom prst="rect">
            <a:avLst/>
          </a:prstGeom>
          <a:noFill/>
        </p:spPr>
        <p:txBody>
          <a:bodyPr wrap="none" rtlCol="0">
            <a:spAutoFit/>
          </a:bodyPr>
          <a:lstStyle/>
          <a:p>
            <a:r>
              <a:rPr lang="en-US" sz="1400" b="1" dirty="0"/>
              <a:t>11</a:t>
            </a:r>
          </a:p>
        </p:txBody>
      </p:sp>
      <p:sp>
        <p:nvSpPr>
          <p:cNvPr id="211" name="TextBox 210"/>
          <p:cNvSpPr txBox="1"/>
          <p:nvPr/>
        </p:nvSpPr>
        <p:spPr>
          <a:xfrm>
            <a:off x="6638731" y="2781670"/>
            <a:ext cx="367408" cy="307777"/>
          </a:xfrm>
          <a:prstGeom prst="rect">
            <a:avLst/>
          </a:prstGeom>
          <a:noFill/>
        </p:spPr>
        <p:txBody>
          <a:bodyPr wrap="none" rtlCol="0">
            <a:spAutoFit/>
          </a:bodyPr>
          <a:lstStyle/>
          <a:p>
            <a:r>
              <a:rPr lang="en-US" sz="1400" b="1" dirty="0"/>
              <a:t>12</a:t>
            </a:r>
          </a:p>
        </p:txBody>
      </p:sp>
      <p:sp>
        <p:nvSpPr>
          <p:cNvPr id="212" name="TextBox 211"/>
          <p:cNvSpPr txBox="1"/>
          <p:nvPr/>
        </p:nvSpPr>
        <p:spPr>
          <a:xfrm>
            <a:off x="7068760" y="2781670"/>
            <a:ext cx="367408" cy="307777"/>
          </a:xfrm>
          <a:prstGeom prst="rect">
            <a:avLst/>
          </a:prstGeom>
          <a:noFill/>
        </p:spPr>
        <p:txBody>
          <a:bodyPr wrap="none" rtlCol="0">
            <a:spAutoFit/>
          </a:bodyPr>
          <a:lstStyle/>
          <a:p>
            <a:r>
              <a:rPr lang="en-US" sz="1400" b="1" dirty="0"/>
              <a:t>13</a:t>
            </a:r>
          </a:p>
        </p:txBody>
      </p:sp>
      <p:sp>
        <p:nvSpPr>
          <p:cNvPr id="213" name="TextBox 212"/>
          <p:cNvSpPr txBox="1"/>
          <p:nvPr/>
        </p:nvSpPr>
        <p:spPr>
          <a:xfrm>
            <a:off x="7444855" y="2781670"/>
            <a:ext cx="367408" cy="307777"/>
          </a:xfrm>
          <a:prstGeom prst="rect">
            <a:avLst/>
          </a:prstGeom>
          <a:noFill/>
        </p:spPr>
        <p:txBody>
          <a:bodyPr wrap="none" rtlCol="0">
            <a:spAutoFit/>
          </a:bodyPr>
          <a:lstStyle/>
          <a:p>
            <a:r>
              <a:rPr lang="en-US" sz="1400" b="1" dirty="0"/>
              <a:t>14</a:t>
            </a:r>
          </a:p>
        </p:txBody>
      </p:sp>
      <p:sp>
        <p:nvSpPr>
          <p:cNvPr id="214" name="TextBox 213"/>
          <p:cNvSpPr txBox="1"/>
          <p:nvPr/>
        </p:nvSpPr>
        <p:spPr>
          <a:xfrm>
            <a:off x="7852618" y="2781670"/>
            <a:ext cx="367408" cy="307777"/>
          </a:xfrm>
          <a:prstGeom prst="rect">
            <a:avLst/>
          </a:prstGeom>
          <a:noFill/>
        </p:spPr>
        <p:txBody>
          <a:bodyPr wrap="none" rtlCol="0">
            <a:spAutoFit/>
          </a:bodyPr>
          <a:lstStyle/>
          <a:p>
            <a:r>
              <a:rPr lang="en-US" sz="1400" b="1" dirty="0"/>
              <a:t>15</a:t>
            </a:r>
          </a:p>
        </p:txBody>
      </p:sp>
      <p:sp>
        <p:nvSpPr>
          <p:cNvPr id="215" name="TextBox 214"/>
          <p:cNvSpPr txBox="1"/>
          <p:nvPr/>
        </p:nvSpPr>
        <p:spPr>
          <a:xfrm>
            <a:off x="8262054" y="2781670"/>
            <a:ext cx="367408" cy="307777"/>
          </a:xfrm>
          <a:prstGeom prst="rect">
            <a:avLst/>
          </a:prstGeom>
          <a:noFill/>
        </p:spPr>
        <p:txBody>
          <a:bodyPr wrap="none" rtlCol="0">
            <a:spAutoFit/>
          </a:bodyPr>
          <a:lstStyle/>
          <a:p>
            <a:r>
              <a:rPr lang="en-US" sz="1400" b="1" dirty="0"/>
              <a:t>16</a:t>
            </a:r>
          </a:p>
        </p:txBody>
      </p:sp>
      <p:sp>
        <p:nvSpPr>
          <p:cNvPr id="216" name="TextBox 215"/>
          <p:cNvSpPr txBox="1"/>
          <p:nvPr/>
        </p:nvSpPr>
        <p:spPr>
          <a:xfrm>
            <a:off x="8692083" y="2781670"/>
            <a:ext cx="367408" cy="307777"/>
          </a:xfrm>
          <a:prstGeom prst="rect">
            <a:avLst/>
          </a:prstGeom>
          <a:noFill/>
        </p:spPr>
        <p:txBody>
          <a:bodyPr wrap="none" rtlCol="0">
            <a:spAutoFit/>
          </a:bodyPr>
          <a:lstStyle/>
          <a:p>
            <a:r>
              <a:rPr lang="en-US" sz="1400" b="1" dirty="0"/>
              <a:t>17</a:t>
            </a:r>
          </a:p>
        </p:txBody>
      </p:sp>
      <p:sp>
        <p:nvSpPr>
          <p:cNvPr id="217" name="TextBox 216"/>
          <p:cNvSpPr txBox="1"/>
          <p:nvPr/>
        </p:nvSpPr>
        <p:spPr>
          <a:xfrm>
            <a:off x="9122112" y="2781670"/>
            <a:ext cx="367408" cy="307777"/>
          </a:xfrm>
          <a:prstGeom prst="rect">
            <a:avLst/>
          </a:prstGeom>
          <a:noFill/>
        </p:spPr>
        <p:txBody>
          <a:bodyPr wrap="none" rtlCol="0">
            <a:spAutoFit/>
          </a:bodyPr>
          <a:lstStyle/>
          <a:p>
            <a:r>
              <a:rPr lang="en-US" sz="1400" b="1" dirty="0"/>
              <a:t>18</a:t>
            </a:r>
          </a:p>
        </p:txBody>
      </p:sp>
      <p:sp>
        <p:nvSpPr>
          <p:cNvPr id="218" name="TextBox 217"/>
          <p:cNvSpPr txBox="1"/>
          <p:nvPr/>
        </p:nvSpPr>
        <p:spPr>
          <a:xfrm>
            <a:off x="9508500" y="2781670"/>
            <a:ext cx="367408" cy="307777"/>
          </a:xfrm>
          <a:prstGeom prst="rect">
            <a:avLst/>
          </a:prstGeom>
          <a:noFill/>
        </p:spPr>
        <p:txBody>
          <a:bodyPr wrap="none" rtlCol="0">
            <a:spAutoFit/>
          </a:bodyPr>
          <a:lstStyle/>
          <a:p>
            <a:r>
              <a:rPr lang="en-US" sz="1400" b="1" dirty="0"/>
              <a:t>19</a:t>
            </a:r>
          </a:p>
        </p:txBody>
      </p:sp>
      <p:sp>
        <p:nvSpPr>
          <p:cNvPr id="219" name="Down Arrow 218"/>
          <p:cNvSpPr/>
          <p:nvPr/>
        </p:nvSpPr>
        <p:spPr bwMode="auto">
          <a:xfrm>
            <a:off x="4889117"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0" name="Down Arrow 219"/>
          <p:cNvSpPr/>
          <p:nvPr/>
        </p:nvSpPr>
        <p:spPr bwMode="auto">
          <a:xfrm>
            <a:off x="5325210"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1" name="Down Arrow 220"/>
          <p:cNvSpPr/>
          <p:nvPr/>
        </p:nvSpPr>
        <p:spPr bwMode="auto">
          <a:xfrm>
            <a:off x="5736786"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2" name="Down Arrow 221"/>
          <p:cNvSpPr/>
          <p:nvPr/>
        </p:nvSpPr>
        <p:spPr bwMode="auto">
          <a:xfrm>
            <a:off x="6226545"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3" name="Down Arrow 222"/>
          <p:cNvSpPr/>
          <p:nvPr/>
        </p:nvSpPr>
        <p:spPr bwMode="auto">
          <a:xfrm>
            <a:off x="6680982"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4" name="Down Arrow 223"/>
          <p:cNvSpPr/>
          <p:nvPr/>
        </p:nvSpPr>
        <p:spPr bwMode="auto">
          <a:xfrm>
            <a:off x="7127786"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5" name="Down Arrow 224"/>
          <p:cNvSpPr/>
          <p:nvPr/>
        </p:nvSpPr>
        <p:spPr bwMode="auto">
          <a:xfrm>
            <a:off x="7506611"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6" name="Down Arrow 225"/>
          <p:cNvSpPr/>
          <p:nvPr/>
        </p:nvSpPr>
        <p:spPr bwMode="auto">
          <a:xfrm>
            <a:off x="7918780"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7" name="Down Arrow 226"/>
          <p:cNvSpPr/>
          <p:nvPr/>
        </p:nvSpPr>
        <p:spPr bwMode="auto">
          <a:xfrm>
            <a:off x="8332435"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8" name="Down Arrow 227"/>
          <p:cNvSpPr/>
          <p:nvPr/>
        </p:nvSpPr>
        <p:spPr bwMode="auto">
          <a:xfrm>
            <a:off x="8759162"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29" name="Down Arrow 228"/>
          <p:cNvSpPr/>
          <p:nvPr/>
        </p:nvSpPr>
        <p:spPr bwMode="auto">
          <a:xfrm>
            <a:off x="9192111"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0" name="Down Arrow 229"/>
          <p:cNvSpPr/>
          <p:nvPr/>
        </p:nvSpPr>
        <p:spPr bwMode="auto">
          <a:xfrm>
            <a:off x="9570936"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1" name="Down Arrow 230"/>
          <p:cNvSpPr/>
          <p:nvPr/>
        </p:nvSpPr>
        <p:spPr bwMode="auto">
          <a:xfrm>
            <a:off x="9983105" y="2159870"/>
            <a:ext cx="228600" cy="304800"/>
          </a:xfrm>
          <a:prstGeom prst="downArrow">
            <a:avLst/>
          </a:prstGeom>
          <a:solidFill>
            <a:schemeClr val="bg1">
              <a:lumMod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2" name="Cube 231"/>
          <p:cNvSpPr/>
          <p:nvPr/>
        </p:nvSpPr>
        <p:spPr bwMode="auto">
          <a:xfrm>
            <a:off x="1987015"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3" name="Cube 232"/>
          <p:cNvSpPr/>
          <p:nvPr/>
        </p:nvSpPr>
        <p:spPr bwMode="auto">
          <a:xfrm>
            <a:off x="2368554"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4" name="Cube 233"/>
          <p:cNvSpPr/>
          <p:nvPr/>
        </p:nvSpPr>
        <p:spPr bwMode="auto">
          <a:xfrm>
            <a:off x="2779284"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5" name="Cube 234"/>
          <p:cNvSpPr/>
          <p:nvPr/>
        </p:nvSpPr>
        <p:spPr bwMode="auto">
          <a:xfrm>
            <a:off x="3209313"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6" name="Cube 235"/>
          <p:cNvSpPr/>
          <p:nvPr/>
        </p:nvSpPr>
        <p:spPr bwMode="auto">
          <a:xfrm>
            <a:off x="3639342"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7" name="Cube 236"/>
          <p:cNvSpPr/>
          <p:nvPr/>
        </p:nvSpPr>
        <p:spPr bwMode="auto">
          <a:xfrm>
            <a:off x="4069371"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8" name="Cube 237"/>
          <p:cNvSpPr/>
          <p:nvPr/>
        </p:nvSpPr>
        <p:spPr bwMode="auto">
          <a:xfrm>
            <a:off x="4499400"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39" name="Cube 238"/>
          <p:cNvSpPr/>
          <p:nvPr/>
        </p:nvSpPr>
        <p:spPr bwMode="auto">
          <a:xfrm>
            <a:off x="4929429"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0" name="Cube 239"/>
          <p:cNvSpPr/>
          <p:nvPr/>
        </p:nvSpPr>
        <p:spPr bwMode="auto">
          <a:xfrm>
            <a:off x="5359458"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1" name="Cube 240"/>
          <p:cNvSpPr/>
          <p:nvPr/>
        </p:nvSpPr>
        <p:spPr bwMode="auto">
          <a:xfrm>
            <a:off x="5788325"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2" name="Cube 241"/>
          <p:cNvSpPr/>
          <p:nvPr/>
        </p:nvSpPr>
        <p:spPr bwMode="auto">
          <a:xfrm>
            <a:off x="6277852"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3" name="Cube 242"/>
          <p:cNvSpPr/>
          <p:nvPr/>
        </p:nvSpPr>
        <p:spPr bwMode="auto">
          <a:xfrm>
            <a:off x="6739823"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4" name="Cube 243"/>
          <p:cNvSpPr/>
          <p:nvPr/>
        </p:nvSpPr>
        <p:spPr bwMode="auto">
          <a:xfrm>
            <a:off x="7169852"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5" name="Cube 244"/>
          <p:cNvSpPr/>
          <p:nvPr/>
        </p:nvSpPr>
        <p:spPr bwMode="auto">
          <a:xfrm>
            <a:off x="7545947"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6" name="Cube 245"/>
          <p:cNvSpPr/>
          <p:nvPr/>
        </p:nvSpPr>
        <p:spPr bwMode="auto">
          <a:xfrm>
            <a:off x="7953710" y="304971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7" name="Cube 246"/>
          <p:cNvSpPr/>
          <p:nvPr/>
        </p:nvSpPr>
        <p:spPr bwMode="auto">
          <a:xfrm>
            <a:off x="8363146" y="304971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8" name="Cube 247"/>
          <p:cNvSpPr/>
          <p:nvPr/>
        </p:nvSpPr>
        <p:spPr bwMode="auto">
          <a:xfrm>
            <a:off x="8793175" y="304971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49" name="Cube 248"/>
          <p:cNvSpPr/>
          <p:nvPr/>
        </p:nvSpPr>
        <p:spPr bwMode="auto">
          <a:xfrm>
            <a:off x="9223204" y="304971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0" name="Cube 249"/>
          <p:cNvSpPr/>
          <p:nvPr/>
        </p:nvSpPr>
        <p:spPr bwMode="auto">
          <a:xfrm>
            <a:off x="9609592" y="304971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1" name="Cube 250"/>
          <p:cNvSpPr/>
          <p:nvPr/>
        </p:nvSpPr>
        <p:spPr bwMode="auto">
          <a:xfrm>
            <a:off x="10026425" y="304971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2" name="Cube 251"/>
          <p:cNvSpPr/>
          <p:nvPr/>
        </p:nvSpPr>
        <p:spPr bwMode="auto">
          <a:xfrm>
            <a:off x="1987015"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3" name="Cube 252"/>
          <p:cNvSpPr/>
          <p:nvPr/>
        </p:nvSpPr>
        <p:spPr bwMode="auto">
          <a:xfrm>
            <a:off x="2368554"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4" name="Cube 253"/>
          <p:cNvSpPr/>
          <p:nvPr/>
        </p:nvSpPr>
        <p:spPr bwMode="auto">
          <a:xfrm>
            <a:off x="2779284"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5" name="Cube 254"/>
          <p:cNvSpPr/>
          <p:nvPr/>
        </p:nvSpPr>
        <p:spPr bwMode="auto">
          <a:xfrm>
            <a:off x="3209313"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6" name="Cube 255"/>
          <p:cNvSpPr/>
          <p:nvPr/>
        </p:nvSpPr>
        <p:spPr bwMode="auto">
          <a:xfrm>
            <a:off x="3639342"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7" name="Cube 256"/>
          <p:cNvSpPr/>
          <p:nvPr/>
        </p:nvSpPr>
        <p:spPr bwMode="auto">
          <a:xfrm>
            <a:off x="4069371"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8" name="Cube 257"/>
          <p:cNvSpPr/>
          <p:nvPr/>
        </p:nvSpPr>
        <p:spPr bwMode="auto">
          <a:xfrm>
            <a:off x="4499400"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59" name="Cube 258"/>
          <p:cNvSpPr/>
          <p:nvPr/>
        </p:nvSpPr>
        <p:spPr bwMode="auto">
          <a:xfrm>
            <a:off x="4929429"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0" name="Cube 259"/>
          <p:cNvSpPr/>
          <p:nvPr/>
        </p:nvSpPr>
        <p:spPr bwMode="auto">
          <a:xfrm>
            <a:off x="5359458"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1" name="Cube 260"/>
          <p:cNvSpPr/>
          <p:nvPr/>
        </p:nvSpPr>
        <p:spPr bwMode="auto">
          <a:xfrm>
            <a:off x="5788325" y="3237874"/>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2" name="Cube 261"/>
          <p:cNvSpPr/>
          <p:nvPr/>
        </p:nvSpPr>
        <p:spPr bwMode="auto">
          <a:xfrm>
            <a:off x="6277852"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3" name="Cube 262"/>
          <p:cNvSpPr/>
          <p:nvPr/>
        </p:nvSpPr>
        <p:spPr bwMode="auto">
          <a:xfrm>
            <a:off x="6739823"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4" name="Cube 263"/>
          <p:cNvSpPr/>
          <p:nvPr/>
        </p:nvSpPr>
        <p:spPr bwMode="auto">
          <a:xfrm>
            <a:off x="7169852"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5" name="Cube 264"/>
          <p:cNvSpPr/>
          <p:nvPr/>
        </p:nvSpPr>
        <p:spPr bwMode="auto">
          <a:xfrm>
            <a:off x="7545947"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6" name="Cube 265"/>
          <p:cNvSpPr/>
          <p:nvPr/>
        </p:nvSpPr>
        <p:spPr bwMode="auto">
          <a:xfrm>
            <a:off x="7953710"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7" name="Cube 266"/>
          <p:cNvSpPr/>
          <p:nvPr/>
        </p:nvSpPr>
        <p:spPr bwMode="auto">
          <a:xfrm>
            <a:off x="8363146"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8" name="Cube 267"/>
          <p:cNvSpPr/>
          <p:nvPr/>
        </p:nvSpPr>
        <p:spPr bwMode="auto">
          <a:xfrm>
            <a:off x="8793175"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69" name="Cube 268"/>
          <p:cNvSpPr/>
          <p:nvPr/>
        </p:nvSpPr>
        <p:spPr bwMode="auto">
          <a:xfrm>
            <a:off x="9223204"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0" name="Cube 269"/>
          <p:cNvSpPr/>
          <p:nvPr/>
        </p:nvSpPr>
        <p:spPr bwMode="auto">
          <a:xfrm>
            <a:off x="9609592"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1" name="Cube 270"/>
          <p:cNvSpPr/>
          <p:nvPr/>
        </p:nvSpPr>
        <p:spPr bwMode="auto">
          <a:xfrm>
            <a:off x="10026425" y="3237874"/>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2" name="Cube 271"/>
          <p:cNvSpPr/>
          <p:nvPr/>
        </p:nvSpPr>
        <p:spPr bwMode="auto">
          <a:xfrm>
            <a:off x="1987015" y="3431971"/>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3" name="Cube 272"/>
          <p:cNvSpPr/>
          <p:nvPr/>
        </p:nvSpPr>
        <p:spPr bwMode="auto">
          <a:xfrm>
            <a:off x="2368554" y="3431971"/>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4" name="Cube 273"/>
          <p:cNvSpPr/>
          <p:nvPr/>
        </p:nvSpPr>
        <p:spPr bwMode="auto">
          <a:xfrm>
            <a:off x="2779284" y="3431971"/>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5" name="Cube 274"/>
          <p:cNvSpPr/>
          <p:nvPr/>
        </p:nvSpPr>
        <p:spPr bwMode="auto">
          <a:xfrm>
            <a:off x="3209313" y="3431971"/>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6" name="Cube 275"/>
          <p:cNvSpPr/>
          <p:nvPr/>
        </p:nvSpPr>
        <p:spPr bwMode="auto">
          <a:xfrm>
            <a:off x="3639342" y="3431971"/>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7" name="Cube 276"/>
          <p:cNvSpPr/>
          <p:nvPr/>
        </p:nvSpPr>
        <p:spPr bwMode="auto">
          <a:xfrm>
            <a:off x="4069371"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8" name="Cube 277"/>
          <p:cNvSpPr/>
          <p:nvPr/>
        </p:nvSpPr>
        <p:spPr bwMode="auto">
          <a:xfrm>
            <a:off x="4499400"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79" name="Cube 278"/>
          <p:cNvSpPr/>
          <p:nvPr/>
        </p:nvSpPr>
        <p:spPr bwMode="auto">
          <a:xfrm>
            <a:off x="4929429"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0" name="Cube 279"/>
          <p:cNvSpPr/>
          <p:nvPr/>
        </p:nvSpPr>
        <p:spPr bwMode="auto">
          <a:xfrm>
            <a:off x="5359458"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1" name="Cube 280"/>
          <p:cNvSpPr/>
          <p:nvPr/>
        </p:nvSpPr>
        <p:spPr bwMode="auto">
          <a:xfrm>
            <a:off x="5788325"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2" name="Cube 281"/>
          <p:cNvSpPr/>
          <p:nvPr/>
        </p:nvSpPr>
        <p:spPr bwMode="auto">
          <a:xfrm>
            <a:off x="6277852"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3" name="Cube 282"/>
          <p:cNvSpPr/>
          <p:nvPr/>
        </p:nvSpPr>
        <p:spPr bwMode="auto">
          <a:xfrm>
            <a:off x="6739823"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4" name="Cube 283"/>
          <p:cNvSpPr/>
          <p:nvPr/>
        </p:nvSpPr>
        <p:spPr bwMode="auto">
          <a:xfrm>
            <a:off x="7169852"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5" name="Cube 284"/>
          <p:cNvSpPr/>
          <p:nvPr/>
        </p:nvSpPr>
        <p:spPr bwMode="auto">
          <a:xfrm>
            <a:off x="7545947"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6" name="Cube 285"/>
          <p:cNvSpPr/>
          <p:nvPr/>
        </p:nvSpPr>
        <p:spPr bwMode="auto">
          <a:xfrm>
            <a:off x="7953710"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7" name="Cube 286"/>
          <p:cNvSpPr/>
          <p:nvPr/>
        </p:nvSpPr>
        <p:spPr bwMode="auto">
          <a:xfrm>
            <a:off x="8363146"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8" name="Cube 287"/>
          <p:cNvSpPr/>
          <p:nvPr/>
        </p:nvSpPr>
        <p:spPr bwMode="auto">
          <a:xfrm>
            <a:off x="8793175"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89" name="Cube 288"/>
          <p:cNvSpPr/>
          <p:nvPr/>
        </p:nvSpPr>
        <p:spPr bwMode="auto">
          <a:xfrm>
            <a:off x="9223204"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0" name="Cube 289"/>
          <p:cNvSpPr/>
          <p:nvPr/>
        </p:nvSpPr>
        <p:spPr bwMode="auto">
          <a:xfrm>
            <a:off x="9609592"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1" name="Cube 290"/>
          <p:cNvSpPr/>
          <p:nvPr/>
        </p:nvSpPr>
        <p:spPr bwMode="auto">
          <a:xfrm>
            <a:off x="10026425" y="3431971"/>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2" name="Cube 291"/>
          <p:cNvSpPr/>
          <p:nvPr/>
        </p:nvSpPr>
        <p:spPr bwMode="auto">
          <a:xfrm>
            <a:off x="1987015"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3" name="Cube 292"/>
          <p:cNvSpPr/>
          <p:nvPr/>
        </p:nvSpPr>
        <p:spPr bwMode="auto">
          <a:xfrm>
            <a:off x="2368554"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4" name="Cube 293"/>
          <p:cNvSpPr/>
          <p:nvPr/>
        </p:nvSpPr>
        <p:spPr bwMode="auto">
          <a:xfrm>
            <a:off x="2779284"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5" name="Cube 294"/>
          <p:cNvSpPr/>
          <p:nvPr/>
        </p:nvSpPr>
        <p:spPr bwMode="auto">
          <a:xfrm>
            <a:off x="3209313"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6" name="Cube 295"/>
          <p:cNvSpPr/>
          <p:nvPr/>
        </p:nvSpPr>
        <p:spPr bwMode="auto">
          <a:xfrm>
            <a:off x="3639342"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7" name="Cube 296"/>
          <p:cNvSpPr/>
          <p:nvPr/>
        </p:nvSpPr>
        <p:spPr bwMode="auto">
          <a:xfrm>
            <a:off x="4069371"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8" name="Cube 297"/>
          <p:cNvSpPr/>
          <p:nvPr/>
        </p:nvSpPr>
        <p:spPr bwMode="auto">
          <a:xfrm>
            <a:off x="4499400"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299" name="Cube 298"/>
          <p:cNvSpPr/>
          <p:nvPr/>
        </p:nvSpPr>
        <p:spPr bwMode="auto">
          <a:xfrm>
            <a:off x="4929429"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0" name="Cube 299"/>
          <p:cNvSpPr/>
          <p:nvPr/>
        </p:nvSpPr>
        <p:spPr bwMode="auto">
          <a:xfrm>
            <a:off x="5359458"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1" name="Cube 300"/>
          <p:cNvSpPr/>
          <p:nvPr/>
        </p:nvSpPr>
        <p:spPr bwMode="auto">
          <a:xfrm>
            <a:off x="5788325"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2" name="Cube 301"/>
          <p:cNvSpPr/>
          <p:nvPr/>
        </p:nvSpPr>
        <p:spPr bwMode="auto">
          <a:xfrm>
            <a:off x="6277852"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3" name="Cube 302"/>
          <p:cNvSpPr/>
          <p:nvPr/>
        </p:nvSpPr>
        <p:spPr bwMode="auto">
          <a:xfrm>
            <a:off x="6739823"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4" name="Cube 303"/>
          <p:cNvSpPr/>
          <p:nvPr/>
        </p:nvSpPr>
        <p:spPr bwMode="auto">
          <a:xfrm>
            <a:off x="7169852"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5" name="Cube 304"/>
          <p:cNvSpPr/>
          <p:nvPr/>
        </p:nvSpPr>
        <p:spPr bwMode="auto">
          <a:xfrm>
            <a:off x="7545947"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6" name="Cube 305"/>
          <p:cNvSpPr/>
          <p:nvPr/>
        </p:nvSpPr>
        <p:spPr bwMode="auto">
          <a:xfrm>
            <a:off x="7953710"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7" name="Cube 306"/>
          <p:cNvSpPr/>
          <p:nvPr/>
        </p:nvSpPr>
        <p:spPr bwMode="auto">
          <a:xfrm>
            <a:off x="8363146"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8" name="Cube 307"/>
          <p:cNvSpPr/>
          <p:nvPr/>
        </p:nvSpPr>
        <p:spPr bwMode="auto">
          <a:xfrm>
            <a:off x="8793175"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09" name="Cube 308"/>
          <p:cNvSpPr/>
          <p:nvPr/>
        </p:nvSpPr>
        <p:spPr bwMode="auto">
          <a:xfrm>
            <a:off x="9223204"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0" name="Cube 309"/>
          <p:cNvSpPr/>
          <p:nvPr/>
        </p:nvSpPr>
        <p:spPr bwMode="auto">
          <a:xfrm>
            <a:off x="9609592"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1" name="Cube 310"/>
          <p:cNvSpPr/>
          <p:nvPr/>
        </p:nvSpPr>
        <p:spPr bwMode="auto">
          <a:xfrm>
            <a:off x="10026425" y="362971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2" name="Cube 311"/>
          <p:cNvSpPr/>
          <p:nvPr/>
        </p:nvSpPr>
        <p:spPr bwMode="auto">
          <a:xfrm>
            <a:off x="1987015"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3" name="Cube 312"/>
          <p:cNvSpPr/>
          <p:nvPr/>
        </p:nvSpPr>
        <p:spPr bwMode="auto">
          <a:xfrm>
            <a:off x="2368554"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4" name="Cube 313"/>
          <p:cNvSpPr/>
          <p:nvPr/>
        </p:nvSpPr>
        <p:spPr bwMode="auto">
          <a:xfrm>
            <a:off x="2779284"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5" name="Cube 314"/>
          <p:cNvSpPr/>
          <p:nvPr/>
        </p:nvSpPr>
        <p:spPr bwMode="auto">
          <a:xfrm>
            <a:off x="3209313"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6" name="Cube 315"/>
          <p:cNvSpPr/>
          <p:nvPr/>
        </p:nvSpPr>
        <p:spPr bwMode="auto">
          <a:xfrm>
            <a:off x="3639342"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7" name="Cube 316"/>
          <p:cNvSpPr/>
          <p:nvPr/>
        </p:nvSpPr>
        <p:spPr bwMode="auto">
          <a:xfrm>
            <a:off x="4069371"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8" name="Cube 317"/>
          <p:cNvSpPr/>
          <p:nvPr/>
        </p:nvSpPr>
        <p:spPr bwMode="auto">
          <a:xfrm>
            <a:off x="4499400"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19" name="Cube 318"/>
          <p:cNvSpPr/>
          <p:nvPr/>
        </p:nvSpPr>
        <p:spPr bwMode="auto">
          <a:xfrm>
            <a:off x="4929429"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0" name="Cube 319"/>
          <p:cNvSpPr/>
          <p:nvPr/>
        </p:nvSpPr>
        <p:spPr bwMode="auto">
          <a:xfrm>
            <a:off x="5359458"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1" name="Cube 320"/>
          <p:cNvSpPr/>
          <p:nvPr/>
        </p:nvSpPr>
        <p:spPr bwMode="auto">
          <a:xfrm>
            <a:off x="5788325"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2" name="Cube 321"/>
          <p:cNvSpPr/>
          <p:nvPr/>
        </p:nvSpPr>
        <p:spPr bwMode="auto">
          <a:xfrm>
            <a:off x="6277852"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3" name="Cube 322"/>
          <p:cNvSpPr/>
          <p:nvPr/>
        </p:nvSpPr>
        <p:spPr bwMode="auto">
          <a:xfrm>
            <a:off x="6739823"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4" name="Cube 323"/>
          <p:cNvSpPr/>
          <p:nvPr/>
        </p:nvSpPr>
        <p:spPr bwMode="auto">
          <a:xfrm>
            <a:off x="7169852"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5" name="Cube 324"/>
          <p:cNvSpPr/>
          <p:nvPr/>
        </p:nvSpPr>
        <p:spPr bwMode="auto">
          <a:xfrm>
            <a:off x="7545947"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6" name="Cube 325"/>
          <p:cNvSpPr/>
          <p:nvPr/>
        </p:nvSpPr>
        <p:spPr bwMode="auto">
          <a:xfrm>
            <a:off x="7953710"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7" name="Cube 326"/>
          <p:cNvSpPr/>
          <p:nvPr/>
        </p:nvSpPr>
        <p:spPr bwMode="auto">
          <a:xfrm>
            <a:off x="8363146"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8" name="Cube 327"/>
          <p:cNvSpPr/>
          <p:nvPr/>
        </p:nvSpPr>
        <p:spPr bwMode="auto">
          <a:xfrm>
            <a:off x="8793175"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29" name="Cube 328"/>
          <p:cNvSpPr/>
          <p:nvPr/>
        </p:nvSpPr>
        <p:spPr bwMode="auto">
          <a:xfrm>
            <a:off x="9223204"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0" name="Cube 329"/>
          <p:cNvSpPr/>
          <p:nvPr/>
        </p:nvSpPr>
        <p:spPr bwMode="auto">
          <a:xfrm>
            <a:off x="9609592"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1" name="Cube 330"/>
          <p:cNvSpPr/>
          <p:nvPr/>
        </p:nvSpPr>
        <p:spPr bwMode="auto">
          <a:xfrm>
            <a:off x="10026425" y="382829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2" name="Cube 331"/>
          <p:cNvSpPr/>
          <p:nvPr/>
        </p:nvSpPr>
        <p:spPr bwMode="auto">
          <a:xfrm>
            <a:off x="1987015"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3" name="Cube 332"/>
          <p:cNvSpPr/>
          <p:nvPr/>
        </p:nvSpPr>
        <p:spPr bwMode="auto">
          <a:xfrm>
            <a:off x="2368554"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4" name="Cube 333"/>
          <p:cNvSpPr/>
          <p:nvPr/>
        </p:nvSpPr>
        <p:spPr bwMode="auto">
          <a:xfrm>
            <a:off x="2779284"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5" name="Cube 334"/>
          <p:cNvSpPr/>
          <p:nvPr/>
        </p:nvSpPr>
        <p:spPr bwMode="auto">
          <a:xfrm>
            <a:off x="3209313"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6" name="Cube 335"/>
          <p:cNvSpPr/>
          <p:nvPr/>
        </p:nvSpPr>
        <p:spPr bwMode="auto">
          <a:xfrm>
            <a:off x="3639342"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7" name="Cube 336"/>
          <p:cNvSpPr/>
          <p:nvPr/>
        </p:nvSpPr>
        <p:spPr bwMode="auto">
          <a:xfrm>
            <a:off x="4069371"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8" name="Cube 337"/>
          <p:cNvSpPr/>
          <p:nvPr/>
        </p:nvSpPr>
        <p:spPr bwMode="auto">
          <a:xfrm>
            <a:off x="4499400"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39" name="Cube 338"/>
          <p:cNvSpPr/>
          <p:nvPr/>
        </p:nvSpPr>
        <p:spPr bwMode="auto">
          <a:xfrm>
            <a:off x="4929429"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0" name="Cube 339"/>
          <p:cNvSpPr/>
          <p:nvPr/>
        </p:nvSpPr>
        <p:spPr bwMode="auto">
          <a:xfrm>
            <a:off x="5359458"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1" name="Cube 340"/>
          <p:cNvSpPr/>
          <p:nvPr/>
        </p:nvSpPr>
        <p:spPr bwMode="auto">
          <a:xfrm>
            <a:off x="5788325"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2" name="Cube 341"/>
          <p:cNvSpPr/>
          <p:nvPr/>
        </p:nvSpPr>
        <p:spPr bwMode="auto">
          <a:xfrm>
            <a:off x="6277852"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3" name="Cube 342"/>
          <p:cNvSpPr/>
          <p:nvPr/>
        </p:nvSpPr>
        <p:spPr bwMode="auto">
          <a:xfrm>
            <a:off x="6739823"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4" name="Cube 343"/>
          <p:cNvSpPr/>
          <p:nvPr/>
        </p:nvSpPr>
        <p:spPr bwMode="auto">
          <a:xfrm>
            <a:off x="7169852"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5" name="Cube 344"/>
          <p:cNvSpPr/>
          <p:nvPr/>
        </p:nvSpPr>
        <p:spPr bwMode="auto">
          <a:xfrm>
            <a:off x="7545947"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6" name="Cube 345"/>
          <p:cNvSpPr/>
          <p:nvPr/>
        </p:nvSpPr>
        <p:spPr bwMode="auto">
          <a:xfrm>
            <a:off x="7953710"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7" name="Cube 346"/>
          <p:cNvSpPr/>
          <p:nvPr/>
        </p:nvSpPr>
        <p:spPr bwMode="auto">
          <a:xfrm>
            <a:off x="8363146"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8" name="Cube 347"/>
          <p:cNvSpPr/>
          <p:nvPr/>
        </p:nvSpPr>
        <p:spPr bwMode="auto">
          <a:xfrm>
            <a:off x="8793175"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49" name="Cube 348"/>
          <p:cNvSpPr/>
          <p:nvPr/>
        </p:nvSpPr>
        <p:spPr bwMode="auto">
          <a:xfrm>
            <a:off x="9223204"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50" name="Cube 349"/>
          <p:cNvSpPr/>
          <p:nvPr/>
        </p:nvSpPr>
        <p:spPr bwMode="auto">
          <a:xfrm>
            <a:off x="9609592"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51" name="Cube 350"/>
          <p:cNvSpPr/>
          <p:nvPr/>
        </p:nvSpPr>
        <p:spPr bwMode="auto">
          <a:xfrm>
            <a:off x="10026425" y="4014695"/>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grpSp>
        <p:nvGrpSpPr>
          <p:cNvPr id="352" name="Group 351"/>
          <p:cNvGrpSpPr/>
          <p:nvPr/>
        </p:nvGrpSpPr>
        <p:grpSpPr>
          <a:xfrm>
            <a:off x="6713430" y="5686328"/>
            <a:ext cx="1827247" cy="338554"/>
            <a:chOff x="5257800" y="5257800"/>
            <a:chExt cx="1827247" cy="338554"/>
          </a:xfrm>
        </p:grpSpPr>
        <p:sp>
          <p:nvSpPr>
            <p:cNvPr id="353" name="Cube 352"/>
            <p:cNvSpPr/>
            <p:nvPr/>
          </p:nvSpPr>
          <p:spPr bwMode="auto">
            <a:xfrm>
              <a:off x="5257800" y="5334000"/>
              <a:ext cx="152400" cy="152400"/>
            </a:xfrm>
            <a:prstGeom prst="cube">
              <a:avLst/>
            </a:prstGeom>
            <a:solidFill>
              <a:srgbClr val="8B333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54" name="TextBox 353"/>
            <p:cNvSpPr txBox="1"/>
            <p:nvPr/>
          </p:nvSpPr>
          <p:spPr>
            <a:xfrm>
              <a:off x="5320140" y="5257800"/>
              <a:ext cx="1764907" cy="338554"/>
            </a:xfrm>
            <a:prstGeom prst="rect">
              <a:avLst/>
            </a:prstGeom>
            <a:noFill/>
          </p:spPr>
          <p:txBody>
            <a:bodyPr wrap="none" rtlCol="0">
              <a:spAutoFit/>
            </a:bodyPr>
            <a:lstStyle/>
            <a:p>
              <a:r>
                <a:rPr lang="en-US" sz="1600" dirty="0">
                  <a:cs typeface="Arial" pitchFamily="34" charset="0"/>
                  <a:sym typeface="Wingdings" pitchFamily="2" charset="2"/>
                </a:rPr>
                <a:t> </a:t>
              </a:r>
              <a:r>
                <a:rPr lang="en-US" sz="1600" dirty="0" err="1">
                  <a:cs typeface="Arial" pitchFamily="34" charset="0"/>
                  <a:sym typeface="Wingdings" pitchFamily="2" charset="2"/>
                </a:rPr>
                <a:t>Maximiser</a:t>
              </a:r>
              <a:r>
                <a:rPr lang="en-US" sz="1600" dirty="0">
                  <a:cs typeface="Arial" pitchFamily="34" charset="0"/>
                  <a:sym typeface="Wingdings" pitchFamily="2" charset="2"/>
                </a:rPr>
                <a:t> Fund</a:t>
              </a:r>
              <a:endParaRPr lang="en-US" sz="1600" dirty="0">
                <a:cs typeface="Arial" pitchFamily="34" charset="0"/>
              </a:endParaRPr>
            </a:p>
          </p:txBody>
        </p:sp>
      </p:grpSp>
      <p:grpSp>
        <p:nvGrpSpPr>
          <p:cNvPr id="355" name="Group 354"/>
          <p:cNvGrpSpPr/>
          <p:nvPr/>
        </p:nvGrpSpPr>
        <p:grpSpPr>
          <a:xfrm>
            <a:off x="8701121" y="5675918"/>
            <a:ext cx="2518060" cy="338554"/>
            <a:chOff x="7024255" y="5257800"/>
            <a:chExt cx="2518060" cy="338554"/>
          </a:xfrm>
        </p:grpSpPr>
        <p:sp>
          <p:nvSpPr>
            <p:cNvPr id="356" name="Cube 355"/>
            <p:cNvSpPr/>
            <p:nvPr/>
          </p:nvSpPr>
          <p:spPr bwMode="auto">
            <a:xfrm>
              <a:off x="7024255" y="5334000"/>
              <a:ext cx="152400" cy="152400"/>
            </a:xfrm>
            <a:prstGeom prst="cube">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chemeClr val="tx1"/>
                </a:solidFill>
                <a:effectLst/>
              </a:endParaRPr>
            </a:p>
          </p:txBody>
        </p:sp>
        <p:sp>
          <p:nvSpPr>
            <p:cNvPr id="357" name="TextBox 356"/>
            <p:cNvSpPr txBox="1"/>
            <p:nvPr/>
          </p:nvSpPr>
          <p:spPr>
            <a:xfrm>
              <a:off x="7101903" y="5257800"/>
              <a:ext cx="2440412" cy="338554"/>
            </a:xfrm>
            <a:prstGeom prst="rect">
              <a:avLst/>
            </a:prstGeom>
            <a:noFill/>
          </p:spPr>
          <p:txBody>
            <a:bodyPr wrap="none" rtlCol="0">
              <a:spAutoFit/>
            </a:bodyPr>
            <a:lstStyle/>
            <a:p>
              <a:r>
                <a:rPr lang="en-US" sz="1600" dirty="0">
                  <a:cs typeface="Arial" pitchFamily="34" charset="0"/>
                  <a:sym typeface="Wingdings" pitchFamily="2" charset="2"/>
                </a:rPr>
                <a:t> Income Advantage Fund</a:t>
              </a:r>
              <a:endParaRPr lang="en-US" sz="1600" dirty="0">
                <a:cs typeface="Arial" pitchFamily="34" charset="0"/>
              </a:endParaRPr>
            </a:p>
          </p:txBody>
        </p:sp>
      </p:grpSp>
      <p:sp>
        <p:nvSpPr>
          <p:cNvPr id="358" name="TextBox 357"/>
          <p:cNvSpPr txBox="1"/>
          <p:nvPr/>
        </p:nvSpPr>
        <p:spPr>
          <a:xfrm>
            <a:off x="1858467" y="4598270"/>
            <a:ext cx="2014329" cy="1027076"/>
          </a:xfrm>
          <a:prstGeom prst="rect">
            <a:avLst/>
          </a:prstGeom>
          <a:noFill/>
        </p:spPr>
        <p:txBody>
          <a:bodyPr wrap="square" rtlCol="0">
            <a:spAutoFit/>
          </a:bodyPr>
          <a:lstStyle/>
          <a:p>
            <a:pPr>
              <a:lnSpc>
                <a:spcPct val="150000"/>
              </a:lnSpc>
            </a:pPr>
            <a:r>
              <a:rPr lang="en-US" sz="1300" dirty="0" err="1">
                <a:cs typeface="Arial" pitchFamily="34" charset="0"/>
                <a:sym typeface="Wingdings" pitchFamily="2" charset="2"/>
              </a:rPr>
              <a:t>Maximiser</a:t>
            </a:r>
            <a:r>
              <a:rPr lang="en-US" sz="1300" dirty="0">
                <a:cs typeface="Arial" pitchFamily="34" charset="0"/>
                <a:sym typeface="Wingdings" pitchFamily="2" charset="2"/>
              </a:rPr>
              <a:t> Fund  50%</a:t>
            </a:r>
          </a:p>
          <a:p>
            <a:pPr>
              <a:lnSpc>
                <a:spcPct val="150000"/>
              </a:lnSpc>
            </a:pPr>
            <a:r>
              <a:rPr lang="en-US" sz="1300" dirty="0">
                <a:cs typeface="Arial" pitchFamily="34" charset="0"/>
                <a:sym typeface="Wingdings" pitchFamily="2" charset="2"/>
              </a:rPr>
              <a:t>Income Advantage Fund  50%</a:t>
            </a:r>
            <a:endParaRPr lang="en-US" sz="1300" dirty="0">
              <a:cs typeface="Arial" pitchFamily="34" charset="0"/>
            </a:endParaRPr>
          </a:p>
        </p:txBody>
      </p:sp>
      <p:sp>
        <p:nvSpPr>
          <p:cNvPr id="359" name="TextBox 358"/>
          <p:cNvSpPr txBox="1"/>
          <p:nvPr/>
        </p:nvSpPr>
        <p:spPr>
          <a:xfrm>
            <a:off x="3964358" y="4592287"/>
            <a:ext cx="1976367" cy="1027076"/>
          </a:xfrm>
          <a:prstGeom prst="rect">
            <a:avLst/>
          </a:prstGeom>
          <a:noFill/>
        </p:spPr>
        <p:txBody>
          <a:bodyPr wrap="square" rtlCol="0">
            <a:spAutoFit/>
          </a:bodyPr>
          <a:lstStyle/>
          <a:p>
            <a:pPr>
              <a:lnSpc>
                <a:spcPct val="150000"/>
              </a:lnSpc>
            </a:pPr>
            <a:r>
              <a:rPr lang="en-US" sz="1300" dirty="0" err="1">
                <a:cs typeface="Arial" pitchFamily="34" charset="0"/>
                <a:sym typeface="Wingdings" pitchFamily="2" charset="2"/>
              </a:rPr>
              <a:t>Maximiser</a:t>
            </a:r>
            <a:r>
              <a:rPr lang="en-US" sz="1300" dirty="0">
                <a:cs typeface="Arial" pitchFamily="34" charset="0"/>
                <a:sym typeface="Wingdings" pitchFamily="2" charset="2"/>
              </a:rPr>
              <a:t> Fund  35%</a:t>
            </a:r>
          </a:p>
          <a:p>
            <a:pPr>
              <a:lnSpc>
                <a:spcPct val="150000"/>
              </a:lnSpc>
            </a:pPr>
            <a:r>
              <a:rPr lang="en-US" sz="1300" dirty="0">
                <a:cs typeface="Arial" pitchFamily="34" charset="0"/>
                <a:sym typeface="Wingdings" pitchFamily="2" charset="2"/>
              </a:rPr>
              <a:t>Income Advantage Fund  65%</a:t>
            </a:r>
            <a:endParaRPr lang="en-US" sz="1300" dirty="0">
              <a:cs typeface="Arial" pitchFamily="34" charset="0"/>
            </a:endParaRPr>
          </a:p>
        </p:txBody>
      </p:sp>
      <p:sp>
        <p:nvSpPr>
          <p:cNvPr id="360" name="TextBox 359"/>
          <p:cNvSpPr txBox="1"/>
          <p:nvPr/>
        </p:nvSpPr>
        <p:spPr>
          <a:xfrm>
            <a:off x="6181088" y="4590398"/>
            <a:ext cx="1925022" cy="1027076"/>
          </a:xfrm>
          <a:prstGeom prst="rect">
            <a:avLst/>
          </a:prstGeom>
          <a:noFill/>
        </p:spPr>
        <p:txBody>
          <a:bodyPr wrap="square" rtlCol="0">
            <a:spAutoFit/>
          </a:bodyPr>
          <a:lstStyle/>
          <a:p>
            <a:pPr>
              <a:lnSpc>
                <a:spcPct val="150000"/>
              </a:lnSpc>
            </a:pPr>
            <a:r>
              <a:rPr lang="en-US" sz="1300" dirty="0" err="1">
                <a:cs typeface="Arial" pitchFamily="34" charset="0"/>
                <a:sym typeface="Wingdings" pitchFamily="2" charset="2"/>
              </a:rPr>
              <a:t>Maximiser</a:t>
            </a:r>
            <a:r>
              <a:rPr lang="en-US" sz="1300" dirty="0">
                <a:cs typeface="Arial" pitchFamily="34" charset="0"/>
                <a:sym typeface="Wingdings" pitchFamily="2" charset="2"/>
              </a:rPr>
              <a:t> Fund  15%</a:t>
            </a:r>
          </a:p>
          <a:p>
            <a:pPr>
              <a:lnSpc>
                <a:spcPct val="150000"/>
              </a:lnSpc>
            </a:pPr>
            <a:r>
              <a:rPr lang="en-US" sz="1300" dirty="0">
                <a:cs typeface="Arial" pitchFamily="34" charset="0"/>
                <a:sym typeface="Wingdings" pitchFamily="2" charset="2"/>
              </a:rPr>
              <a:t>Income Advantage Fund  85%</a:t>
            </a:r>
            <a:endParaRPr lang="en-US" sz="1300" dirty="0">
              <a:cs typeface="Arial" pitchFamily="34" charset="0"/>
            </a:endParaRPr>
          </a:p>
        </p:txBody>
      </p:sp>
      <p:sp>
        <p:nvSpPr>
          <p:cNvPr id="361" name="TextBox 360"/>
          <p:cNvSpPr txBox="1"/>
          <p:nvPr/>
        </p:nvSpPr>
        <p:spPr>
          <a:xfrm>
            <a:off x="8259268" y="4598270"/>
            <a:ext cx="2439257" cy="692497"/>
          </a:xfrm>
          <a:prstGeom prst="rect">
            <a:avLst/>
          </a:prstGeom>
          <a:noFill/>
        </p:spPr>
        <p:txBody>
          <a:bodyPr wrap="none" rtlCol="0">
            <a:spAutoFit/>
          </a:bodyPr>
          <a:lstStyle/>
          <a:p>
            <a:pPr>
              <a:lnSpc>
                <a:spcPct val="150000"/>
              </a:lnSpc>
            </a:pPr>
            <a:r>
              <a:rPr lang="en-US" sz="1300" dirty="0" err="1">
                <a:cs typeface="Arial" pitchFamily="34" charset="0"/>
                <a:sym typeface="Wingdings" pitchFamily="2" charset="2"/>
              </a:rPr>
              <a:t>Maximiser</a:t>
            </a:r>
            <a:r>
              <a:rPr lang="en-US" sz="1300" dirty="0">
                <a:cs typeface="Arial" pitchFamily="34" charset="0"/>
                <a:sym typeface="Wingdings" pitchFamily="2" charset="2"/>
              </a:rPr>
              <a:t> Fund  0%</a:t>
            </a:r>
          </a:p>
          <a:p>
            <a:pPr>
              <a:lnSpc>
                <a:spcPct val="150000"/>
              </a:lnSpc>
            </a:pPr>
            <a:r>
              <a:rPr lang="en-US" sz="1300" dirty="0">
                <a:cs typeface="Arial" pitchFamily="34" charset="0"/>
                <a:sym typeface="Wingdings" pitchFamily="2" charset="2"/>
              </a:rPr>
              <a:t>Income Advantage Fund  100%</a:t>
            </a:r>
            <a:endParaRPr lang="en-US" sz="1300" dirty="0">
              <a:cs typeface="Arial" pitchFamily="34" charset="0"/>
            </a:endParaRPr>
          </a:p>
        </p:txBody>
      </p:sp>
      <p:sp>
        <p:nvSpPr>
          <p:cNvPr id="362" name="TextBox 361"/>
          <p:cNvSpPr txBox="1"/>
          <p:nvPr/>
        </p:nvSpPr>
        <p:spPr>
          <a:xfrm>
            <a:off x="609600" y="1478198"/>
            <a:ext cx="8305800" cy="461665"/>
          </a:xfrm>
          <a:prstGeom prst="rect">
            <a:avLst/>
          </a:prstGeom>
          <a:noFill/>
        </p:spPr>
        <p:txBody>
          <a:bodyPr wrap="square" rtlCol="0">
            <a:spAutoFit/>
          </a:bodyPr>
          <a:lstStyle/>
          <a:p>
            <a:pPr marL="0" lvl="1" algn="just">
              <a:lnSpc>
                <a:spcPct val="150000"/>
              </a:lnSpc>
              <a:spcBef>
                <a:spcPts val="0"/>
              </a:spcBef>
              <a:spcAft>
                <a:spcPts val="600"/>
              </a:spcAft>
              <a:buClr>
                <a:srgbClr val="C0504D"/>
              </a:buClr>
            </a:pPr>
            <a:r>
              <a:rPr lang="en-US" sz="1600" dirty="0">
                <a:cs typeface="Arial" pitchFamily="34" charset="0"/>
              </a:rPr>
              <a:t>Customer chooses Aggressive Risk Profile for Policy &amp; Premium Payment Term of 20 years</a:t>
            </a:r>
            <a:endParaRPr lang="en-US" sz="1600" dirty="0">
              <a:solidFill>
                <a:srgbClr val="000000"/>
              </a:solidFill>
              <a:cs typeface="Arial" pitchFamily="34" charset="0"/>
            </a:endParaRPr>
          </a:p>
        </p:txBody>
      </p:sp>
      <p:sp>
        <p:nvSpPr>
          <p:cNvPr id="184" name="Rectangle 183">
            <a:extLst>
              <a:ext uri="{FF2B5EF4-FFF2-40B4-BE49-F238E27FC236}">
                <a16:creationId xmlns:a16="http://schemas.microsoft.com/office/drawing/2014/main" id="{8D894005-662A-415D-B79B-67B2D129A93A}"/>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105299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07"/>
                                        </p:tgtEl>
                                        <p:attrNameLst>
                                          <p:attrName>style.visibility</p:attrName>
                                        </p:attrNameLst>
                                      </p:cBhvr>
                                      <p:to>
                                        <p:strVal val="visible"/>
                                      </p:to>
                                    </p:set>
                                    <p:animEffect transition="in" filter="wipe(up)">
                                      <p:cBhvr>
                                        <p:cTn id="7" dur="500"/>
                                        <p:tgtEl>
                                          <p:spTgt spid="20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32"/>
                                        </p:tgtEl>
                                        <p:attrNameLst>
                                          <p:attrName>style.visibility</p:attrName>
                                        </p:attrNameLst>
                                      </p:cBhvr>
                                      <p:to>
                                        <p:strVal val="visible"/>
                                      </p:to>
                                    </p:set>
                                    <p:animEffect transition="in" filter="wipe(down)">
                                      <p:cBhvr>
                                        <p:cTn id="10" dur="500"/>
                                        <p:tgtEl>
                                          <p:spTgt spid="232"/>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52"/>
                                        </p:tgtEl>
                                        <p:attrNameLst>
                                          <p:attrName>style.visibility</p:attrName>
                                        </p:attrNameLst>
                                      </p:cBhvr>
                                      <p:to>
                                        <p:strVal val="visible"/>
                                      </p:to>
                                    </p:set>
                                    <p:animEffect transition="in" filter="wipe(down)">
                                      <p:cBhvr>
                                        <p:cTn id="13" dur="500"/>
                                        <p:tgtEl>
                                          <p:spTgt spid="252"/>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272"/>
                                        </p:tgtEl>
                                        <p:attrNameLst>
                                          <p:attrName>style.visibility</p:attrName>
                                        </p:attrNameLst>
                                      </p:cBhvr>
                                      <p:to>
                                        <p:strVal val="visible"/>
                                      </p:to>
                                    </p:set>
                                    <p:animEffect transition="in" filter="wipe(down)">
                                      <p:cBhvr>
                                        <p:cTn id="16" dur="500"/>
                                        <p:tgtEl>
                                          <p:spTgt spid="272"/>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292"/>
                                        </p:tgtEl>
                                        <p:attrNameLst>
                                          <p:attrName>style.visibility</p:attrName>
                                        </p:attrNameLst>
                                      </p:cBhvr>
                                      <p:to>
                                        <p:strVal val="visible"/>
                                      </p:to>
                                    </p:set>
                                    <p:animEffect transition="in" filter="wipe(down)">
                                      <p:cBhvr>
                                        <p:cTn id="19" dur="500"/>
                                        <p:tgtEl>
                                          <p:spTgt spid="292"/>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12"/>
                                        </p:tgtEl>
                                        <p:attrNameLst>
                                          <p:attrName>style.visibility</p:attrName>
                                        </p:attrNameLst>
                                      </p:cBhvr>
                                      <p:to>
                                        <p:strVal val="visible"/>
                                      </p:to>
                                    </p:set>
                                    <p:animEffect transition="in" filter="wipe(down)">
                                      <p:cBhvr>
                                        <p:cTn id="22" dur="500"/>
                                        <p:tgtEl>
                                          <p:spTgt spid="312"/>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32"/>
                                        </p:tgtEl>
                                        <p:attrNameLst>
                                          <p:attrName>style.visibility</p:attrName>
                                        </p:attrNameLst>
                                      </p:cBhvr>
                                      <p:to>
                                        <p:strVal val="visible"/>
                                      </p:to>
                                    </p:set>
                                    <p:animEffect transition="in" filter="wipe(down)">
                                      <p:cBhvr>
                                        <p:cTn id="25" dur="500"/>
                                        <p:tgtEl>
                                          <p:spTgt spid="332"/>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191"/>
                                        </p:tgtEl>
                                        <p:attrNameLst>
                                          <p:attrName>style.visibility</p:attrName>
                                        </p:attrNameLst>
                                      </p:cBhvr>
                                      <p:to>
                                        <p:strVal val="visible"/>
                                      </p:to>
                                    </p:set>
                                    <p:animEffect transition="in" filter="wipe(up)">
                                      <p:cBhvr>
                                        <p:cTn id="28" dur="500"/>
                                        <p:tgtEl>
                                          <p:spTgt spid="191"/>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233"/>
                                        </p:tgtEl>
                                        <p:attrNameLst>
                                          <p:attrName>style.visibility</p:attrName>
                                        </p:attrNameLst>
                                      </p:cBhvr>
                                      <p:to>
                                        <p:strVal val="visible"/>
                                      </p:to>
                                    </p:set>
                                    <p:animEffect transition="in" filter="wipe(down)">
                                      <p:cBhvr>
                                        <p:cTn id="31" dur="500"/>
                                        <p:tgtEl>
                                          <p:spTgt spid="233"/>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53"/>
                                        </p:tgtEl>
                                        <p:attrNameLst>
                                          <p:attrName>style.visibility</p:attrName>
                                        </p:attrNameLst>
                                      </p:cBhvr>
                                      <p:to>
                                        <p:strVal val="visible"/>
                                      </p:to>
                                    </p:set>
                                    <p:animEffect transition="in" filter="wipe(down)">
                                      <p:cBhvr>
                                        <p:cTn id="34" dur="500"/>
                                        <p:tgtEl>
                                          <p:spTgt spid="253"/>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273"/>
                                        </p:tgtEl>
                                        <p:attrNameLst>
                                          <p:attrName>style.visibility</p:attrName>
                                        </p:attrNameLst>
                                      </p:cBhvr>
                                      <p:to>
                                        <p:strVal val="visible"/>
                                      </p:to>
                                    </p:set>
                                    <p:animEffect transition="in" filter="wipe(down)">
                                      <p:cBhvr>
                                        <p:cTn id="37" dur="500"/>
                                        <p:tgtEl>
                                          <p:spTgt spid="273"/>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293"/>
                                        </p:tgtEl>
                                        <p:attrNameLst>
                                          <p:attrName>style.visibility</p:attrName>
                                        </p:attrNameLst>
                                      </p:cBhvr>
                                      <p:to>
                                        <p:strVal val="visible"/>
                                      </p:to>
                                    </p:set>
                                    <p:animEffect transition="in" filter="wipe(down)">
                                      <p:cBhvr>
                                        <p:cTn id="40" dur="500"/>
                                        <p:tgtEl>
                                          <p:spTgt spid="293"/>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313"/>
                                        </p:tgtEl>
                                        <p:attrNameLst>
                                          <p:attrName>style.visibility</p:attrName>
                                        </p:attrNameLst>
                                      </p:cBhvr>
                                      <p:to>
                                        <p:strVal val="visible"/>
                                      </p:to>
                                    </p:set>
                                    <p:animEffect transition="in" filter="wipe(down)">
                                      <p:cBhvr>
                                        <p:cTn id="43" dur="500"/>
                                        <p:tgtEl>
                                          <p:spTgt spid="313"/>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333"/>
                                        </p:tgtEl>
                                        <p:attrNameLst>
                                          <p:attrName>style.visibility</p:attrName>
                                        </p:attrNameLst>
                                      </p:cBhvr>
                                      <p:to>
                                        <p:strVal val="visible"/>
                                      </p:to>
                                    </p:set>
                                    <p:animEffect transition="in" filter="wipe(down)">
                                      <p:cBhvr>
                                        <p:cTn id="46" dur="500"/>
                                        <p:tgtEl>
                                          <p:spTgt spid="333"/>
                                        </p:tgtEl>
                                      </p:cBhvr>
                                    </p:animEffect>
                                  </p:childTnLst>
                                </p:cTn>
                              </p:par>
                              <p:par>
                                <p:cTn id="47" presetID="22" presetClass="entr" presetSubtype="1" fill="hold" grpId="0" nodeType="withEffect">
                                  <p:stCondLst>
                                    <p:cond delay="0"/>
                                  </p:stCondLst>
                                  <p:childTnLst>
                                    <p:set>
                                      <p:cBhvr>
                                        <p:cTn id="48" dur="1" fill="hold">
                                          <p:stCondLst>
                                            <p:cond delay="0"/>
                                          </p:stCondLst>
                                        </p:cTn>
                                        <p:tgtEl>
                                          <p:spTgt spid="192"/>
                                        </p:tgtEl>
                                        <p:attrNameLst>
                                          <p:attrName>style.visibility</p:attrName>
                                        </p:attrNameLst>
                                      </p:cBhvr>
                                      <p:to>
                                        <p:strVal val="visible"/>
                                      </p:to>
                                    </p:set>
                                    <p:animEffect transition="in" filter="wipe(up)">
                                      <p:cBhvr>
                                        <p:cTn id="49" dur="500"/>
                                        <p:tgtEl>
                                          <p:spTgt spid="192"/>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234"/>
                                        </p:tgtEl>
                                        <p:attrNameLst>
                                          <p:attrName>style.visibility</p:attrName>
                                        </p:attrNameLst>
                                      </p:cBhvr>
                                      <p:to>
                                        <p:strVal val="visible"/>
                                      </p:to>
                                    </p:set>
                                    <p:animEffect transition="in" filter="wipe(down)">
                                      <p:cBhvr>
                                        <p:cTn id="52" dur="500"/>
                                        <p:tgtEl>
                                          <p:spTgt spid="234"/>
                                        </p:tgtEl>
                                      </p:cBhvr>
                                    </p:animEffect>
                                  </p:childTnLst>
                                </p:cTn>
                              </p:par>
                              <p:par>
                                <p:cTn id="53" presetID="22" presetClass="entr" presetSubtype="4" fill="hold" grpId="0" nodeType="withEffect">
                                  <p:stCondLst>
                                    <p:cond delay="0"/>
                                  </p:stCondLst>
                                  <p:childTnLst>
                                    <p:set>
                                      <p:cBhvr>
                                        <p:cTn id="54" dur="1" fill="hold">
                                          <p:stCondLst>
                                            <p:cond delay="0"/>
                                          </p:stCondLst>
                                        </p:cTn>
                                        <p:tgtEl>
                                          <p:spTgt spid="254"/>
                                        </p:tgtEl>
                                        <p:attrNameLst>
                                          <p:attrName>style.visibility</p:attrName>
                                        </p:attrNameLst>
                                      </p:cBhvr>
                                      <p:to>
                                        <p:strVal val="visible"/>
                                      </p:to>
                                    </p:set>
                                    <p:animEffect transition="in" filter="wipe(down)">
                                      <p:cBhvr>
                                        <p:cTn id="55" dur="500"/>
                                        <p:tgtEl>
                                          <p:spTgt spid="254"/>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294"/>
                                        </p:tgtEl>
                                        <p:attrNameLst>
                                          <p:attrName>style.visibility</p:attrName>
                                        </p:attrNameLst>
                                      </p:cBhvr>
                                      <p:to>
                                        <p:strVal val="visible"/>
                                      </p:to>
                                    </p:set>
                                    <p:animEffect transition="in" filter="wipe(down)">
                                      <p:cBhvr>
                                        <p:cTn id="58" dur="500"/>
                                        <p:tgtEl>
                                          <p:spTgt spid="294"/>
                                        </p:tgtEl>
                                      </p:cBhvr>
                                    </p:animEffect>
                                  </p:childTnLst>
                                </p:cTn>
                              </p:par>
                              <p:par>
                                <p:cTn id="59" presetID="22" presetClass="entr" presetSubtype="4" fill="hold" grpId="0" nodeType="withEffect">
                                  <p:stCondLst>
                                    <p:cond delay="0"/>
                                  </p:stCondLst>
                                  <p:childTnLst>
                                    <p:set>
                                      <p:cBhvr>
                                        <p:cTn id="60" dur="1" fill="hold">
                                          <p:stCondLst>
                                            <p:cond delay="0"/>
                                          </p:stCondLst>
                                        </p:cTn>
                                        <p:tgtEl>
                                          <p:spTgt spid="274"/>
                                        </p:tgtEl>
                                        <p:attrNameLst>
                                          <p:attrName>style.visibility</p:attrName>
                                        </p:attrNameLst>
                                      </p:cBhvr>
                                      <p:to>
                                        <p:strVal val="visible"/>
                                      </p:to>
                                    </p:set>
                                    <p:animEffect transition="in" filter="wipe(down)">
                                      <p:cBhvr>
                                        <p:cTn id="61" dur="500"/>
                                        <p:tgtEl>
                                          <p:spTgt spid="274"/>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314"/>
                                        </p:tgtEl>
                                        <p:attrNameLst>
                                          <p:attrName>style.visibility</p:attrName>
                                        </p:attrNameLst>
                                      </p:cBhvr>
                                      <p:to>
                                        <p:strVal val="visible"/>
                                      </p:to>
                                    </p:set>
                                    <p:animEffect transition="in" filter="wipe(down)">
                                      <p:cBhvr>
                                        <p:cTn id="64" dur="500"/>
                                        <p:tgtEl>
                                          <p:spTgt spid="314"/>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334"/>
                                        </p:tgtEl>
                                        <p:attrNameLst>
                                          <p:attrName>style.visibility</p:attrName>
                                        </p:attrNameLst>
                                      </p:cBhvr>
                                      <p:to>
                                        <p:strVal val="visible"/>
                                      </p:to>
                                    </p:set>
                                    <p:animEffect transition="in" filter="wipe(down)">
                                      <p:cBhvr>
                                        <p:cTn id="67" dur="500"/>
                                        <p:tgtEl>
                                          <p:spTgt spid="334"/>
                                        </p:tgtEl>
                                      </p:cBhvr>
                                    </p:animEffect>
                                  </p:childTnLst>
                                </p:cTn>
                              </p:par>
                              <p:par>
                                <p:cTn id="68" presetID="22" presetClass="entr" presetSubtype="1" fill="hold" grpId="0" nodeType="withEffect">
                                  <p:stCondLst>
                                    <p:cond delay="0"/>
                                  </p:stCondLst>
                                  <p:childTnLst>
                                    <p:set>
                                      <p:cBhvr>
                                        <p:cTn id="69" dur="1" fill="hold">
                                          <p:stCondLst>
                                            <p:cond delay="0"/>
                                          </p:stCondLst>
                                        </p:cTn>
                                        <p:tgtEl>
                                          <p:spTgt spid="193"/>
                                        </p:tgtEl>
                                        <p:attrNameLst>
                                          <p:attrName>style.visibility</p:attrName>
                                        </p:attrNameLst>
                                      </p:cBhvr>
                                      <p:to>
                                        <p:strVal val="visible"/>
                                      </p:to>
                                    </p:set>
                                    <p:animEffect transition="in" filter="wipe(up)">
                                      <p:cBhvr>
                                        <p:cTn id="70" dur="500"/>
                                        <p:tgtEl>
                                          <p:spTgt spid="193"/>
                                        </p:tgtEl>
                                      </p:cBhvr>
                                    </p:animEffect>
                                  </p:childTnLst>
                                </p:cTn>
                              </p:par>
                              <p:par>
                                <p:cTn id="71" presetID="22" presetClass="entr" presetSubtype="4" fill="hold" grpId="0" nodeType="withEffect">
                                  <p:stCondLst>
                                    <p:cond delay="0"/>
                                  </p:stCondLst>
                                  <p:childTnLst>
                                    <p:set>
                                      <p:cBhvr>
                                        <p:cTn id="72" dur="1" fill="hold">
                                          <p:stCondLst>
                                            <p:cond delay="0"/>
                                          </p:stCondLst>
                                        </p:cTn>
                                        <p:tgtEl>
                                          <p:spTgt spid="235"/>
                                        </p:tgtEl>
                                        <p:attrNameLst>
                                          <p:attrName>style.visibility</p:attrName>
                                        </p:attrNameLst>
                                      </p:cBhvr>
                                      <p:to>
                                        <p:strVal val="visible"/>
                                      </p:to>
                                    </p:set>
                                    <p:animEffect transition="in" filter="wipe(down)">
                                      <p:cBhvr>
                                        <p:cTn id="73" dur="500"/>
                                        <p:tgtEl>
                                          <p:spTgt spid="235"/>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255"/>
                                        </p:tgtEl>
                                        <p:attrNameLst>
                                          <p:attrName>style.visibility</p:attrName>
                                        </p:attrNameLst>
                                      </p:cBhvr>
                                      <p:to>
                                        <p:strVal val="visible"/>
                                      </p:to>
                                    </p:set>
                                    <p:animEffect transition="in" filter="wipe(down)">
                                      <p:cBhvr>
                                        <p:cTn id="76" dur="500"/>
                                        <p:tgtEl>
                                          <p:spTgt spid="255"/>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275"/>
                                        </p:tgtEl>
                                        <p:attrNameLst>
                                          <p:attrName>style.visibility</p:attrName>
                                        </p:attrNameLst>
                                      </p:cBhvr>
                                      <p:to>
                                        <p:strVal val="visible"/>
                                      </p:to>
                                    </p:set>
                                    <p:animEffect transition="in" filter="wipe(down)">
                                      <p:cBhvr>
                                        <p:cTn id="79" dur="500"/>
                                        <p:tgtEl>
                                          <p:spTgt spid="275"/>
                                        </p:tgtEl>
                                      </p:cBhvr>
                                    </p:animEffect>
                                  </p:childTnLst>
                                </p:cTn>
                              </p:par>
                              <p:par>
                                <p:cTn id="80" presetID="22" presetClass="entr" presetSubtype="4" fill="hold" grpId="0" nodeType="withEffect">
                                  <p:stCondLst>
                                    <p:cond delay="0"/>
                                  </p:stCondLst>
                                  <p:childTnLst>
                                    <p:set>
                                      <p:cBhvr>
                                        <p:cTn id="81" dur="1" fill="hold">
                                          <p:stCondLst>
                                            <p:cond delay="0"/>
                                          </p:stCondLst>
                                        </p:cTn>
                                        <p:tgtEl>
                                          <p:spTgt spid="295"/>
                                        </p:tgtEl>
                                        <p:attrNameLst>
                                          <p:attrName>style.visibility</p:attrName>
                                        </p:attrNameLst>
                                      </p:cBhvr>
                                      <p:to>
                                        <p:strVal val="visible"/>
                                      </p:to>
                                    </p:set>
                                    <p:animEffect transition="in" filter="wipe(down)">
                                      <p:cBhvr>
                                        <p:cTn id="82" dur="500"/>
                                        <p:tgtEl>
                                          <p:spTgt spid="295"/>
                                        </p:tgtEl>
                                      </p:cBhvr>
                                    </p:animEffect>
                                  </p:childTnLst>
                                </p:cTn>
                              </p:par>
                              <p:par>
                                <p:cTn id="83" presetID="22" presetClass="entr" presetSubtype="4" fill="hold" grpId="0" nodeType="withEffect">
                                  <p:stCondLst>
                                    <p:cond delay="0"/>
                                  </p:stCondLst>
                                  <p:childTnLst>
                                    <p:set>
                                      <p:cBhvr>
                                        <p:cTn id="84" dur="1" fill="hold">
                                          <p:stCondLst>
                                            <p:cond delay="0"/>
                                          </p:stCondLst>
                                        </p:cTn>
                                        <p:tgtEl>
                                          <p:spTgt spid="315"/>
                                        </p:tgtEl>
                                        <p:attrNameLst>
                                          <p:attrName>style.visibility</p:attrName>
                                        </p:attrNameLst>
                                      </p:cBhvr>
                                      <p:to>
                                        <p:strVal val="visible"/>
                                      </p:to>
                                    </p:set>
                                    <p:animEffect transition="in" filter="wipe(down)">
                                      <p:cBhvr>
                                        <p:cTn id="85" dur="500"/>
                                        <p:tgtEl>
                                          <p:spTgt spid="315"/>
                                        </p:tgtEl>
                                      </p:cBhvr>
                                    </p:animEffect>
                                  </p:childTnLst>
                                </p:cTn>
                              </p:par>
                              <p:par>
                                <p:cTn id="86" presetID="22" presetClass="entr" presetSubtype="4" fill="hold" grpId="0" nodeType="withEffect">
                                  <p:stCondLst>
                                    <p:cond delay="0"/>
                                  </p:stCondLst>
                                  <p:childTnLst>
                                    <p:set>
                                      <p:cBhvr>
                                        <p:cTn id="87" dur="1" fill="hold">
                                          <p:stCondLst>
                                            <p:cond delay="0"/>
                                          </p:stCondLst>
                                        </p:cTn>
                                        <p:tgtEl>
                                          <p:spTgt spid="335"/>
                                        </p:tgtEl>
                                        <p:attrNameLst>
                                          <p:attrName>style.visibility</p:attrName>
                                        </p:attrNameLst>
                                      </p:cBhvr>
                                      <p:to>
                                        <p:strVal val="visible"/>
                                      </p:to>
                                    </p:set>
                                    <p:animEffect transition="in" filter="wipe(down)">
                                      <p:cBhvr>
                                        <p:cTn id="88" dur="500"/>
                                        <p:tgtEl>
                                          <p:spTgt spid="335"/>
                                        </p:tgtEl>
                                      </p:cBhvr>
                                    </p:animEffect>
                                  </p:childTnLst>
                                </p:cTn>
                              </p:par>
                              <p:par>
                                <p:cTn id="89" presetID="22" presetClass="entr" presetSubtype="1" fill="hold" grpId="0" nodeType="withEffect">
                                  <p:stCondLst>
                                    <p:cond delay="0"/>
                                  </p:stCondLst>
                                  <p:childTnLst>
                                    <p:set>
                                      <p:cBhvr>
                                        <p:cTn id="90" dur="1" fill="hold">
                                          <p:stCondLst>
                                            <p:cond delay="0"/>
                                          </p:stCondLst>
                                        </p:cTn>
                                        <p:tgtEl>
                                          <p:spTgt spid="194"/>
                                        </p:tgtEl>
                                        <p:attrNameLst>
                                          <p:attrName>style.visibility</p:attrName>
                                        </p:attrNameLst>
                                      </p:cBhvr>
                                      <p:to>
                                        <p:strVal val="visible"/>
                                      </p:to>
                                    </p:set>
                                    <p:animEffect transition="in" filter="wipe(up)">
                                      <p:cBhvr>
                                        <p:cTn id="91" dur="500"/>
                                        <p:tgtEl>
                                          <p:spTgt spid="194"/>
                                        </p:tgtEl>
                                      </p:cBhvr>
                                    </p:animEffect>
                                  </p:childTnLst>
                                </p:cTn>
                              </p:par>
                              <p:par>
                                <p:cTn id="92" presetID="22" presetClass="entr" presetSubtype="4" fill="hold" grpId="0" nodeType="withEffect">
                                  <p:stCondLst>
                                    <p:cond delay="0"/>
                                  </p:stCondLst>
                                  <p:childTnLst>
                                    <p:set>
                                      <p:cBhvr>
                                        <p:cTn id="93" dur="1" fill="hold">
                                          <p:stCondLst>
                                            <p:cond delay="0"/>
                                          </p:stCondLst>
                                        </p:cTn>
                                        <p:tgtEl>
                                          <p:spTgt spid="236"/>
                                        </p:tgtEl>
                                        <p:attrNameLst>
                                          <p:attrName>style.visibility</p:attrName>
                                        </p:attrNameLst>
                                      </p:cBhvr>
                                      <p:to>
                                        <p:strVal val="visible"/>
                                      </p:to>
                                    </p:set>
                                    <p:animEffect transition="in" filter="wipe(down)">
                                      <p:cBhvr>
                                        <p:cTn id="94" dur="500"/>
                                        <p:tgtEl>
                                          <p:spTgt spid="236"/>
                                        </p:tgtEl>
                                      </p:cBhvr>
                                    </p:animEffect>
                                  </p:childTnLst>
                                </p:cTn>
                              </p:par>
                              <p:par>
                                <p:cTn id="95" presetID="22" presetClass="entr" presetSubtype="4" fill="hold" grpId="0" nodeType="withEffect">
                                  <p:stCondLst>
                                    <p:cond delay="0"/>
                                  </p:stCondLst>
                                  <p:childTnLst>
                                    <p:set>
                                      <p:cBhvr>
                                        <p:cTn id="96" dur="1" fill="hold">
                                          <p:stCondLst>
                                            <p:cond delay="0"/>
                                          </p:stCondLst>
                                        </p:cTn>
                                        <p:tgtEl>
                                          <p:spTgt spid="256"/>
                                        </p:tgtEl>
                                        <p:attrNameLst>
                                          <p:attrName>style.visibility</p:attrName>
                                        </p:attrNameLst>
                                      </p:cBhvr>
                                      <p:to>
                                        <p:strVal val="visible"/>
                                      </p:to>
                                    </p:set>
                                    <p:animEffect transition="in" filter="wipe(down)">
                                      <p:cBhvr>
                                        <p:cTn id="97" dur="500"/>
                                        <p:tgtEl>
                                          <p:spTgt spid="256"/>
                                        </p:tgtEl>
                                      </p:cBhvr>
                                    </p:animEffect>
                                  </p:childTnLst>
                                </p:cTn>
                              </p:par>
                              <p:par>
                                <p:cTn id="98" presetID="22" presetClass="entr" presetSubtype="4" fill="hold" grpId="0" nodeType="withEffect">
                                  <p:stCondLst>
                                    <p:cond delay="0"/>
                                  </p:stCondLst>
                                  <p:childTnLst>
                                    <p:set>
                                      <p:cBhvr>
                                        <p:cTn id="99" dur="1" fill="hold">
                                          <p:stCondLst>
                                            <p:cond delay="0"/>
                                          </p:stCondLst>
                                        </p:cTn>
                                        <p:tgtEl>
                                          <p:spTgt spid="276"/>
                                        </p:tgtEl>
                                        <p:attrNameLst>
                                          <p:attrName>style.visibility</p:attrName>
                                        </p:attrNameLst>
                                      </p:cBhvr>
                                      <p:to>
                                        <p:strVal val="visible"/>
                                      </p:to>
                                    </p:set>
                                    <p:animEffect transition="in" filter="wipe(down)">
                                      <p:cBhvr>
                                        <p:cTn id="100" dur="500"/>
                                        <p:tgtEl>
                                          <p:spTgt spid="276"/>
                                        </p:tgtEl>
                                      </p:cBhvr>
                                    </p:animEffect>
                                  </p:childTnLst>
                                </p:cTn>
                              </p:par>
                              <p:par>
                                <p:cTn id="101" presetID="22" presetClass="entr" presetSubtype="4" fill="hold" grpId="0" nodeType="withEffect">
                                  <p:stCondLst>
                                    <p:cond delay="0"/>
                                  </p:stCondLst>
                                  <p:childTnLst>
                                    <p:set>
                                      <p:cBhvr>
                                        <p:cTn id="102" dur="1" fill="hold">
                                          <p:stCondLst>
                                            <p:cond delay="0"/>
                                          </p:stCondLst>
                                        </p:cTn>
                                        <p:tgtEl>
                                          <p:spTgt spid="296"/>
                                        </p:tgtEl>
                                        <p:attrNameLst>
                                          <p:attrName>style.visibility</p:attrName>
                                        </p:attrNameLst>
                                      </p:cBhvr>
                                      <p:to>
                                        <p:strVal val="visible"/>
                                      </p:to>
                                    </p:set>
                                    <p:animEffect transition="in" filter="wipe(down)">
                                      <p:cBhvr>
                                        <p:cTn id="103" dur="500"/>
                                        <p:tgtEl>
                                          <p:spTgt spid="296"/>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316"/>
                                        </p:tgtEl>
                                        <p:attrNameLst>
                                          <p:attrName>style.visibility</p:attrName>
                                        </p:attrNameLst>
                                      </p:cBhvr>
                                      <p:to>
                                        <p:strVal val="visible"/>
                                      </p:to>
                                    </p:set>
                                    <p:animEffect transition="in" filter="wipe(down)">
                                      <p:cBhvr>
                                        <p:cTn id="106" dur="500"/>
                                        <p:tgtEl>
                                          <p:spTgt spid="316"/>
                                        </p:tgtEl>
                                      </p:cBhvr>
                                    </p:animEffect>
                                  </p:childTnLst>
                                </p:cTn>
                              </p:par>
                              <p:par>
                                <p:cTn id="107" presetID="22" presetClass="entr" presetSubtype="4" fill="hold" grpId="0" nodeType="withEffect">
                                  <p:stCondLst>
                                    <p:cond delay="0"/>
                                  </p:stCondLst>
                                  <p:childTnLst>
                                    <p:set>
                                      <p:cBhvr>
                                        <p:cTn id="108" dur="1" fill="hold">
                                          <p:stCondLst>
                                            <p:cond delay="0"/>
                                          </p:stCondLst>
                                        </p:cTn>
                                        <p:tgtEl>
                                          <p:spTgt spid="336"/>
                                        </p:tgtEl>
                                        <p:attrNameLst>
                                          <p:attrName>style.visibility</p:attrName>
                                        </p:attrNameLst>
                                      </p:cBhvr>
                                      <p:to>
                                        <p:strVal val="visible"/>
                                      </p:to>
                                    </p:set>
                                    <p:animEffect transition="in" filter="wipe(down)">
                                      <p:cBhvr>
                                        <p:cTn id="109" dur="500"/>
                                        <p:tgtEl>
                                          <p:spTgt spid="336"/>
                                        </p:tgtEl>
                                      </p:cBhvr>
                                    </p:animEffect>
                                  </p:childTnLst>
                                </p:cTn>
                              </p:par>
                              <p:par>
                                <p:cTn id="110" presetID="22" presetClass="entr" presetSubtype="1" fill="hold" grpId="0" nodeType="withEffect">
                                  <p:stCondLst>
                                    <p:cond delay="0"/>
                                  </p:stCondLst>
                                  <p:childTnLst>
                                    <p:set>
                                      <p:cBhvr>
                                        <p:cTn id="111" dur="1" fill="hold">
                                          <p:stCondLst>
                                            <p:cond delay="0"/>
                                          </p:stCondLst>
                                        </p:cTn>
                                        <p:tgtEl>
                                          <p:spTgt spid="185"/>
                                        </p:tgtEl>
                                        <p:attrNameLst>
                                          <p:attrName>style.visibility</p:attrName>
                                        </p:attrNameLst>
                                      </p:cBhvr>
                                      <p:to>
                                        <p:strVal val="visible"/>
                                      </p:to>
                                    </p:set>
                                    <p:animEffect transition="in" filter="wipe(up)">
                                      <p:cBhvr>
                                        <p:cTn id="112" dur="500"/>
                                        <p:tgtEl>
                                          <p:spTgt spid="185"/>
                                        </p:tgtEl>
                                      </p:cBhvr>
                                    </p:animEffect>
                                  </p:childTnLst>
                                </p:cTn>
                              </p:par>
                              <p:par>
                                <p:cTn id="113" presetID="22" presetClass="entr" presetSubtype="1" fill="hold" grpId="0" nodeType="withEffect">
                                  <p:stCondLst>
                                    <p:cond delay="0"/>
                                  </p:stCondLst>
                                  <p:childTnLst>
                                    <p:set>
                                      <p:cBhvr>
                                        <p:cTn id="114" dur="1" fill="hold">
                                          <p:stCondLst>
                                            <p:cond delay="0"/>
                                          </p:stCondLst>
                                        </p:cTn>
                                        <p:tgtEl>
                                          <p:spTgt spid="358"/>
                                        </p:tgtEl>
                                        <p:attrNameLst>
                                          <p:attrName>style.visibility</p:attrName>
                                        </p:attrNameLst>
                                      </p:cBhvr>
                                      <p:to>
                                        <p:strVal val="visible"/>
                                      </p:to>
                                    </p:set>
                                    <p:animEffect transition="in" filter="wipe(up)">
                                      <p:cBhvr>
                                        <p:cTn id="115" dur="500"/>
                                        <p:tgtEl>
                                          <p:spTgt spid="358"/>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1" fill="hold" grpId="0" nodeType="clickEffect">
                                  <p:stCondLst>
                                    <p:cond delay="0"/>
                                  </p:stCondLst>
                                  <p:childTnLst>
                                    <p:set>
                                      <p:cBhvr>
                                        <p:cTn id="119" dur="1" fill="hold">
                                          <p:stCondLst>
                                            <p:cond delay="0"/>
                                          </p:stCondLst>
                                        </p:cTn>
                                        <p:tgtEl>
                                          <p:spTgt spid="195"/>
                                        </p:tgtEl>
                                        <p:attrNameLst>
                                          <p:attrName>style.visibility</p:attrName>
                                        </p:attrNameLst>
                                      </p:cBhvr>
                                      <p:to>
                                        <p:strVal val="visible"/>
                                      </p:to>
                                    </p:set>
                                    <p:animEffect transition="in" filter="wipe(up)">
                                      <p:cBhvr>
                                        <p:cTn id="120" dur="500"/>
                                        <p:tgtEl>
                                          <p:spTgt spid="195"/>
                                        </p:tgtEl>
                                      </p:cBhvr>
                                    </p:animEffect>
                                  </p:childTnLst>
                                </p:cTn>
                              </p:par>
                              <p:par>
                                <p:cTn id="121" presetID="22" presetClass="entr" presetSubtype="4" fill="hold" nodeType="withEffect">
                                  <p:stCondLst>
                                    <p:cond delay="0"/>
                                  </p:stCondLst>
                                  <p:childTnLst>
                                    <p:set>
                                      <p:cBhvr>
                                        <p:cTn id="122" dur="1" fill="hold">
                                          <p:stCondLst>
                                            <p:cond delay="0"/>
                                          </p:stCondLst>
                                        </p:cTn>
                                        <p:tgtEl>
                                          <p:spTgt spid="237"/>
                                        </p:tgtEl>
                                        <p:attrNameLst>
                                          <p:attrName>style.visibility</p:attrName>
                                        </p:attrNameLst>
                                      </p:cBhvr>
                                      <p:to>
                                        <p:strVal val="visible"/>
                                      </p:to>
                                    </p:set>
                                    <p:animEffect transition="in" filter="wipe(down)">
                                      <p:cBhvr>
                                        <p:cTn id="123" dur="500"/>
                                        <p:tgtEl>
                                          <p:spTgt spid="237"/>
                                        </p:tgtEl>
                                      </p:cBhvr>
                                    </p:animEffect>
                                  </p:childTnLst>
                                </p:cTn>
                              </p:par>
                              <p:par>
                                <p:cTn id="124" presetID="22" presetClass="entr" presetSubtype="4" fill="hold" nodeType="withEffect">
                                  <p:stCondLst>
                                    <p:cond delay="0"/>
                                  </p:stCondLst>
                                  <p:childTnLst>
                                    <p:set>
                                      <p:cBhvr>
                                        <p:cTn id="125" dur="1" fill="hold">
                                          <p:stCondLst>
                                            <p:cond delay="0"/>
                                          </p:stCondLst>
                                        </p:cTn>
                                        <p:tgtEl>
                                          <p:spTgt spid="257"/>
                                        </p:tgtEl>
                                        <p:attrNameLst>
                                          <p:attrName>style.visibility</p:attrName>
                                        </p:attrNameLst>
                                      </p:cBhvr>
                                      <p:to>
                                        <p:strVal val="visible"/>
                                      </p:to>
                                    </p:set>
                                    <p:animEffect transition="in" filter="wipe(down)">
                                      <p:cBhvr>
                                        <p:cTn id="126" dur="500"/>
                                        <p:tgtEl>
                                          <p:spTgt spid="257"/>
                                        </p:tgtEl>
                                      </p:cBhvr>
                                    </p:animEffect>
                                  </p:childTnLst>
                                </p:cTn>
                              </p:par>
                              <p:par>
                                <p:cTn id="127" presetID="22" presetClass="entr" presetSubtype="4" fill="hold" nodeType="withEffect">
                                  <p:stCondLst>
                                    <p:cond delay="0"/>
                                  </p:stCondLst>
                                  <p:childTnLst>
                                    <p:set>
                                      <p:cBhvr>
                                        <p:cTn id="128" dur="1" fill="hold">
                                          <p:stCondLst>
                                            <p:cond delay="0"/>
                                          </p:stCondLst>
                                        </p:cTn>
                                        <p:tgtEl>
                                          <p:spTgt spid="277"/>
                                        </p:tgtEl>
                                        <p:attrNameLst>
                                          <p:attrName>style.visibility</p:attrName>
                                        </p:attrNameLst>
                                      </p:cBhvr>
                                      <p:to>
                                        <p:strVal val="visible"/>
                                      </p:to>
                                    </p:set>
                                    <p:animEffect transition="in" filter="wipe(down)">
                                      <p:cBhvr>
                                        <p:cTn id="129" dur="500"/>
                                        <p:tgtEl>
                                          <p:spTgt spid="277"/>
                                        </p:tgtEl>
                                      </p:cBhvr>
                                    </p:animEffect>
                                  </p:childTnLst>
                                </p:cTn>
                              </p:par>
                              <p:par>
                                <p:cTn id="130" presetID="22" presetClass="entr" presetSubtype="4" fill="hold" nodeType="withEffect">
                                  <p:stCondLst>
                                    <p:cond delay="0"/>
                                  </p:stCondLst>
                                  <p:childTnLst>
                                    <p:set>
                                      <p:cBhvr>
                                        <p:cTn id="131" dur="1" fill="hold">
                                          <p:stCondLst>
                                            <p:cond delay="0"/>
                                          </p:stCondLst>
                                        </p:cTn>
                                        <p:tgtEl>
                                          <p:spTgt spid="297"/>
                                        </p:tgtEl>
                                        <p:attrNameLst>
                                          <p:attrName>style.visibility</p:attrName>
                                        </p:attrNameLst>
                                      </p:cBhvr>
                                      <p:to>
                                        <p:strVal val="visible"/>
                                      </p:to>
                                    </p:set>
                                    <p:animEffect transition="in" filter="wipe(down)">
                                      <p:cBhvr>
                                        <p:cTn id="132" dur="500"/>
                                        <p:tgtEl>
                                          <p:spTgt spid="297"/>
                                        </p:tgtEl>
                                      </p:cBhvr>
                                    </p:animEffect>
                                  </p:childTnLst>
                                </p:cTn>
                              </p:par>
                              <p:par>
                                <p:cTn id="133" presetID="22" presetClass="entr" presetSubtype="4" fill="hold" nodeType="withEffect">
                                  <p:stCondLst>
                                    <p:cond delay="0"/>
                                  </p:stCondLst>
                                  <p:childTnLst>
                                    <p:set>
                                      <p:cBhvr>
                                        <p:cTn id="134" dur="1" fill="hold">
                                          <p:stCondLst>
                                            <p:cond delay="0"/>
                                          </p:stCondLst>
                                        </p:cTn>
                                        <p:tgtEl>
                                          <p:spTgt spid="317"/>
                                        </p:tgtEl>
                                        <p:attrNameLst>
                                          <p:attrName>style.visibility</p:attrName>
                                        </p:attrNameLst>
                                      </p:cBhvr>
                                      <p:to>
                                        <p:strVal val="visible"/>
                                      </p:to>
                                    </p:set>
                                    <p:animEffect transition="in" filter="wipe(down)">
                                      <p:cBhvr>
                                        <p:cTn id="135" dur="500"/>
                                        <p:tgtEl>
                                          <p:spTgt spid="317"/>
                                        </p:tgtEl>
                                      </p:cBhvr>
                                    </p:animEffect>
                                  </p:childTnLst>
                                </p:cTn>
                              </p:par>
                              <p:par>
                                <p:cTn id="136" presetID="22" presetClass="entr" presetSubtype="4" fill="hold" nodeType="withEffect">
                                  <p:stCondLst>
                                    <p:cond delay="0"/>
                                  </p:stCondLst>
                                  <p:childTnLst>
                                    <p:set>
                                      <p:cBhvr>
                                        <p:cTn id="137" dur="1" fill="hold">
                                          <p:stCondLst>
                                            <p:cond delay="0"/>
                                          </p:stCondLst>
                                        </p:cTn>
                                        <p:tgtEl>
                                          <p:spTgt spid="337"/>
                                        </p:tgtEl>
                                        <p:attrNameLst>
                                          <p:attrName>style.visibility</p:attrName>
                                        </p:attrNameLst>
                                      </p:cBhvr>
                                      <p:to>
                                        <p:strVal val="visible"/>
                                      </p:to>
                                    </p:set>
                                    <p:animEffect transition="in" filter="wipe(down)">
                                      <p:cBhvr>
                                        <p:cTn id="138" dur="500"/>
                                        <p:tgtEl>
                                          <p:spTgt spid="337"/>
                                        </p:tgtEl>
                                      </p:cBhvr>
                                    </p:animEffect>
                                  </p:childTnLst>
                                </p:cTn>
                              </p:par>
                              <p:par>
                                <p:cTn id="139" presetID="22" presetClass="entr" presetSubtype="1" fill="hold" grpId="0" nodeType="withEffect">
                                  <p:stCondLst>
                                    <p:cond delay="0"/>
                                  </p:stCondLst>
                                  <p:childTnLst>
                                    <p:set>
                                      <p:cBhvr>
                                        <p:cTn id="140" dur="1" fill="hold">
                                          <p:stCondLst>
                                            <p:cond delay="0"/>
                                          </p:stCondLst>
                                        </p:cTn>
                                        <p:tgtEl>
                                          <p:spTgt spid="196"/>
                                        </p:tgtEl>
                                        <p:attrNameLst>
                                          <p:attrName>style.visibility</p:attrName>
                                        </p:attrNameLst>
                                      </p:cBhvr>
                                      <p:to>
                                        <p:strVal val="visible"/>
                                      </p:to>
                                    </p:set>
                                    <p:animEffect transition="in" filter="wipe(up)">
                                      <p:cBhvr>
                                        <p:cTn id="141" dur="500"/>
                                        <p:tgtEl>
                                          <p:spTgt spid="196"/>
                                        </p:tgtEl>
                                      </p:cBhvr>
                                    </p:animEffect>
                                  </p:childTnLst>
                                </p:cTn>
                              </p:par>
                              <p:par>
                                <p:cTn id="142" presetID="22" presetClass="entr" presetSubtype="4" fill="hold" grpId="0" nodeType="withEffect">
                                  <p:stCondLst>
                                    <p:cond delay="0"/>
                                  </p:stCondLst>
                                  <p:childTnLst>
                                    <p:set>
                                      <p:cBhvr>
                                        <p:cTn id="143" dur="1" fill="hold">
                                          <p:stCondLst>
                                            <p:cond delay="0"/>
                                          </p:stCondLst>
                                        </p:cTn>
                                        <p:tgtEl>
                                          <p:spTgt spid="238"/>
                                        </p:tgtEl>
                                        <p:attrNameLst>
                                          <p:attrName>style.visibility</p:attrName>
                                        </p:attrNameLst>
                                      </p:cBhvr>
                                      <p:to>
                                        <p:strVal val="visible"/>
                                      </p:to>
                                    </p:set>
                                    <p:animEffect transition="in" filter="wipe(down)">
                                      <p:cBhvr>
                                        <p:cTn id="144" dur="500"/>
                                        <p:tgtEl>
                                          <p:spTgt spid="238"/>
                                        </p:tgtEl>
                                      </p:cBhvr>
                                    </p:animEffect>
                                  </p:childTnLst>
                                </p:cTn>
                              </p:par>
                              <p:par>
                                <p:cTn id="145" presetID="22" presetClass="entr" presetSubtype="4" fill="hold" grpId="0" nodeType="withEffect">
                                  <p:stCondLst>
                                    <p:cond delay="0"/>
                                  </p:stCondLst>
                                  <p:childTnLst>
                                    <p:set>
                                      <p:cBhvr>
                                        <p:cTn id="146" dur="1" fill="hold">
                                          <p:stCondLst>
                                            <p:cond delay="0"/>
                                          </p:stCondLst>
                                        </p:cTn>
                                        <p:tgtEl>
                                          <p:spTgt spid="258"/>
                                        </p:tgtEl>
                                        <p:attrNameLst>
                                          <p:attrName>style.visibility</p:attrName>
                                        </p:attrNameLst>
                                      </p:cBhvr>
                                      <p:to>
                                        <p:strVal val="visible"/>
                                      </p:to>
                                    </p:set>
                                    <p:animEffect transition="in" filter="wipe(down)">
                                      <p:cBhvr>
                                        <p:cTn id="147" dur="500"/>
                                        <p:tgtEl>
                                          <p:spTgt spid="258"/>
                                        </p:tgtEl>
                                      </p:cBhvr>
                                    </p:animEffect>
                                  </p:childTnLst>
                                </p:cTn>
                              </p:par>
                              <p:par>
                                <p:cTn id="148" presetID="22" presetClass="entr" presetSubtype="4" fill="hold" grpId="0" nodeType="withEffect">
                                  <p:stCondLst>
                                    <p:cond delay="0"/>
                                  </p:stCondLst>
                                  <p:childTnLst>
                                    <p:set>
                                      <p:cBhvr>
                                        <p:cTn id="149" dur="1" fill="hold">
                                          <p:stCondLst>
                                            <p:cond delay="0"/>
                                          </p:stCondLst>
                                        </p:cTn>
                                        <p:tgtEl>
                                          <p:spTgt spid="278"/>
                                        </p:tgtEl>
                                        <p:attrNameLst>
                                          <p:attrName>style.visibility</p:attrName>
                                        </p:attrNameLst>
                                      </p:cBhvr>
                                      <p:to>
                                        <p:strVal val="visible"/>
                                      </p:to>
                                    </p:set>
                                    <p:animEffect transition="in" filter="wipe(down)">
                                      <p:cBhvr>
                                        <p:cTn id="150" dur="500"/>
                                        <p:tgtEl>
                                          <p:spTgt spid="278"/>
                                        </p:tgtEl>
                                      </p:cBhvr>
                                    </p:animEffect>
                                  </p:childTnLst>
                                </p:cTn>
                              </p:par>
                              <p:par>
                                <p:cTn id="151" presetID="22" presetClass="entr" presetSubtype="4" fill="hold" grpId="0" nodeType="withEffect">
                                  <p:stCondLst>
                                    <p:cond delay="0"/>
                                  </p:stCondLst>
                                  <p:childTnLst>
                                    <p:set>
                                      <p:cBhvr>
                                        <p:cTn id="152" dur="1" fill="hold">
                                          <p:stCondLst>
                                            <p:cond delay="0"/>
                                          </p:stCondLst>
                                        </p:cTn>
                                        <p:tgtEl>
                                          <p:spTgt spid="298"/>
                                        </p:tgtEl>
                                        <p:attrNameLst>
                                          <p:attrName>style.visibility</p:attrName>
                                        </p:attrNameLst>
                                      </p:cBhvr>
                                      <p:to>
                                        <p:strVal val="visible"/>
                                      </p:to>
                                    </p:set>
                                    <p:animEffect transition="in" filter="wipe(down)">
                                      <p:cBhvr>
                                        <p:cTn id="153" dur="500"/>
                                        <p:tgtEl>
                                          <p:spTgt spid="298"/>
                                        </p:tgtEl>
                                      </p:cBhvr>
                                    </p:animEffect>
                                  </p:childTnLst>
                                </p:cTn>
                              </p:par>
                              <p:par>
                                <p:cTn id="154" presetID="22" presetClass="entr" presetSubtype="4" fill="hold" grpId="0" nodeType="withEffect">
                                  <p:stCondLst>
                                    <p:cond delay="0"/>
                                  </p:stCondLst>
                                  <p:childTnLst>
                                    <p:set>
                                      <p:cBhvr>
                                        <p:cTn id="155" dur="1" fill="hold">
                                          <p:stCondLst>
                                            <p:cond delay="0"/>
                                          </p:stCondLst>
                                        </p:cTn>
                                        <p:tgtEl>
                                          <p:spTgt spid="318"/>
                                        </p:tgtEl>
                                        <p:attrNameLst>
                                          <p:attrName>style.visibility</p:attrName>
                                        </p:attrNameLst>
                                      </p:cBhvr>
                                      <p:to>
                                        <p:strVal val="visible"/>
                                      </p:to>
                                    </p:set>
                                    <p:animEffect transition="in" filter="wipe(down)">
                                      <p:cBhvr>
                                        <p:cTn id="156" dur="500"/>
                                        <p:tgtEl>
                                          <p:spTgt spid="318"/>
                                        </p:tgtEl>
                                      </p:cBhvr>
                                    </p:animEffect>
                                  </p:childTnLst>
                                </p:cTn>
                              </p:par>
                              <p:par>
                                <p:cTn id="157" presetID="22" presetClass="entr" presetSubtype="4" fill="hold" grpId="0" nodeType="withEffect">
                                  <p:stCondLst>
                                    <p:cond delay="0"/>
                                  </p:stCondLst>
                                  <p:childTnLst>
                                    <p:set>
                                      <p:cBhvr>
                                        <p:cTn id="158" dur="1" fill="hold">
                                          <p:stCondLst>
                                            <p:cond delay="0"/>
                                          </p:stCondLst>
                                        </p:cTn>
                                        <p:tgtEl>
                                          <p:spTgt spid="338"/>
                                        </p:tgtEl>
                                        <p:attrNameLst>
                                          <p:attrName>style.visibility</p:attrName>
                                        </p:attrNameLst>
                                      </p:cBhvr>
                                      <p:to>
                                        <p:strVal val="visible"/>
                                      </p:to>
                                    </p:set>
                                    <p:animEffect transition="in" filter="wipe(down)">
                                      <p:cBhvr>
                                        <p:cTn id="159" dur="500"/>
                                        <p:tgtEl>
                                          <p:spTgt spid="338"/>
                                        </p:tgtEl>
                                      </p:cBhvr>
                                    </p:animEffect>
                                  </p:childTnLst>
                                </p:cTn>
                              </p:par>
                              <p:par>
                                <p:cTn id="160" presetID="22" presetClass="entr" presetSubtype="1" fill="hold" grpId="0" nodeType="withEffect">
                                  <p:stCondLst>
                                    <p:cond delay="0"/>
                                  </p:stCondLst>
                                  <p:childTnLst>
                                    <p:set>
                                      <p:cBhvr>
                                        <p:cTn id="161" dur="1" fill="hold">
                                          <p:stCondLst>
                                            <p:cond delay="0"/>
                                          </p:stCondLst>
                                        </p:cTn>
                                        <p:tgtEl>
                                          <p:spTgt spid="219"/>
                                        </p:tgtEl>
                                        <p:attrNameLst>
                                          <p:attrName>style.visibility</p:attrName>
                                        </p:attrNameLst>
                                      </p:cBhvr>
                                      <p:to>
                                        <p:strVal val="visible"/>
                                      </p:to>
                                    </p:set>
                                    <p:animEffect transition="in" filter="wipe(up)">
                                      <p:cBhvr>
                                        <p:cTn id="162" dur="500"/>
                                        <p:tgtEl>
                                          <p:spTgt spid="219"/>
                                        </p:tgtEl>
                                      </p:cBhvr>
                                    </p:animEffect>
                                  </p:childTnLst>
                                </p:cTn>
                              </p:par>
                              <p:par>
                                <p:cTn id="163" presetID="22" presetClass="entr" presetSubtype="1" fill="hold" grpId="0" nodeType="withEffect">
                                  <p:stCondLst>
                                    <p:cond delay="0"/>
                                  </p:stCondLst>
                                  <p:childTnLst>
                                    <p:set>
                                      <p:cBhvr>
                                        <p:cTn id="164" dur="1" fill="hold">
                                          <p:stCondLst>
                                            <p:cond delay="0"/>
                                          </p:stCondLst>
                                        </p:cTn>
                                        <p:tgtEl>
                                          <p:spTgt spid="239"/>
                                        </p:tgtEl>
                                        <p:attrNameLst>
                                          <p:attrName>style.visibility</p:attrName>
                                        </p:attrNameLst>
                                      </p:cBhvr>
                                      <p:to>
                                        <p:strVal val="visible"/>
                                      </p:to>
                                    </p:set>
                                    <p:animEffect transition="in" filter="wipe(up)">
                                      <p:cBhvr>
                                        <p:cTn id="165" dur="500"/>
                                        <p:tgtEl>
                                          <p:spTgt spid="239"/>
                                        </p:tgtEl>
                                      </p:cBhvr>
                                    </p:animEffect>
                                  </p:childTnLst>
                                </p:cTn>
                              </p:par>
                              <p:par>
                                <p:cTn id="166" presetID="22" presetClass="entr" presetSubtype="4" fill="hold" grpId="0" nodeType="withEffect">
                                  <p:stCondLst>
                                    <p:cond delay="0"/>
                                  </p:stCondLst>
                                  <p:childTnLst>
                                    <p:set>
                                      <p:cBhvr>
                                        <p:cTn id="167" dur="1" fill="hold">
                                          <p:stCondLst>
                                            <p:cond delay="0"/>
                                          </p:stCondLst>
                                        </p:cTn>
                                        <p:tgtEl>
                                          <p:spTgt spid="259"/>
                                        </p:tgtEl>
                                        <p:attrNameLst>
                                          <p:attrName>style.visibility</p:attrName>
                                        </p:attrNameLst>
                                      </p:cBhvr>
                                      <p:to>
                                        <p:strVal val="visible"/>
                                      </p:to>
                                    </p:set>
                                    <p:animEffect transition="in" filter="wipe(down)">
                                      <p:cBhvr>
                                        <p:cTn id="168" dur="500"/>
                                        <p:tgtEl>
                                          <p:spTgt spid="259"/>
                                        </p:tgtEl>
                                      </p:cBhvr>
                                    </p:animEffect>
                                  </p:childTnLst>
                                </p:cTn>
                              </p:par>
                              <p:par>
                                <p:cTn id="169" presetID="22" presetClass="entr" presetSubtype="4" fill="hold" grpId="0" nodeType="withEffect">
                                  <p:stCondLst>
                                    <p:cond delay="0"/>
                                  </p:stCondLst>
                                  <p:childTnLst>
                                    <p:set>
                                      <p:cBhvr>
                                        <p:cTn id="170" dur="1" fill="hold">
                                          <p:stCondLst>
                                            <p:cond delay="0"/>
                                          </p:stCondLst>
                                        </p:cTn>
                                        <p:tgtEl>
                                          <p:spTgt spid="279"/>
                                        </p:tgtEl>
                                        <p:attrNameLst>
                                          <p:attrName>style.visibility</p:attrName>
                                        </p:attrNameLst>
                                      </p:cBhvr>
                                      <p:to>
                                        <p:strVal val="visible"/>
                                      </p:to>
                                    </p:set>
                                    <p:animEffect transition="in" filter="wipe(down)">
                                      <p:cBhvr>
                                        <p:cTn id="171" dur="500"/>
                                        <p:tgtEl>
                                          <p:spTgt spid="279"/>
                                        </p:tgtEl>
                                      </p:cBhvr>
                                    </p:animEffect>
                                  </p:childTnLst>
                                </p:cTn>
                              </p:par>
                              <p:par>
                                <p:cTn id="172" presetID="22" presetClass="entr" presetSubtype="4" fill="hold" grpId="0" nodeType="withEffect">
                                  <p:stCondLst>
                                    <p:cond delay="0"/>
                                  </p:stCondLst>
                                  <p:childTnLst>
                                    <p:set>
                                      <p:cBhvr>
                                        <p:cTn id="173" dur="1" fill="hold">
                                          <p:stCondLst>
                                            <p:cond delay="0"/>
                                          </p:stCondLst>
                                        </p:cTn>
                                        <p:tgtEl>
                                          <p:spTgt spid="299"/>
                                        </p:tgtEl>
                                        <p:attrNameLst>
                                          <p:attrName>style.visibility</p:attrName>
                                        </p:attrNameLst>
                                      </p:cBhvr>
                                      <p:to>
                                        <p:strVal val="visible"/>
                                      </p:to>
                                    </p:set>
                                    <p:animEffect transition="in" filter="wipe(down)">
                                      <p:cBhvr>
                                        <p:cTn id="174" dur="500"/>
                                        <p:tgtEl>
                                          <p:spTgt spid="299"/>
                                        </p:tgtEl>
                                      </p:cBhvr>
                                    </p:animEffect>
                                  </p:childTnLst>
                                </p:cTn>
                              </p:par>
                              <p:par>
                                <p:cTn id="175" presetID="22" presetClass="entr" presetSubtype="4" fill="hold" grpId="0" nodeType="withEffect">
                                  <p:stCondLst>
                                    <p:cond delay="0"/>
                                  </p:stCondLst>
                                  <p:childTnLst>
                                    <p:set>
                                      <p:cBhvr>
                                        <p:cTn id="176" dur="1" fill="hold">
                                          <p:stCondLst>
                                            <p:cond delay="0"/>
                                          </p:stCondLst>
                                        </p:cTn>
                                        <p:tgtEl>
                                          <p:spTgt spid="319"/>
                                        </p:tgtEl>
                                        <p:attrNameLst>
                                          <p:attrName>style.visibility</p:attrName>
                                        </p:attrNameLst>
                                      </p:cBhvr>
                                      <p:to>
                                        <p:strVal val="visible"/>
                                      </p:to>
                                    </p:set>
                                    <p:animEffect transition="in" filter="wipe(down)">
                                      <p:cBhvr>
                                        <p:cTn id="177" dur="500"/>
                                        <p:tgtEl>
                                          <p:spTgt spid="319"/>
                                        </p:tgtEl>
                                      </p:cBhvr>
                                    </p:animEffect>
                                  </p:childTnLst>
                                </p:cTn>
                              </p:par>
                              <p:par>
                                <p:cTn id="178" presetID="22" presetClass="entr" presetSubtype="4" fill="hold" grpId="0" nodeType="withEffect">
                                  <p:stCondLst>
                                    <p:cond delay="0"/>
                                  </p:stCondLst>
                                  <p:childTnLst>
                                    <p:set>
                                      <p:cBhvr>
                                        <p:cTn id="179" dur="1" fill="hold">
                                          <p:stCondLst>
                                            <p:cond delay="0"/>
                                          </p:stCondLst>
                                        </p:cTn>
                                        <p:tgtEl>
                                          <p:spTgt spid="339"/>
                                        </p:tgtEl>
                                        <p:attrNameLst>
                                          <p:attrName>style.visibility</p:attrName>
                                        </p:attrNameLst>
                                      </p:cBhvr>
                                      <p:to>
                                        <p:strVal val="visible"/>
                                      </p:to>
                                    </p:set>
                                    <p:animEffect transition="in" filter="wipe(down)">
                                      <p:cBhvr>
                                        <p:cTn id="180" dur="500"/>
                                        <p:tgtEl>
                                          <p:spTgt spid="339"/>
                                        </p:tgtEl>
                                      </p:cBhvr>
                                    </p:animEffect>
                                  </p:childTnLst>
                                </p:cTn>
                              </p:par>
                              <p:par>
                                <p:cTn id="181" presetID="22" presetClass="entr" presetSubtype="1" fill="hold" grpId="0" nodeType="withEffect">
                                  <p:stCondLst>
                                    <p:cond delay="0"/>
                                  </p:stCondLst>
                                  <p:childTnLst>
                                    <p:set>
                                      <p:cBhvr>
                                        <p:cTn id="182" dur="1" fill="hold">
                                          <p:stCondLst>
                                            <p:cond delay="0"/>
                                          </p:stCondLst>
                                        </p:cTn>
                                        <p:tgtEl>
                                          <p:spTgt spid="220"/>
                                        </p:tgtEl>
                                        <p:attrNameLst>
                                          <p:attrName>style.visibility</p:attrName>
                                        </p:attrNameLst>
                                      </p:cBhvr>
                                      <p:to>
                                        <p:strVal val="visible"/>
                                      </p:to>
                                    </p:set>
                                    <p:animEffect transition="in" filter="wipe(up)">
                                      <p:cBhvr>
                                        <p:cTn id="183" dur="500"/>
                                        <p:tgtEl>
                                          <p:spTgt spid="220"/>
                                        </p:tgtEl>
                                      </p:cBhvr>
                                    </p:animEffect>
                                  </p:childTnLst>
                                </p:cTn>
                              </p:par>
                              <p:par>
                                <p:cTn id="184" presetID="22" presetClass="entr" presetSubtype="4" fill="hold" grpId="0" nodeType="withEffect">
                                  <p:stCondLst>
                                    <p:cond delay="0"/>
                                  </p:stCondLst>
                                  <p:childTnLst>
                                    <p:set>
                                      <p:cBhvr>
                                        <p:cTn id="185" dur="1" fill="hold">
                                          <p:stCondLst>
                                            <p:cond delay="0"/>
                                          </p:stCondLst>
                                        </p:cTn>
                                        <p:tgtEl>
                                          <p:spTgt spid="240"/>
                                        </p:tgtEl>
                                        <p:attrNameLst>
                                          <p:attrName>style.visibility</p:attrName>
                                        </p:attrNameLst>
                                      </p:cBhvr>
                                      <p:to>
                                        <p:strVal val="visible"/>
                                      </p:to>
                                    </p:set>
                                    <p:animEffect transition="in" filter="wipe(down)">
                                      <p:cBhvr>
                                        <p:cTn id="186" dur="500"/>
                                        <p:tgtEl>
                                          <p:spTgt spid="240"/>
                                        </p:tgtEl>
                                      </p:cBhvr>
                                    </p:animEffect>
                                  </p:childTnLst>
                                </p:cTn>
                              </p:par>
                              <p:par>
                                <p:cTn id="187" presetID="22" presetClass="entr" presetSubtype="4" fill="hold" grpId="0" nodeType="withEffect">
                                  <p:stCondLst>
                                    <p:cond delay="0"/>
                                  </p:stCondLst>
                                  <p:childTnLst>
                                    <p:set>
                                      <p:cBhvr>
                                        <p:cTn id="188" dur="1" fill="hold">
                                          <p:stCondLst>
                                            <p:cond delay="0"/>
                                          </p:stCondLst>
                                        </p:cTn>
                                        <p:tgtEl>
                                          <p:spTgt spid="260"/>
                                        </p:tgtEl>
                                        <p:attrNameLst>
                                          <p:attrName>style.visibility</p:attrName>
                                        </p:attrNameLst>
                                      </p:cBhvr>
                                      <p:to>
                                        <p:strVal val="visible"/>
                                      </p:to>
                                    </p:set>
                                    <p:animEffect transition="in" filter="wipe(down)">
                                      <p:cBhvr>
                                        <p:cTn id="189" dur="500"/>
                                        <p:tgtEl>
                                          <p:spTgt spid="260"/>
                                        </p:tgtEl>
                                      </p:cBhvr>
                                    </p:animEffect>
                                  </p:childTnLst>
                                </p:cTn>
                              </p:par>
                              <p:par>
                                <p:cTn id="190" presetID="22" presetClass="entr" presetSubtype="4" fill="hold" grpId="0" nodeType="withEffect">
                                  <p:stCondLst>
                                    <p:cond delay="0"/>
                                  </p:stCondLst>
                                  <p:childTnLst>
                                    <p:set>
                                      <p:cBhvr>
                                        <p:cTn id="191" dur="1" fill="hold">
                                          <p:stCondLst>
                                            <p:cond delay="0"/>
                                          </p:stCondLst>
                                        </p:cTn>
                                        <p:tgtEl>
                                          <p:spTgt spid="280"/>
                                        </p:tgtEl>
                                        <p:attrNameLst>
                                          <p:attrName>style.visibility</p:attrName>
                                        </p:attrNameLst>
                                      </p:cBhvr>
                                      <p:to>
                                        <p:strVal val="visible"/>
                                      </p:to>
                                    </p:set>
                                    <p:animEffect transition="in" filter="wipe(down)">
                                      <p:cBhvr>
                                        <p:cTn id="192" dur="500"/>
                                        <p:tgtEl>
                                          <p:spTgt spid="280"/>
                                        </p:tgtEl>
                                      </p:cBhvr>
                                    </p:animEffect>
                                  </p:childTnLst>
                                </p:cTn>
                              </p:par>
                              <p:par>
                                <p:cTn id="193" presetID="22" presetClass="entr" presetSubtype="4" fill="hold" grpId="0" nodeType="withEffect">
                                  <p:stCondLst>
                                    <p:cond delay="0"/>
                                  </p:stCondLst>
                                  <p:childTnLst>
                                    <p:set>
                                      <p:cBhvr>
                                        <p:cTn id="194" dur="1" fill="hold">
                                          <p:stCondLst>
                                            <p:cond delay="0"/>
                                          </p:stCondLst>
                                        </p:cTn>
                                        <p:tgtEl>
                                          <p:spTgt spid="300"/>
                                        </p:tgtEl>
                                        <p:attrNameLst>
                                          <p:attrName>style.visibility</p:attrName>
                                        </p:attrNameLst>
                                      </p:cBhvr>
                                      <p:to>
                                        <p:strVal val="visible"/>
                                      </p:to>
                                    </p:set>
                                    <p:animEffect transition="in" filter="wipe(down)">
                                      <p:cBhvr>
                                        <p:cTn id="195" dur="500"/>
                                        <p:tgtEl>
                                          <p:spTgt spid="300"/>
                                        </p:tgtEl>
                                      </p:cBhvr>
                                    </p:animEffect>
                                  </p:childTnLst>
                                </p:cTn>
                              </p:par>
                              <p:par>
                                <p:cTn id="196" presetID="22" presetClass="entr" presetSubtype="4" fill="hold" grpId="0" nodeType="withEffect">
                                  <p:stCondLst>
                                    <p:cond delay="0"/>
                                  </p:stCondLst>
                                  <p:childTnLst>
                                    <p:set>
                                      <p:cBhvr>
                                        <p:cTn id="197" dur="1" fill="hold">
                                          <p:stCondLst>
                                            <p:cond delay="0"/>
                                          </p:stCondLst>
                                        </p:cTn>
                                        <p:tgtEl>
                                          <p:spTgt spid="320"/>
                                        </p:tgtEl>
                                        <p:attrNameLst>
                                          <p:attrName>style.visibility</p:attrName>
                                        </p:attrNameLst>
                                      </p:cBhvr>
                                      <p:to>
                                        <p:strVal val="visible"/>
                                      </p:to>
                                    </p:set>
                                    <p:animEffect transition="in" filter="wipe(down)">
                                      <p:cBhvr>
                                        <p:cTn id="198" dur="500"/>
                                        <p:tgtEl>
                                          <p:spTgt spid="320"/>
                                        </p:tgtEl>
                                      </p:cBhvr>
                                    </p:animEffect>
                                  </p:childTnLst>
                                </p:cTn>
                              </p:par>
                              <p:par>
                                <p:cTn id="199" presetID="22" presetClass="entr" presetSubtype="4" fill="hold" grpId="0" nodeType="withEffect">
                                  <p:stCondLst>
                                    <p:cond delay="0"/>
                                  </p:stCondLst>
                                  <p:childTnLst>
                                    <p:set>
                                      <p:cBhvr>
                                        <p:cTn id="200" dur="1" fill="hold">
                                          <p:stCondLst>
                                            <p:cond delay="0"/>
                                          </p:stCondLst>
                                        </p:cTn>
                                        <p:tgtEl>
                                          <p:spTgt spid="340"/>
                                        </p:tgtEl>
                                        <p:attrNameLst>
                                          <p:attrName>style.visibility</p:attrName>
                                        </p:attrNameLst>
                                      </p:cBhvr>
                                      <p:to>
                                        <p:strVal val="visible"/>
                                      </p:to>
                                    </p:set>
                                    <p:animEffect transition="in" filter="wipe(down)">
                                      <p:cBhvr>
                                        <p:cTn id="201" dur="500"/>
                                        <p:tgtEl>
                                          <p:spTgt spid="340"/>
                                        </p:tgtEl>
                                      </p:cBhvr>
                                    </p:animEffect>
                                  </p:childTnLst>
                                </p:cTn>
                              </p:par>
                              <p:par>
                                <p:cTn id="202" presetID="22" presetClass="entr" presetSubtype="1" fill="hold" grpId="0" nodeType="withEffect">
                                  <p:stCondLst>
                                    <p:cond delay="0"/>
                                  </p:stCondLst>
                                  <p:childTnLst>
                                    <p:set>
                                      <p:cBhvr>
                                        <p:cTn id="203" dur="1" fill="hold">
                                          <p:stCondLst>
                                            <p:cond delay="0"/>
                                          </p:stCondLst>
                                        </p:cTn>
                                        <p:tgtEl>
                                          <p:spTgt spid="221"/>
                                        </p:tgtEl>
                                        <p:attrNameLst>
                                          <p:attrName>style.visibility</p:attrName>
                                        </p:attrNameLst>
                                      </p:cBhvr>
                                      <p:to>
                                        <p:strVal val="visible"/>
                                      </p:to>
                                    </p:set>
                                    <p:animEffect transition="in" filter="wipe(up)">
                                      <p:cBhvr>
                                        <p:cTn id="204" dur="500"/>
                                        <p:tgtEl>
                                          <p:spTgt spid="221"/>
                                        </p:tgtEl>
                                      </p:cBhvr>
                                    </p:animEffect>
                                  </p:childTnLst>
                                </p:cTn>
                              </p:par>
                              <p:par>
                                <p:cTn id="205" presetID="22" presetClass="entr" presetSubtype="4" fill="hold" grpId="0" nodeType="withEffect">
                                  <p:stCondLst>
                                    <p:cond delay="0"/>
                                  </p:stCondLst>
                                  <p:childTnLst>
                                    <p:set>
                                      <p:cBhvr>
                                        <p:cTn id="206" dur="1" fill="hold">
                                          <p:stCondLst>
                                            <p:cond delay="0"/>
                                          </p:stCondLst>
                                        </p:cTn>
                                        <p:tgtEl>
                                          <p:spTgt spid="241"/>
                                        </p:tgtEl>
                                        <p:attrNameLst>
                                          <p:attrName>style.visibility</p:attrName>
                                        </p:attrNameLst>
                                      </p:cBhvr>
                                      <p:to>
                                        <p:strVal val="visible"/>
                                      </p:to>
                                    </p:set>
                                    <p:animEffect transition="in" filter="wipe(down)">
                                      <p:cBhvr>
                                        <p:cTn id="207" dur="500"/>
                                        <p:tgtEl>
                                          <p:spTgt spid="241"/>
                                        </p:tgtEl>
                                      </p:cBhvr>
                                    </p:animEffect>
                                  </p:childTnLst>
                                </p:cTn>
                              </p:par>
                              <p:par>
                                <p:cTn id="208" presetID="22" presetClass="entr" presetSubtype="4" fill="hold" grpId="0" nodeType="withEffect">
                                  <p:stCondLst>
                                    <p:cond delay="0"/>
                                  </p:stCondLst>
                                  <p:childTnLst>
                                    <p:set>
                                      <p:cBhvr>
                                        <p:cTn id="209" dur="1" fill="hold">
                                          <p:stCondLst>
                                            <p:cond delay="0"/>
                                          </p:stCondLst>
                                        </p:cTn>
                                        <p:tgtEl>
                                          <p:spTgt spid="261"/>
                                        </p:tgtEl>
                                        <p:attrNameLst>
                                          <p:attrName>style.visibility</p:attrName>
                                        </p:attrNameLst>
                                      </p:cBhvr>
                                      <p:to>
                                        <p:strVal val="visible"/>
                                      </p:to>
                                    </p:set>
                                    <p:animEffect transition="in" filter="wipe(down)">
                                      <p:cBhvr>
                                        <p:cTn id="210" dur="500"/>
                                        <p:tgtEl>
                                          <p:spTgt spid="261"/>
                                        </p:tgtEl>
                                      </p:cBhvr>
                                    </p:animEffect>
                                  </p:childTnLst>
                                </p:cTn>
                              </p:par>
                              <p:par>
                                <p:cTn id="211" presetID="22" presetClass="entr" presetSubtype="4" fill="hold" grpId="0" nodeType="withEffect">
                                  <p:stCondLst>
                                    <p:cond delay="0"/>
                                  </p:stCondLst>
                                  <p:childTnLst>
                                    <p:set>
                                      <p:cBhvr>
                                        <p:cTn id="212" dur="1" fill="hold">
                                          <p:stCondLst>
                                            <p:cond delay="0"/>
                                          </p:stCondLst>
                                        </p:cTn>
                                        <p:tgtEl>
                                          <p:spTgt spid="281"/>
                                        </p:tgtEl>
                                        <p:attrNameLst>
                                          <p:attrName>style.visibility</p:attrName>
                                        </p:attrNameLst>
                                      </p:cBhvr>
                                      <p:to>
                                        <p:strVal val="visible"/>
                                      </p:to>
                                    </p:set>
                                    <p:animEffect transition="in" filter="wipe(down)">
                                      <p:cBhvr>
                                        <p:cTn id="213" dur="500"/>
                                        <p:tgtEl>
                                          <p:spTgt spid="281"/>
                                        </p:tgtEl>
                                      </p:cBhvr>
                                    </p:animEffect>
                                  </p:childTnLst>
                                </p:cTn>
                              </p:par>
                              <p:par>
                                <p:cTn id="214" presetID="22" presetClass="entr" presetSubtype="4" fill="hold" grpId="0" nodeType="withEffect">
                                  <p:stCondLst>
                                    <p:cond delay="0"/>
                                  </p:stCondLst>
                                  <p:childTnLst>
                                    <p:set>
                                      <p:cBhvr>
                                        <p:cTn id="215" dur="1" fill="hold">
                                          <p:stCondLst>
                                            <p:cond delay="0"/>
                                          </p:stCondLst>
                                        </p:cTn>
                                        <p:tgtEl>
                                          <p:spTgt spid="301"/>
                                        </p:tgtEl>
                                        <p:attrNameLst>
                                          <p:attrName>style.visibility</p:attrName>
                                        </p:attrNameLst>
                                      </p:cBhvr>
                                      <p:to>
                                        <p:strVal val="visible"/>
                                      </p:to>
                                    </p:set>
                                    <p:animEffect transition="in" filter="wipe(down)">
                                      <p:cBhvr>
                                        <p:cTn id="216" dur="500"/>
                                        <p:tgtEl>
                                          <p:spTgt spid="301"/>
                                        </p:tgtEl>
                                      </p:cBhvr>
                                    </p:animEffect>
                                  </p:childTnLst>
                                </p:cTn>
                              </p:par>
                              <p:par>
                                <p:cTn id="217" presetID="22" presetClass="entr" presetSubtype="4" fill="hold" grpId="0" nodeType="withEffect">
                                  <p:stCondLst>
                                    <p:cond delay="0"/>
                                  </p:stCondLst>
                                  <p:childTnLst>
                                    <p:set>
                                      <p:cBhvr>
                                        <p:cTn id="218" dur="1" fill="hold">
                                          <p:stCondLst>
                                            <p:cond delay="0"/>
                                          </p:stCondLst>
                                        </p:cTn>
                                        <p:tgtEl>
                                          <p:spTgt spid="321"/>
                                        </p:tgtEl>
                                        <p:attrNameLst>
                                          <p:attrName>style.visibility</p:attrName>
                                        </p:attrNameLst>
                                      </p:cBhvr>
                                      <p:to>
                                        <p:strVal val="visible"/>
                                      </p:to>
                                    </p:set>
                                    <p:animEffect transition="in" filter="wipe(down)">
                                      <p:cBhvr>
                                        <p:cTn id="219" dur="500"/>
                                        <p:tgtEl>
                                          <p:spTgt spid="321"/>
                                        </p:tgtEl>
                                      </p:cBhvr>
                                    </p:animEffect>
                                  </p:childTnLst>
                                </p:cTn>
                              </p:par>
                              <p:par>
                                <p:cTn id="220" presetID="22" presetClass="entr" presetSubtype="4" fill="hold" grpId="0" nodeType="withEffect">
                                  <p:stCondLst>
                                    <p:cond delay="0"/>
                                  </p:stCondLst>
                                  <p:childTnLst>
                                    <p:set>
                                      <p:cBhvr>
                                        <p:cTn id="221" dur="1" fill="hold">
                                          <p:stCondLst>
                                            <p:cond delay="0"/>
                                          </p:stCondLst>
                                        </p:cTn>
                                        <p:tgtEl>
                                          <p:spTgt spid="341"/>
                                        </p:tgtEl>
                                        <p:attrNameLst>
                                          <p:attrName>style.visibility</p:attrName>
                                        </p:attrNameLst>
                                      </p:cBhvr>
                                      <p:to>
                                        <p:strVal val="visible"/>
                                      </p:to>
                                    </p:set>
                                    <p:animEffect transition="in" filter="wipe(down)">
                                      <p:cBhvr>
                                        <p:cTn id="222" dur="500"/>
                                        <p:tgtEl>
                                          <p:spTgt spid="341"/>
                                        </p:tgtEl>
                                      </p:cBhvr>
                                    </p:animEffect>
                                  </p:childTnLst>
                                </p:cTn>
                              </p:par>
                              <p:par>
                                <p:cTn id="223" presetID="22" presetClass="entr" presetSubtype="4" fill="hold" grpId="0" nodeType="withEffect">
                                  <p:stCondLst>
                                    <p:cond delay="0"/>
                                  </p:stCondLst>
                                  <p:childTnLst>
                                    <p:set>
                                      <p:cBhvr>
                                        <p:cTn id="224" dur="1" fill="hold">
                                          <p:stCondLst>
                                            <p:cond delay="0"/>
                                          </p:stCondLst>
                                        </p:cTn>
                                        <p:tgtEl>
                                          <p:spTgt spid="186"/>
                                        </p:tgtEl>
                                        <p:attrNameLst>
                                          <p:attrName>style.visibility</p:attrName>
                                        </p:attrNameLst>
                                      </p:cBhvr>
                                      <p:to>
                                        <p:strVal val="visible"/>
                                      </p:to>
                                    </p:set>
                                    <p:animEffect transition="in" filter="wipe(down)">
                                      <p:cBhvr>
                                        <p:cTn id="225" dur="500"/>
                                        <p:tgtEl>
                                          <p:spTgt spid="186"/>
                                        </p:tgtEl>
                                      </p:cBhvr>
                                    </p:animEffect>
                                  </p:childTnLst>
                                </p:cTn>
                              </p:par>
                              <p:par>
                                <p:cTn id="226" presetID="22" presetClass="entr" presetSubtype="4" fill="hold" grpId="0" nodeType="withEffect">
                                  <p:stCondLst>
                                    <p:cond delay="0"/>
                                  </p:stCondLst>
                                  <p:childTnLst>
                                    <p:set>
                                      <p:cBhvr>
                                        <p:cTn id="227" dur="1" fill="hold">
                                          <p:stCondLst>
                                            <p:cond delay="0"/>
                                          </p:stCondLst>
                                        </p:cTn>
                                        <p:tgtEl>
                                          <p:spTgt spid="359"/>
                                        </p:tgtEl>
                                        <p:attrNameLst>
                                          <p:attrName>style.visibility</p:attrName>
                                        </p:attrNameLst>
                                      </p:cBhvr>
                                      <p:to>
                                        <p:strVal val="visible"/>
                                      </p:to>
                                    </p:set>
                                    <p:animEffect transition="in" filter="wipe(down)">
                                      <p:cBhvr>
                                        <p:cTn id="228" dur="500"/>
                                        <p:tgtEl>
                                          <p:spTgt spid="359"/>
                                        </p:tgtEl>
                                      </p:cBhvr>
                                    </p:animEffect>
                                  </p:childTnLst>
                                </p:cTn>
                              </p:par>
                            </p:childTnLst>
                          </p:cTn>
                        </p:par>
                      </p:childTnLst>
                    </p:cTn>
                  </p:par>
                  <p:par>
                    <p:cTn id="229" fill="hold">
                      <p:stCondLst>
                        <p:cond delay="indefinite"/>
                      </p:stCondLst>
                      <p:childTnLst>
                        <p:par>
                          <p:cTn id="230" fill="hold">
                            <p:stCondLst>
                              <p:cond delay="0"/>
                            </p:stCondLst>
                            <p:childTnLst>
                              <p:par>
                                <p:cTn id="231" presetID="22" presetClass="entr" presetSubtype="1" fill="hold" grpId="0" nodeType="clickEffect">
                                  <p:stCondLst>
                                    <p:cond delay="0"/>
                                  </p:stCondLst>
                                  <p:childTnLst>
                                    <p:set>
                                      <p:cBhvr>
                                        <p:cTn id="232" dur="1" fill="hold">
                                          <p:stCondLst>
                                            <p:cond delay="0"/>
                                          </p:stCondLst>
                                        </p:cTn>
                                        <p:tgtEl>
                                          <p:spTgt spid="222"/>
                                        </p:tgtEl>
                                        <p:attrNameLst>
                                          <p:attrName>style.visibility</p:attrName>
                                        </p:attrNameLst>
                                      </p:cBhvr>
                                      <p:to>
                                        <p:strVal val="visible"/>
                                      </p:to>
                                    </p:set>
                                    <p:animEffect transition="in" filter="wipe(up)">
                                      <p:cBhvr>
                                        <p:cTn id="233" dur="500"/>
                                        <p:tgtEl>
                                          <p:spTgt spid="222"/>
                                        </p:tgtEl>
                                      </p:cBhvr>
                                    </p:animEffect>
                                  </p:childTnLst>
                                </p:cTn>
                              </p:par>
                              <p:par>
                                <p:cTn id="234" presetID="22" presetClass="entr" presetSubtype="4" fill="hold" grpId="0" nodeType="withEffect">
                                  <p:stCondLst>
                                    <p:cond delay="0"/>
                                  </p:stCondLst>
                                  <p:childTnLst>
                                    <p:set>
                                      <p:cBhvr>
                                        <p:cTn id="235" dur="1" fill="hold">
                                          <p:stCondLst>
                                            <p:cond delay="0"/>
                                          </p:stCondLst>
                                        </p:cTn>
                                        <p:tgtEl>
                                          <p:spTgt spid="242"/>
                                        </p:tgtEl>
                                        <p:attrNameLst>
                                          <p:attrName>style.visibility</p:attrName>
                                        </p:attrNameLst>
                                      </p:cBhvr>
                                      <p:to>
                                        <p:strVal val="visible"/>
                                      </p:to>
                                    </p:set>
                                    <p:animEffect transition="in" filter="wipe(down)">
                                      <p:cBhvr>
                                        <p:cTn id="236" dur="500"/>
                                        <p:tgtEl>
                                          <p:spTgt spid="242"/>
                                        </p:tgtEl>
                                      </p:cBhvr>
                                    </p:animEffect>
                                  </p:childTnLst>
                                </p:cTn>
                              </p:par>
                              <p:par>
                                <p:cTn id="237" presetID="22" presetClass="entr" presetSubtype="4" fill="hold" grpId="0" nodeType="withEffect">
                                  <p:stCondLst>
                                    <p:cond delay="0"/>
                                  </p:stCondLst>
                                  <p:childTnLst>
                                    <p:set>
                                      <p:cBhvr>
                                        <p:cTn id="238" dur="1" fill="hold">
                                          <p:stCondLst>
                                            <p:cond delay="0"/>
                                          </p:stCondLst>
                                        </p:cTn>
                                        <p:tgtEl>
                                          <p:spTgt spid="262"/>
                                        </p:tgtEl>
                                        <p:attrNameLst>
                                          <p:attrName>style.visibility</p:attrName>
                                        </p:attrNameLst>
                                      </p:cBhvr>
                                      <p:to>
                                        <p:strVal val="visible"/>
                                      </p:to>
                                    </p:set>
                                    <p:animEffect transition="in" filter="wipe(down)">
                                      <p:cBhvr>
                                        <p:cTn id="239" dur="500"/>
                                        <p:tgtEl>
                                          <p:spTgt spid="262"/>
                                        </p:tgtEl>
                                      </p:cBhvr>
                                    </p:animEffect>
                                  </p:childTnLst>
                                </p:cTn>
                              </p:par>
                              <p:par>
                                <p:cTn id="240" presetID="22" presetClass="entr" presetSubtype="4" fill="hold" grpId="0" nodeType="withEffect">
                                  <p:stCondLst>
                                    <p:cond delay="0"/>
                                  </p:stCondLst>
                                  <p:childTnLst>
                                    <p:set>
                                      <p:cBhvr>
                                        <p:cTn id="241" dur="1" fill="hold">
                                          <p:stCondLst>
                                            <p:cond delay="0"/>
                                          </p:stCondLst>
                                        </p:cTn>
                                        <p:tgtEl>
                                          <p:spTgt spid="282"/>
                                        </p:tgtEl>
                                        <p:attrNameLst>
                                          <p:attrName>style.visibility</p:attrName>
                                        </p:attrNameLst>
                                      </p:cBhvr>
                                      <p:to>
                                        <p:strVal val="visible"/>
                                      </p:to>
                                    </p:set>
                                    <p:animEffect transition="in" filter="wipe(down)">
                                      <p:cBhvr>
                                        <p:cTn id="242" dur="500"/>
                                        <p:tgtEl>
                                          <p:spTgt spid="282"/>
                                        </p:tgtEl>
                                      </p:cBhvr>
                                    </p:animEffect>
                                  </p:childTnLst>
                                </p:cTn>
                              </p:par>
                              <p:par>
                                <p:cTn id="243" presetID="22" presetClass="entr" presetSubtype="4" fill="hold" grpId="0" nodeType="withEffect">
                                  <p:stCondLst>
                                    <p:cond delay="0"/>
                                  </p:stCondLst>
                                  <p:childTnLst>
                                    <p:set>
                                      <p:cBhvr>
                                        <p:cTn id="244" dur="1" fill="hold">
                                          <p:stCondLst>
                                            <p:cond delay="0"/>
                                          </p:stCondLst>
                                        </p:cTn>
                                        <p:tgtEl>
                                          <p:spTgt spid="302"/>
                                        </p:tgtEl>
                                        <p:attrNameLst>
                                          <p:attrName>style.visibility</p:attrName>
                                        </p:attrNameLst>
                                      </p:cBhvr>
                                      <p:to>
                                        <p:strVal val="visible"/>
                                      </p:to>
                                    </p:set>
                                    <p:animEffect transition="in" filter="wipe(down)">
                                      <p:cBhvr>
                                        <p:cTn id="245" dur="500"/>
                                        <p:tgtEl>
                                          <p:spTgt spid="302"/>
                                        </p:tgtEl>
                                      </p:cBhvr>
                                    </p:animEffect>
                                  </p:childTnLst>
                                </p:cTn>
                              </p:par>
                              <p:par>
                                <p:cTn id="246" presetID="22" presetClass="entr" presetSubtype="4" fill="hold" grpId="0" nodeType="withEffect">
                                  <p:stCondLst>
                                    <p:cond delay="0"/>
                                  </p:stCondLst>
                                  <p:childTnLst>
                                    <p:set>
                                      <p:cBhvr>
                                        <p:cTn id="247" dur="1" fill="hold">
                                          <p:stCondLst>
                                            <p:cond delay="0"/>
                                          </p:stCondLst>
                                        </p:cTn>
                                        <p:tgtEl>
                                          <p:spTgt spid="322"/>
                                        </p:tgtEl>
                                        <p:attrNameLst>
                                          <p:attrName>style.visibility</p:attrName>
                                        </p:attrNameLst>
                                      </p:cBhvr>
                                      <p:to>
                                        <p:strVal val="visible"/>
                                      </p:to>
                                    </p:set>
                                    <p:animEffect transition="in" filter="wipe(down)">
                                      <p:cBhvr>
                                        <p:cTn id="248" dur="500"/>
                                        <p:tgtEl>
                                          <p:spTgt spid="322"/>
                                        </p:tgtEl>
                                      </p:cBhvr>
                                    </p:animEffect>
                                  </p:childTnLst>
                                </p:cTn>
                              </p:par>
                              <p:par>
                                <p:cTn id="249" presetID="22" presetClass="entr" presetSubtype="4" fill="hold" grpId="0" nodeType="withEffect">
                                  <p:stCondLst>
                                    <p:cond delay="0"/>
                                  </p:stCondLst>
                                  <p:childTnLst>
                                    <p:set>
                                      <p:cBhvr>
                                        <p:cTn id="250" dur="1" fill="hold">
                                          <p:stCondLst>
                                            <p:cond delay="0"/>
                                          </p:stCondLst>
                                        </p:cTn>
                                        <p:tgtEl>
                                          <p:spTgt spid="342"/>
                                        </p:tgtEl>
                                        <p:attrNameLst>
                                          <p:attrName>style.visibility</p:attrName>
                                        </p:attrNameLst>
                                      </p:cBhvr>
                                      <p:to>
                                        <p:strVal val="visible"/>
                                      </p:to>
                                    </p:set>
                                    <p:animEffect transition="in" filter="wipe(down)">
                                      <p:cBhvr>
                                        <p:cTn id="251" dur="500"/>
                                        <p:tgtEl>
                                          <p:spTgt spid="342"/>
                                        </p:tgtEl>
                                      </p:cBhvr>
                                    </p:animEffect>
                                  </p:childTnLst>
                                </p:cTn>
                              </p:par>
                              <p:par>
                                <p:cTn id="252" presetID="22" presetClass="entr" presetSubtype="1" fill="hold" grpId="0" nodeType="withEffect">
                                  <p:stCondLst>
                                    <p:cond delay="0"/>
                                  </p:stCondLst>
                                  <p:childTnLst>
                                    <p:set>
                                      <p:cBhvr>
                                        <p:cTn id="253" dur="1" fill="hold">
                                          <p:stCondLst>
                                            <p:cond delay="0"/>
                                          </p:stCondLst>
                                        </p:cTn>
                                        <p:tgtEl>
                                          <p:spTgt spid="223"/>
                                        </p:tgtEl>
                                        <p:attrNameLst>
                                          <p:attrName>style.visibility</p:attrName>
                                        </p:attrNameLst>
                                      </p:cBhvr>
                                      <p:to>
                                        <p:strVal val="visible"/>
                                      </p:to>
                                    </p:set>
                                    <p:animEffect transition="in" filter="wipe(up)">
                                      <p:cBhvr>
                                        <p:cTn id="254" dur="500"/>
                                        <p:tgtEl>
                                          <p:spTgt spid="223"/>
                                        </p:tgtEl>
                                      </p:cBhvr>
                                    </p:animEffect>
                                  </p:childTnLst>
                                </p:cTn>
                              </p:par>
                              <p:par>
                                <p:cTn id="255" presetID="22" presetClass="entr" presetSubtype="4" fill="hold" grpId="0" nodeType="withEffect">
                                  <p:stCondLst>
                                    <p:cond delay="0"/>
                                  </p:stCondLst>
                                  <p:childTnLst>
                                    <p:set>
                                      <p:cBhvr>
                                        <p:cTn id="256" dur="1" fill="hold">
                                          <p:stCondLst>
                                            <p:cond delay="0"/>
                                          </p:stCondLst>
                                        </p:cTn>
                                        <p:tgtEl>
                                          <p:spTgt spid="243"/>
                                        </p:tgtEl>
                                        <p:attrNameLst>
                                          <p:attrName>style.visibility</p:attrName>
                                        </p:attrNameLst>
                                      </p:cBhvr>
                                      <p:to>
                                        <p:strVal val="visible"/>
                                      </p:to>
                                    </p:set>
                                    <p:animEffect transition="in" filter="wipe(down)">
                                      <p:cBhvr>
                                        <p:cTn id="257" dur="500"/>
                                        <p:tgtEl>
                                          <p:spTgt spid="243"/>
                                        </p:tgtEl>
                                      </p:cBhvr>
                                    </p:animEffect>
                                  </p:childTnLst>
                                </p:cTn>
                              </p:par>
                              <p:par>
                                <p:cTn id="258" presetID="22" presetClass="entr" presetSubtype="4" fill="hold" grpId="0" nodeType="withEffect">
                                  <p:stCondLst>
                                    <p:cond delay="0"/>
                                  </p:stCondLst>
                                  <p:childTnLst>
                                    <p:set>
                                      <p:cBhvr>
                                        <p:cTn id="259" dur="1" fill="hold">
                                          <p:stCondLst>
                                            <p:cond delay="0"/>
                                          </p:stCondLst>
                                        </p:cTn>
                                        <p:tgtEl>
                                          <p:spTgt spid="263"/>
                                        </p:tgtEl>
                                        <p:attrNameLst>
                                          <p:attrName>style.visibility</p:attrName>
                                        </p:attrNameLst>
                                      </p:cBhvr>
                                      <p:to>
                                        <p:strVal val="visible"/>
                                      </p:to>
                                    </p:set>
                                    <p:animEffect transition="in" filter="wipe(down)">
                                      <p:cBhvr>
                                        <p:cTn id="260" dur="500"/>
                                        <p:tgtEl>
                                          <p:spTgt spid="263"/>
                                        </p:tgtEl>
                                      </p:cBhvr>
                                    </p:animEffect>
                                  </p:childTnLst>
                                </p:cTn>
                              </p:par>
                              <p:par>
                                <p:cTn id="261" presetID="22" presetClass="entr" presetSubtype="4" fill="hold" grpId="0" nodeType="withEffect">
                                  <p:stCondLst>
                                    <p:cond delay="0"/>
                                  </p:stCondLst>
                                  <p:childTnLst>
                                    <p:set>
                                      <p:cBhvr>
                                        <p:cTn id="262" dur="1" fill="hold">
                                          <p:stCondLst>
                                            <p:cond delay="0"/>
                                          </p:stCondLst>
                                        </p:cTn>
                                        <p:tgtEl>
                                          <p:spTgt spid="283"/>
                                        </p:tgtEl>
                                        <p:attrNameLst>
                                          <p:attrName>style.visibility</p:attrName>
                                        </p:attrNameLst>
                                      </p:cBhvr>
                                      <p:to>
                                        <p:strVal val="visible"/>
                                      </p:to>
                                    </p:set>
                                    <p:animEffect transition="in" filter="wipe(down)">
                                      <p:cBhvr>
                                        <p:cTn id="263" dur="500"/>
                                        <p:tgtEl>
                                          <p:spTgt spid="283"/>
                                        </p:tgtEl>
                                      </p:cBhvr>
                                    </p:animEffect>
                                  </p:childTnLst>
                                </p:cTn>
                              </p:par>
                              <p:par>
                                <p:cTn id="264" presetID="22" presetClass="entr" presetSubtype="4" fill="hold" grpId="0" nodeType="withEffect">
                                  <p:stCondLst>
                                    <p:cond delay="0"/>
                                  </p:stCondLst>
                                  <p:childTnLst>
                                    <p:set>
                                      <p:cBhvr>
                                        <p:cTn id="265" dur="1" fill="hold">
                                          <p:stCondLst>
                                            <p:cond delay="0"/>
                                          </p:stCondLst>
                                        </p:cTn>
                                        <p:tgtEl>
                                          <p:spTgt spid="303"/>
                                        </p:tgtEl>
                                        <p:attrNameLst>
                                          <p:attrName>style.visibility</p:attrName>
                                        </p:attrNameLst>
                                      </p:cBhvr>
                                      <p:to>
                                        <p:strVal val="visible"/>
                                      </p:to>
                                    </p:set>
                                    <p:animEffect transition="in" filter="wipe(down)">
                                      <p:cBhvr>
                                        <p:cTn id="266" dur="500"/>
                                        <p:tgtEl>
                                          <p:spTgt spid="303"/>
                                        </p:tgtEl>
                                      </p:cBhvr>
                                    </p:animEffect>
                                  </p:childTnLst>
                                </p:cTn>
                              </p:par>
                              <p:par>
                                <p:cTn id="267" presetID="22" presetClass="entr" presetSubtype="4" fill="hold" grpId="0" nodeType="withEffect">
                                  <p:stCondLst>
                                    <p:cond delay="0"/>
                                  </p:stCondLst>
                                  <p:childTnLst>
                                    <p:set>
                                      <p:cBhvr>
                                        <p:cTn id="268" dur="1" fill="hold">
                                          <p:stCondLst>
                                            <p:cond delay="0"/>
                                          </p:stCondLst>
                                        </p:cTn>
                                        <p:tgtEl>
                                          <p:spTgt spid="323"/>
                                        </p:tgtEl>
                                        <p:attrNameLst>
                                          <p:attrName>style.visibility</p:attrName>
                                        </p:attrNameLst>
                                      </p:cBhvr>
                                      <p:to>
                                        <p:strVal val="visible"/>
                                      </p:to>
                                    </p:set>
                                    <p:animEffect transition="in" filter="wipe(down)">
                                      <p:cBhvr>
                                        <p:cTn id="269" dur="500"/>
                                        <p:tgtEl>
                                          <p:spTgt spid="323"/>
                                        </p:tgtEl>
                                      </p:cBhvr>
                                    </p:animEffect>
                                  </p:childTnLst>
                                </p:cTn>
                              </p:par>
                              <p:par>
                                <p:cTn id="270" presetID="22" presetClass="entr" presetSubtype="4" fill="hold" grpId="0" nodeType="withEffect">
                                  <p:stCondLst>
                                    <p:cond delay="0"/>
                                  </p:stCondLst>
                                  <p:childTnLst>
                                    <p:set>
                                      <p:cBhvr>
                                        <p:cTn id="271" dur="1" fill="hold">
                                          <p:stCondLst>
                                            <p:cond delay="0"/>
                                          </p:stCondLst>
                                        </p:cTn>
                                        <p:tgtEl>
                                          <p:spTgt spid="343"/>
                                        </p:tgtEl>
                                        <p:attrNameLst>
                                          <p:attrName>style.visibility</p:attrName>
                                        </p:attrNameLst>
                                      </p:cBhvr>
                                      <p:to>
                                        <p:strVal val="visible"/>
                                      </p:to>
                                    </p:set>
                                    <p:animEffect transition="in" filter="wipe(down)">
                                      <p:cBhvr>
                                        <p:cTn id="272" dur="500"/>
                                        <p:tgtEl>
                                          <p:spTgt spid="343"/>
                                        </p:tgtEl>
                                      </p:cBhvr>
                                    </p:animEffect>
                                  </p:childTnLst>
                                </p:cTn>
                              </p:par>
                              <p:par>
                                <p:cTn id="273" presetID="22" presetClass="entr" presetSubtype="1" fill="hold" grpId="0" nodeType="withEffect">
                                  <p:stCondLst>
                                    <p:cond delay="0"/>
                                  </p:stCondLst>
                                  <p:childTnLst>
                                    <p:set>
                                      <p:cBhvr>
                                        <p:cTn id="274" dur="1" fill="hold">
                                          <p:stCondLst>
                                            <p:cond delay="0"/>
                                          </p:stCondLst>
                                        </p:cTn>
                                        <p:tgtEl>
                                          <p:spTgt spid="224"/>
                                        </p:tgtEl>
                                        <p:attrNameLst>
                                          <p:attrName>style.visibility</p:attrName>
                                        </p:attrNameLst>
                                      </p:cBhvr>
                                      <p:to>
                                        <p:strVal val="visible"/>
                                      </p:to>
                                    </p:set>
                                    <p:animEffect transition="in" filter="wipe(up)">
                                      <p:cBhvr>
                                        <p:cTn id="275" dur="500"/>
                                        <p:tgtEl>
                                          <p:spTgt spid="224"/>
                                        </p:tgtEl>
                                      </p:cBhvr>
                                    </p:animEffect>
                                  </p:childTnLst>
                                </p:cTn>
                              </p:par>
                              <p:par>
                                <p:cTn id="276" presetID="22" presetClass="entr" presetSubtype="4" fill="hold" grpId="0" nodeType="withEffect">
                                  <p:stCondLst>
                                    <p:cond delay="0"/>
                                  </p:stCondLst>
                                  <p:childTnLst>
                                    <p:set>
                                      <p:cBhvr>
                                        <p:cTn id="277" dur="1" fill="hold">
                                          <p:stCondLst>
                                            <p:cond delay="0"/>
                                          </p:stCondLst>
                                        </p:cTn>
                                        <p:tgtEl>
                                          <p:spTgt spid="244"/>
                                        </p:tgtEl>
                                        <p:attrNameLst>
                                          <p:attrName>style.visibility</p:attrName>
                                        </p:attrNameLst>
                                      </p:cBhvr>
                                      <p:to>
                                        <p:strVal val="visible"/>
                                      </p:to>
                                    </p:set>
                                    <p:animEffect transition="in" filter="wipe(down)">
                                      <p:cBhvr>
                                        <p:cTn id="278" dur="500"/>
                                        <p:tgtEl>
                                          <p:spTgt spid="244"/>
                                        </p:tgtEl>
                                      </p:cBhvr>
                                    </p:animEffect>
                                  </p:childTnLst>
                                </p:cTn>
                              </p:par>
                              <p:par>
                                <p:cTn id="279" presetID="22" presetClass="entr" presetSubtype="4" fill="hold" grpId="0" nodeType="withEffect">
                                  <p:stCondLst>
                                    <p:cond delay="0"/>
                                  </p:stCondLst>
                                  <p:childTnLst>
                                    <p:set>
                                      <p:cBhvr>
                                        <p:cTn id="280" dur="1" fill="hold">
                                          <p:stCondLst>
                                            <p:cond delay="0"/>
                                          </p:stCondLst>
                                        </p:cTn>
                                        <p:tgtEl>
                                          <p:spTgt spid="264"/>
                                        </p:tgtEl>
                                        <p:attrNameLst>
                                          <p:attrName>style.visibility</p:attrName>
                                        </p:attrNameLst>
                                      </p:cBhvr>
                                      <p:to>
                                        <p:strVal val="visible"/>
                                      </p:to>
                                    </p:set>
                                    <p:animEffect transition="in" filter="wipe(down)">
                                      <p:cBhvr>
                                        <p:cTn id="281" dur="500"/>
                                        <p:tgtEl>
                                          <p:spTgt spid="264"/>
                                        </p:tgtEl>
                                      </p:cBhvr>
                                    </p:animEffect>
                                  </p:childTnLst>
                                </p:cTn>
                              </p:par>
                              <p:par>
                                <p:cTn id="282" presetID="22" presetClass="entr" presetSubtype="4" fill="hold" grpId="0" nodeType="withEffect">
                                  <p:stCondLst>
                                    <p:cond delay="0"/>
                                  </p:stCondLst>
                                  <p:childTnLst>
                                    <p:set>
                                      <p:cBhvr>
                                        <p:cTn id="283" dur="1" fill="hold">
                                          <p:stCondLst>
                                            <p:cond delay="0"/>
                                          </p:stCondLst>
                                        </p:cTn>
                                        <p:tgtEl>
                                          <p:spTgt spid="284"/>
                                        </p:tgtEl>
                                        <p:attrNameLst>
                                          <p:attrName>style.visibility</p:attrName>
                                        </p:attrNameLst>
                                      </p:cBhvr>
                                      <p:to>
                                        <p:strVal val="visible"/>
                                      </p:to>
                                    </p:set>
                                    <p:animEffect transition="in" filter="wipe(down)">
                                      <p:cBhvr>
                                        <p:cTn id="284" dur="500"/>
                                        <p:tgtEl>
                                          <p:spTgt spid="284"/>
                                        </p:tgtEl>
                                      </p:cBhvr>
                                    </p:animEffect>
                                  </p:childTnLst>
                                </p:cTn>
                              </p:par>
                              <p:par>
                                <p:cTn id="285" presetID="22" presetClass="entr" presetSubtype="4" fill="hold" grpId="0" nodeType="withEffect">
                                  <p:stCondLst>
                                    <p:cond delay="0"/>
                                  </p:stCondLst>
                                  <p:childTnLst>
                                    <p:set>
                                      <p:cBhvr>
                                        <p:cTn id="286" dur="1" fill="hold">
                                          <p:stCondLst>
                                            <p:cond delay="0"/>
                                          </p:stCondLst>
                                        </p:cTn>
                                        <p:tgtEl>
                                          <p:spTgt spid="304"/>
                                        </p:tgtEl>
                                        <p:attrNameLst>
                                          <p:attrName>style.visibility</p:attrName>
                                        </p:attrNameLst>
                                      </p:cBhvr>
                                      <p:to>
                                        <p:strVal val="visible"/>
                                      </p:to>
                                    </p:set>
                                    <p:animEffect transition="in" filter="wipe(down)">
                                      <p:cBhvr>
                                        <p:cTn id="287" dur="500"/>
                                        <p:tgtEl>
                                          <p:spTgt spid="304"/>
                                        </p:tgtEl>
                                      </p:cBhvr>
                                    </p:animEffect>
                                  </p:childTnLst>
                                </p:cTn>
                              </p:par>
                              <p:par>
                                <p:cTn id="288" presetID="22" presetClass="entr" presetSubtype="4" fill="hold" grpId="0" nodeType="withEffect">
                                  <p:stCondLst>
                                    <p:cond delay="0"/>
                                  </p:stCondLst>
                                  <p:childTnLst>
                                    <p:set>
                                      <p:cBhvr>
                                        <p:cTn id="289" dur="1" fill="hold">
                                          <p:stCondLst>
                                            <p:cond delay="0"/>
                                          </p:stCondLst>
                                        </p:cTn>
                                        <p:tgtEl>
                                          <p:spTgt spid="324"/>
                                        </p:tgtEl>
                                        <p:attrNameLst>
                                          <p:attrName>style.visibility</p:attrName>
                                        </p:attrNameLst>
                                      </p:cBhvr>
                                      <p:to>
                                        <p:strVal val="visible"/>
                                      </p:to>
                                    </p:set>
                                    <p:animEffect transition="in" filter="wipe(down)">
                                      <p:cBhvr>
                                        <p:cTn id="290" dur="500"/>
                                        <p:tgtEl>
                                          <p:spTgt spid="324"/>
                                        </p:tgtEl>
                                      </p:cBhvr>
                                    </p:animEffect>
                                  </p:childTnLst>
                                </p:cTn>
                              </p:par>
                              <p:par>
                                <p:cTn id="291" presetID="22" presetClass="entr" presetSubtype="4" fill="hold" grpId="0" nodeType="withEffect">
                                  <p:stCondLst>
                                    <p:cond delay="0"/>
                                  </p:stCondLst>
                                  <p:childTnLst>
                                    <p:set>
                                      <p:cBhvr>
                                        <p:cTn id="292" dur="1" fill="hold">
                                          <p:stCondLst>
                                            <p:cond delay="0"/>
                                          </p:stCondLst>
                                        </p:cTn>
                                        <p:tgtEl>
                                          <p:spTgt spid="344"/>
                                        </p:tgtEl>
                                        <p:attrNameLst>
                                          <p:attrName>style.visibility</p:attrName>
                                        </p:attrNameLst>
                                      </p:cBhvr>
                                      <p:to>
                                        <p:strVal val="visible"/>
                                      </p:to>
                                    </p:set>
                                    <p:animEffect transition="in" filter="wipe(down)">
                                      <p:cBhvr>
                                        <p:cTn id="293" dur="500"/>
                                        <p:tgtEl>
                                          <p:spTgt spid="344"/>
                                        </p:tgtEl>
                                      </p:cBhvr>
                                    </p:animEffect>
                                  </p:childTnLst>
                                </p:cTn>
                              </p:par>
                              <p:par>
                                <p:cTn id="294" presetID="22" presetClass="entr" presetSubtype="1" fill="hold" grpId="0" nodeType="withEffect">
                                  <p:stCondLst>
                                    <p:cond delay="0"/>
                                  </p:stCondLst>
                                  <p:childTnLst>
                                    <p:set>
                                      <p:cBhvr>
                                        <p:cTn id="295" dur="1" fill="hold">
                                          <p:stCondLst>
                                            <p:cond delay="0"/>
                                          </p:stCondLst>
                                        </p:cTn>
                                        <p:tgtEl>
                                          <p:spTgt spid="225"/>
                                        </p:tgtEl>
                                        <p:attrNameLst>
                                          <p:attrName>style.visibility</p:attrName>
                                        </p:attrNameLst>
                                      </p:cBhvr>
                                      <p:to>
                                        <p:strVal val="visible"/>
                                      </p:to>
                                    </p:set>
                                    <p:animEffect transition="in" filter="wipe(up)">
                                      <p:cBhvr>
                                        <p:cTn id="296" dur="500"/>
                                        <p:tgtEl>
                                          <p:spTgt spid="225"/>
                                        </p:tgtEl>
                                      </p:cBhvr>
                                    </p:animEffect>
                                  </p:childTnLst>
                                </p:cTn>
                              </p:par>
                              <p:par>
                                <p:cTn id="297" presetID="22" presetClass="entr" presetSubtype="4" fill="hold" grpId="0" nodeType="withEffect">
                                  <p:stCondLst>
                                    <p:cond delay="0"/>
                                  </p:stCondLst>
                                  <p:childTnLst>
                                    <p:set>
                                      <p:cBhvr>
                                        <p:cTn id="298" dur="1" fill="hold">
                                          <p:stCondLst>
                                            <p:cond delay="0"/>
                                          </p:stCondLst>
                                        </p:cTn>
                                        <p:tgtEl>
                                          <p:spTgt spid="245"/>
                                        </p:tgtEl>
                                        <p:attrNameLst>
                                          <p:attrName>style.visibility</p:attrName>
                                        </p:attrNameLst>
                                      </p:cBhvr>
                                      <p:to>
                                        <p:strVal val="visible"/>
                                      </p:to>
                                    </p:set>
                                    <p:animEffect transition="in" filter="wipe(down)">
                                      <p:cBhvr>
                                        <p:cTn id="299" dur="500"/>
                                        <p:tgtEl>
                                          <p:spTgt spid="245"/>
                                        </p:tgtEl>
                                      </p:cBhvr>
                                    </p:animEffect>
                                  </p:childTnLst>
                                </p:cTn>
                              </p:par>
                              <p:par>
                                <p:cTn id="300" presetID="22" presetClass="entr" presetSubtype="4" fill="hold" grpId="0" nodeType="withEffect">
                                  <p:stCondLst>
                                    <p:cond delay="0"/>
                                  </p:stCondLst>
                                  <p:childTnLst>
                                    <p:set>
                                      <p:cBhvr>
                                        <p:cTn id="301" dur="1" fill="hold">
                                          <p:stCondLst>
                                            <p:cond delay="0"/>
                                          </p:stCondLst>
                                        </p:cTn>
                                        <p:tgtEl>
                                          <p:spTgt spid="265"/>
                                        </p:tgtEl>
                                        <p:attrNameLst>
                                          <p:attrName>style.visibility</p:attrName>
                                        </p:attrNameLst>
                                      </p:cBhvr>
                                      <p:to>
                                        <p:strVal val="visible"/>
                                      </p:to>
                                    </p:set>
                                    <p:animEffect transition="in" filter="wipe(down)">
                                      <p:cBhvr>
                                        <p:cTn id="302" dur="500"/>
                                        <p:tgtEl>
                                          <p:spTgt spid="265"/>
                                        </p:tgtEl>
                                      </p:cBhvr>
                                    </p:animEffect>
                                  </p:childTnLst>
                                </p:cTn>
                              </p:par>
                              <p:par>
                                <p:cTn id="303" presetID="22" presetClass="entr" presetSubtype="4" fill="hold" grpId="0" nodeType="withEffect">
                                  <p:stCondLst>
                                    <p:cond delay="0"/>
                                  </p:stCondLst>
                                  <p:childTnLst>
                                    <p:set>
                                      <p:cBhvr>
                                        <p:cTn id="304" dur="1" fill="hold">
                                          <p:stCondLst>
                                            <p:cond delay="0"/>
                                          </p:stCondLst>
                                        </p:cTn>
                                        <p:tgtEl>
                                          <p:spTgt spid="285"/>
                                        </p:tgtEl>
                                        <p:attrNameLst>
                                          <p:attrName>style.visibility</p:attrName>
                                        </p:attrNameLst>
                                      </p:cBhvr>
                                      <p:to>
                                        <p:strVal val="visible"/>
                                      </p:to>
                                    </p:set>
                                    <p:animEffect transition="in" filter="wipe(down)">
                                      <p:cBhvr>
                                        <p:cTn id="305" dur="500"/>
                                        <p:tgtEl>
                                          <p:spTgt spid="285"/>
                                        </p:tgtEl>
                                      </p:cBhvr>
                                    </p:animEffect>
                                  </p:childTnLst>
                                </p:cTn>
                              </p:par>
                              <p:par>
                                <p:cTn id="306" presetID="22" presetClass="entr" presetSubtype="4" fill="hold" grpId="0" nodeType="withEffect">
                                  <p:stCondLst>
                                    <p:cond delay="0"/>
                                  </p:stCondLst>
                                  <p:childTnLst>
                                    <p:set>
                                      <p:cBhvr>
                                        <p:cTn id="307" dur="1" fill="hold">
                                          <p:stCondLst>
                                            <p:cond delay="0"/>
                                          </p:stCondLst>
                                        </p:cTn>
                                        <p:tgtEl>
                                          <p:spTgt spid="305"/>
                                        </p:tgtEl>
                                        <p:attrNameLst>
                                          <p:attrName>style.visibility</p:attrName>
                                        </p:attrNameLst>
                                      </p:cBhvr>
                                      <p:to>
                                        <p:strVal val="visible"/>
                                      </p:to>
                                    </p:set>
                                    <p:animEffect transition="in" filter="wipe(down)">
                                      <p:cBhvr>
                                        <p:cTn id="308" dur="500"/>
                                        <p:tgtEl>
                                          <p:spTgt spid="305"/>
                                        </p:tgtEl>
                                      </p:cBhvr>
                                    </p:animEffect>
                                  </p:childTnLst>
                                </p:cTn>
                              </p:par>
                              <p:par>
                                <p:cTn id="309" presetID="22" presetClass="entr" presetSubtype="4" fill="hold" grpId="0" nodeType="withEffect">
                                  <p:stCondLst>
                                    <p:cond delay="0"/>
                                  </p:stCondLst>
                                  <p:childTnLst>
                                    <p:set>
                                      <p:cBhvr>
                                        <p:cTn id="310" dur="1" fill="hold">
                                          <p:stCondLst>
                                            <p:cond delay="0"/>
                                          </p:stCondLst>
                                        </p:cTn>
                                        <p:tgtEl>
                                          <p:spTgt spid="325"/>
                                        </p:tgtEl>
                                        <p:attrNameLst>
                                          <p:attrName>style.visibility</p:attrName>
                                        </p:attrNameLst>
                                      </p:cBhvr>
                                      <p:to>
                                        <p:strVal val="visible"/>
                                      </p:to>
                                    </p:set>
                                    <p:animEffect transition="in" filter="wipe(down)">
                                      <p:cBhvr>
                                        <p:cTn id="311" dur="500"/>
                                        <p:tgtEl>
                                          <p:spTgt spid="325"/>
                                        </p:tgtEl>
                                      </p:cBhvr>
                                    </p:animEffect>
                                  </p:childTnLst>
                                </p:cTn>
                              </p:par>
                              <p:par>
                                <p:cTn id="312" presetID="22" presetClass="entr" presetSubtype="4" fill="hold" grpId="0" nodeType="withEffect">
                                  <p:stCondLst>
                                    <p:cond delay="0"/>
                                  </p:stCondLst>
                                  <p:childTnLst>
                                    <p:set>
                                      <p:cBhvr>
                                        <p:cTn id="313" dur="1" fill="hold">
                                          <p:stCondLst>
                                            <p:cond delay="0"/>
                                          </p:stCondLst>
                                        </p:cTn>
                                        <p:tgtEl>
                                          <p:spTgt spid="345"/>
                                        </p:tgtEl>
                                        <p:attrNameLst>
                                          <p:attrName>style.visibility</p:attrName>
                                        </p:attrNameLst>
                                      </p:cBhvr>
                                      <p:to>
                                        <p:strVal val="visible"/>
                                      </p:to>
                                    </p:set>
                                    <p:animEffect transition="in" filter="wipe(down)">
                                      <p:cBhvr>
                                        <p:cTn id="314" dur="500"/>
                                        <p:tgtEl>
                                          <p:spTgt spid="345"/>
                                        </p:tgtEl>
                                      </p:cBhvr>
                                    </p:animEffect>
                                  </p:childTnLst>
                                </p:cTn>
                              </p:par>
                              <p:par>
                                <p:cTn id="315" presetID="22" presetClass="entr" presetSubtype="1" fill="hold" grpId="0" nodeType="withEffect">
                                  <p:stCondLst>
                                    <p:cond delay="0"/>
                                  </p:stCondLst>
                                  <p:childTnLst>
                                    <p:set>
                                      <p:cBhvr>
                                        <p:cTn id="316" dur="1" fill="hold">
                                          <p:stCondLst>
                                            <p:cond delay="0"/>
                                          </p:stCondLst>
                                        </p:cTn>
                                        <p:tgtEl>
                                          <p:spTgt spid="226"/>
                                        </p:tgtEl>
                                        <p:attrNameLst>
                                          <p:attrName>style.visibility</p:attrName>
                                        </p:attrNameLst>
                                      </p:cBhvr>
                                      <p:to>
                                        <p:strVal val="visible"/>
                                      </p:to>
                                    </p:set>
                                    <p:animEffect transition="in" filter="wipe(up)">
                                      <p:cBhvr>
                                        <p:cTn id="317" dur="500"/>
                                        <p:tgtEl>
                                          <p:spTgt spid="226"/>
                                        </p:tgtEl>
                                      </p:cBhvr>
                                    </p:animEffect>
                                  </p:childTnLst>
                                </p:cTn>
                              </p:par>
                              <p:par>
                                <p:cTn id="318" presetID="22" presetClass="entr" presetSubtype="4" fill="hold" grpId="0" nodeType="withEffect">
                                  <p:stCondLst>
                                    <p:cond delay="0"/>
                                  </p:stCondLst>
                                  <p:childTnLst>
                                    <p:set>
                                      <p:cBhvr>
                                        <p:cTn id="319" dur="1" fill="hold">
                                          <p:stCondLst>
                                            <p:cond delay="0"/>
                                          </p:stCondLst>
                                        </p:cTn>
                                        <p:tgtEl>
                                          <p:spTgt spid="246"/>
                                        </p:tgtEl>
                                        <p:attrNameLst>
                                          <p:attrName>style.visibility</p:attrName>
                                        </p:attrNameLst>
                                      </p:cBhvr>
                                      <p:to>
                                        <p:strVal val="visible"/>
                                      </p:to>
                                    </p:set>
                                    <p:animEffect transition="in" filter="wipe(down)">
                                      <p:cBhvr>
                                        <p:cTn id="320" dur="500"/>
                                        <p:tgtEl>
                                          <p:spTgt spid="246"/>
                                        </p:tgtEl>
                                      </p:cBhvr>
                                    </p:animEffect>
                                  </p:childTnLst>
                                </p:cTn>
                              </p:par>
                              <p:par>
                                <p:cTn id="321" presetID="22" presetClass="entr" presetSubtype="4" fill="hold" grpId="0" nodeType="withEffect">
                                  <p:stCondLst>
                                    <p:cond delay="0"/>
                                  </p:stCondLst>
                                  <p:childTnLst>
                                    <p:set>
                                      <p:cBhvr>
                                        <p:cTn id="322" dur="1" fill="hold">
                                          <p:stCondLst>
                                            <p:cond delay="0"/>
                                          </p:stCondLst>
                                        </p:cTn>
                                        <p:tgtEl>
                                          <p:spTgt spid="266"/>
                                        </p:tgtEl>
                                        <p:attrNameLst>
                                          <p:attrName>style.visibility</p:attrName>
                                        </p:attrNameLst>
                                      </p:cBhvr>
                                      <p:to>
                                        <p:strVal val="visible"/>
                                      </p:to>
                                    </p:set>
                                    <p:animEffect transition="in" filter="wipe(down)">
                                      <p:cBhvr>
                                        <p:cTn id="323" dur="500"/>
                                        <p:tgtEl>
                                          <p:spTgt spid="266"/>
                                        </p:tgtEl>
                                      </p:cBhvr>
                                    </p:animEffect>
                                  </p:childTnLst>
                                </p:cTn>
                              </p:par>
                              <p:par>
                                <p:cTn id="324" presetID="22" presetClass="entr" presetSubtype="4" fill="hold" grpId="0" nodeType="withEffect">
                                  <p:stCondLst>
                                    <p:cond delay="0"/>
                                  </p:stCondLst>
                                  <p:childTnLst>
                                    <p:set>
                                      <p:cBhvr>
                                        <p:cTn id="325" dur="1" fill="hold">
                                          <p:stCondLst>
                                            <p:cond delay="0"/>
                                          </p:stCondLst>
                                        </p:cTn>
                                        <p:tgtEl>
                                          <p:spTgt spid="286"/>
                                        </p:tgtEl>
                                        <p:attrNameLst>
                                          <p:attrName>style.visibility</p:attrName>
                                        </p:attrNameLst>
                                      </p:cBhvr>
                                      <p:to>
                                        <p:strVal val="visible"/>
                                      </p:to>
                                    </p:set>
                                    <p:animEffect transition="in" filter="wipe(down)">
                                      <p:cBhvr>
                                        <p:cTn id="326" dur="500"/>
                                        <p:tgtEl>
                                          <p:spTgt spid="286"/>
                                        </p:tgtEl>
                                      </p:cBhvr>
                                    </p:animEffect>
                                  </p:childTnLst>
                                </p:cTn>
                              </p:par>
                              <p:par>
                                <p:cTn id="327" presetID="22" presetClass="entr" presetSubtype="4" fill="hold" grpId="0" nodeType="withEffect">
                                  <p:stCondLst>
                                    <p:cond delay="0"/>
                                  </p:stCondLst>
                                  <p:childTnLst>
                                    <p:set>
                                      <p:cBhvr>
                                        <p:cTn id="328" dur="1" fill="hold">
                                          <p:stCondLst>
                                            <p:cond delay="0"/>
                                          </p:stCondLst>
                                        </p:cTn>
                                        <p:tgtEl>
                                          <p:spTgt spid="306"/>
                                        </p:tgtEl>
                                        <p:attrNameLst>
                                          <p:attrName>style.visibility</p:attrName>
                                        </p:attrNameLst>
                                      </p:cBhvr>
                                      <p:to>
                                        <p:strVal val="visible"/>
                                      </p:to>
                                    </p:set>
                                    <p:animEffect transition="in" filter="wipe(down)">
                                      <p:cBhvr>
                                        <p:cTn id="329" dur="500"/>
                                        <p:tgtEl>
                                          <p:spTgt spid="306"/>
                                        </p:tgtEl>
                                      </p:cBhvr>
                                    </p:animEffect>
                                  </p:childTnLst>
                                </p:cTn>
                              </p:par>
                              <p:par>
                                <p:cTn id="330" presetID="22" presetClass="entr" presetSubtype="4" fill="hold" grpId="0" nodeType="withEffect">
                                  <p:stCondLst>
                                    <p:cond delay="0"/>
                                  </p:stCondLst>
                                  <p:childTnLst>
                                    <p:set>
                                      <p:cBhvr>
                                        <p:cTn id="331" dur="1" fill="hold">
                                          <p:stCondLst>
                                            <p:cond delay="0"/>
                                          </p:stCondLst>
                                        </p:cTn>
                                        <p:tgtEl>
                                          <p:spTgt spid="326"/>
                                        </p:tgtEl>
                                        <p:attrNameLst>
                                          <p:attrName>style.visibility</p:attrName>
                                        </p:attrNameLst>
                                      </p:cBhvr>
                                      <p:to>
                                        <p:strVal val="visible"/>
                                      </p:to>
                                    </p:set>
                                    <p:animEffect transition="in" filter="wipe(down)">
                                      <p:cBhvr>
                                        <p:cTn id="332" dur="500"/>
                                        <p:tgtEl>
                                          <p:spTgt spid="326"/>
                                        </p:tgtEl>
                                      </p:cBhvr>
                                    </p:animEffect>
                                  </p:childTnLst>
                                </p:cTn>
                              </p:par>
                              <p:par>
                                <p:cTn id="333" presetID="22" presetClass="entr" presetSubtype="4" fill="hold" grpId="0" nodeType="withEffect">
                                  <p:stCondLst>
                                    <p:cond delay="0"/>
                                  </p:stCondLst>
                                  <p:childTnLst>
                                    <p:set>
                                      <p:cBhvr>
                                        <p:cTn id="334" dur="1" fill="hold">
                                          <p:stCondLst>
                                            <p:cond delay="0"/>
                                          </p:stCondLst>
                                        </p:cTn>
                                        <p:tgtEl>
                                          <p:spTgt spid="346"/>
                                        </p:tgtEl>
                                        <p:attrNameLst>
                                          <p:attrName>style.visibility</p:attrName>
                                        </p:attrNameLst>
                                      </p:cBhvr>
                                      <p:to>
                                        <p:strVal val="visible"/>
                                      </p:to>
                                    </p:set>
                                    <p:animEffect transition="in" filter="wipe(down)">
                                      <p:cBhvr>
                                        <p:cTn id="335" dur="500"/>
                                        <p:tgtEl>
                                          <p:spTgt spid="346"/>
                                        </p:tgtEl>
                                      </p:cBhvr>
                                    </p:animEffect>
                                  </p:childTnLst>
                                </p:cTn>
                              </p:par>
                              <p:par>
                                <p:cTn id="336" presetID="22" presetClass="entr" presetSubtype="1" fill="hold" grpId="0" nodeType="withEffect">
                                  <p:stCondLst>
                                    <p:cond delay="0"/>
                                  </p:stCondLst>
                                  <p:childTnLst>
                                    <p:set>
                                      <p:cBhvr>
                                        <p:cTn id="337" dur="1" fill="hold">
                                          <p:stCondLst>
                                            <p:cond delay="0"/>
                                          </p:stCondLst>
                                        </p:cTn>
                                        <p:tgtEl>
                                          <p:spTgt spid="187"/>
                                        </p:tgtEl>
                                        <p:attrNameLst>
                                          <p:attrName>style.visibility</p:attrName>
                                        </p:attrNameLst>
                                      </p:cBhvr>
                                      <p:to>
                                        <p:strVal val="visible"/>
                                      </p:to>
                                    </p:set>
                                    <p:animEffect transition="in" filter="wipe(up)">
                                      <p:cBhvr>
                                        <p:cTn id="338" dur="500"/>
                                        <p:tgtEl>
                                          <p:spTgt spid="187"/>
                                        </p:tgtEl>
                                      </p:cBhvr>
                                    </p:animEffect>
                                  </p:childTnLst>
                                </p:cTn>
                              </p:par>
                              <p:par>
                                <p:cTn id="339" presetID="22" presetClass="entr" presetSubtype="1" fill="hold" grpId="0" nodeType="withEffect">
                                  <p:stCondLst>
                                    <p:cond delay="0"/>
                                  </p:stCondLst>
                                  <p:childTnLst>
                                    <p:set>
                                      <p:cBhvr>
                                        <p:cTn id="340" dur="1" fill="hold">
                                          <p:stCondLst>
                                            <p:cond delay="0"/>
                                          </p:stCondLst>
                                        </p:cTn>
                                        <p:tgtEl>
                                          <p:spTgt spid="360"/>
                                        </p:tgtEl>
                                        <p:attrNameLst>
                                          <p:attrName>style.visibility</p:attrName>
                                        </p:attrNameLst>
                                      </p:cBhvr>
                                      <p:to>
                                        <p:strVal val="visible"/>
                                      </p:to>
                                    </p:set>
                                    <p:animEffect transition="in" filter="wipe(up)">
                                      <p:cBhvr>
                                        <p:cTn id="341" dur="500"/>
                                        <p:tgtEl>
                                          <p:spTgt spid="360"/>
                                        </p:tgtEl>
                                      </p:cBhvr>
                                    </p:animEffect>
                                  </p:childTnLst>
                                </p:cTn>
                              </p:par>
                            </p:childTnLst>
                          </p:cTn>
                        </p:par>
                      </p:childTnLst>
                    </p:cTn>
                  </p:par>
                  <p:par>
                    <p:cTn id="342" fill="hold">
                      <p:stCondLst>
                        <p:cond delay="indefinite"/>
                      </p:stCondLst>
                      <p:childTnLst>
                        <p:par>
                          <p:cTn id="343" fill="hold">
                            <p:stCondLst>
                              <p:cond delay="0"/>
                            </p:stCondLst>
                            <p:childTnLst>
                              <p:par>
                                <p:cTn id="344" presetID="22" presetClass="entr" presetSubtype="1" fill="hold" grpId="0" nodeType="clickEffect">
                                  <p:stCondLst>
                                    <p:cond delay="0"/>
                                  </p:stCondLst>
                                  <p:childTnLst>
                                    <p:set>
                                      <p:cBhvr>
                                        <p:cTn id="345" dur="1" fill="hold">
                                          <p:stCondLst>
                                            <p:cond delay="0"/>
                                          </p:stCondLst>
                                        </p:cTn>
                                        <p:tgtEl>
                                          <p:spTgt spid="227"/>
                                        </p:tgtEl>
                                        <p:attrNameLst>
                                          <p:attrName>style.visibility</p:attrName>
                                        </p:attrNameLst>
                                      </p:cBhvr>
                                      <p:to>
                                        <p:strVal val="visible"/>
                                      </p:to>
                                    </p:set>
                                    <p:animEffect transition="in" filter="wipe(up)">
                                      <p:cBhvr>
                                        <p:cTn id="346" dur="500"/>
                                        <p:tgtEl>
                                          <p:spTgt spid="227"/>
                                        </p:tgtEl>
                                      </p:cBhvr>
                                    </p:animEffect>
                                  </p:childTnLst>
                                </p:cTn>
                              </p:par>
                              <p:par>
                                <p:cTn id="347" presetID="22" presetClass="entr" presetSubtype="4" fill="hold" grpId="0" nodeType="withEffect">
                                  <p:stCondLst>
                                    <p:cond delay="0"/>
                                  </p:stCondLst>
                                  <p:childTnLst>
                                    <p:set>
                                      <p:cBhvr>
                                        <p:cTn id="348" dur="1" fill="hold">
                                          <p:stCondLst>
                                            <p:cond delay="0"/>
                                          </p:stCondLst>
                                        </p:cTn>
                                        <p:tgtEl>
                                          <p:spTgt spid="247"/>
                                        </p:tgtEl>
                                        <p:attrNameLst>
                                          <p:attrName>style.visibility</p:attrName>
                                        </p:attrNameLst>
                                      </p:cBhvr>
                                      <p:to>
                                        <p:strVal val="visible"/>
                                      </p:to>
                                    </p:set>
                                    <p:animEffect transition="in" filter="wipe(down)">
                                      <p:cBhvr>
                                        <p:cTn id="349" dur="500"/>
                                        <p:tgtEl>
                                          <p:spTgt spid="247"/>
                                        </p:tgtEl>
                                      </p:cBhvr>
                                    </p:animEffect>
                                  </p:childTnLst>
                                </p:cTn>
                              </p:par>
                              <p:par>
                                <p:cTn id="350" presetID="22" presetClass="entr" presetSubtype="4" fill="hold" grpId="0" nodeType="withEffect">
                                  <p:stCondLst>
                                    <p:cond delay="0"/>
                                  </p:stCondLst>
                                  <p:childTnLst>
                                    <p:set>
                                      <p:cBhvr>
                                        <p:cTn id="351" dur="1" fill="hold">
                                          <p:stCondLst>
                                            <p:cond delay="0"/>
                                          </p:stCondLst>
                                        </p:cTn>
                                        <p:tgtEl>
                                          <p:spTgt spid="267"/>
                                        </p:tgtEl>
                                        <p:attrNameLst>
                                          <p:attrName>style.visibility</p:attrName>
                                        </p:attrNameLst>
                                      </p:cBhvr>
                                      <p:to>
                                        <p:strVal val="visible"/>
                                      </p:to>
                                    </p:set>
                                    <p:animEffect transition="in" filter="wipe(down)">
                                      <p:cBhvr>
                                        <p:cTn id="352" dur="500"/>
                                        <p:tgtEl>
                                          <p:spTgt spid="267"/>
                                        </p:tgtEl>
                                      </p:cBhvr>
                                    </p:animEffect>
                                  </p:childTnLst>
                                </p:cTn>
                              </p:par>
                              <p:par>
                                <p:cTn id="353" presetID="22" presetClass="entr" presetSubtype="4" fill="hold" grpId="0" nodeType="withEffect">
                                  <p:stCondLst>
                                    <p:cond delay="0"/>
                                  </p:stCondLst>
                                  <p:childTnLst>
                                    <p:set>
                                      <p:cBhvr>
                                        <p:cTn id="354" dur="1" fill="hold">
                                          <p:stCondLst>
                                            <p:cond delay="0"/>
                                          </p:stCondLst>
                                        </p:cTn>
                                        <p:tgtEl>
                                          <p:spTgt spid="287"/>
                                        </p:tgtEl>
                                        <p:attrNameLst>
                                          <p:attrName>style.visibility</p:attrName>
                                        </p:attrNameLst>
                                      </p:cBhvr>
                                      <p:to>
                                        <p:strVal val="visible"/>
                                      </p:to>
                                    </p:set>
                                    <p:animEffect transition="in" filter="wipe(down)">
                                      <p:cBhvr>
                                        <p:cTn id="355" dur="500"/>
                                        <p:tgtEl>
                                          <p:spTgt spid="287"/>
                                        </p:tgtEl>
                                      </p:cBhvr>
                                    </p:animEffect>
                                  </p:childTnLst>
                                </p:cTn>
                              </p:par>
                              <p:par>
                                <p:cTn id="356" presetID="22" presetClass="entr" presetSubtype="4" fill="hold" grpId="0" nodeType="withEffect">
                                  <p:stCondLst>
                                    <p:cond delay="0"/>
                                  </p:stCondLst>
                                  <p:childTnLst>
                                    <p:set>
                                      <p:cBhvr>
                                        <p:cTn id="357" dur="1" fill="hold">
                                          <p:stCondLst>
                                            <p:cond delay="0"/>
                                          </p:stCondLst>
                                        </p:cTn>
                                        <p:tgtEl>
                                          <p:spTgt spid="307"/>
                                        </p:tgtEl>
                                        <p:attrNameLst>
                                          <p:attrName>style.visibility</p:attrName>
                                        </p:attrNameLst>
                                      </p:cBhvr>
                                      <p:to>
                                        <p:strVal val="visible"/>
                                      </p:to>
                                    </p:set>
                                    <p:animEffect transition="in" filter="wipe(down)">
                                      <p:cBhvr>
                                        <p:cTn id="358" dur="500"/>
                                        <p:tgtEl>
                                          <p:spTgt spid="307"/>
                                        </p:tgtEl>
                                      </p:cBhvr>
                                    </p:animEffect>
                                  </p:childTnLst>
                                </p:cTn>
                              </p:par>
                              <p:par>
                                <p:cTn id="359" presetID="22" presetClass="entr" presetSubtype="4" fill="hold" grpId="0" nodeType="withEffect">
                                  <p:stCondLst>
                                    <p:cond delay="0"/>
                                  </p:stCondLst>
                                  <p:childTnLst>
                                    <p:set>
                                      <p:cBhvr>
                                        <p:cTn id="360" dur="1" fill="hold">
                                          <p:stCondLst>
                                            <p:cond delay="0"/>
                                          </p:stCondLst>
                                        </p:cTn>
                                        <p:tgtEl>
                                          <p:spTgt spid="327"/>
                                        </p:tgtEl>
                                        <p:attrNameLst>
                                          <p:attrName>style.visibility</p:attrName>
                                        </p:attrNameLst>
                                      </p:cBhvr>
                                      <p:to>
                                        <p:strVal val="visible"/>
                                      </p:to>
                                    </p:set>
                                    <p:animEffect transition="in" filter="wipe(down)">
                                      <p:cBhvr>
                                        <p:cTn id="361" dur="500"/>
                                        <p:tgtEl>
                                          <p:spTgt spid="327"/>
                                        </p:tgtEl>
                                      </p:cBhvr>
                                    </p:animEffect>
                                  </p:childTnLst>
                                </p:cTn>
                              </p:par>
                              <p:par>
                                <p:cTn id="362" presetID="22" presetClass="entr" presetSubtype="4" fill="hold" grpId="0" nodeType="withEffect">
                                  <p:stCondLst>
                                    <p:cond delay="0"/>
                                  </p:stCondLst>
                                  <p:childTnLst>
                                    <p:set>
                                      <p:cBhvr>
                                        <p:cTn id="363" dur="1" fill="hold">
                                          <p:stCondLst>
                                            <p:cond delay="0"/>
                                          </p:stCondLst>
                                        </p:cTn>
                                        <p:tgtEl>
                                          <p:spTgt spid="347"/>
                                        </p:tgtEl>
                                        <p:attrNameLst>
                                          <p:attrName>style.visibility</p:attrName>
                                        </p:attrNameLst>
                                      </p:cBhvr>
                                      <p:to>
                                        <p:strVal val="visible"/>
                                      </p:to>
                                    </p:set>
                                    <p:animEffect transition="in" filter="wipe(down)">
                                      <p:cBhvr>
                                        <p:cTn id="364" dur="500"/>
                                        <p:tgtEl>
                                          <p:spTgt spid="347"/>
                                        </p:tgtEl>
                                      </p:cBhvr>
                                    </p:animEffect>
                                  </p:childTnLst>
                                </p:cTn>
                              </p:par>
                              <p:par>
                                <p:cTn id="365" presetID="22" presetClass="entr" presetSubtype="1" fill="hold" grpId="0" nodeType="withEffect">
                                  <p:stCondLst>
                                    <p:cond delay="0"/>
                                  </p:stCondLst>
                                  <p:childTnLst>
                                    <p:set>
                                      <p:cBhvr>
                                        <p:cTn id="366" dur="1" fill="hold">
                                          <p:stCondLst>
                                            <p:cond delay="0"/>
                                          </p:stCondLst>
                                        </p:cTn>
                                        <p:tgtEl>
                                          <p:spTgt spid="228"/>
                                        </p:tgtEl>
                                        <p:attrNameLst>
                                          <p:attrName>style.visibility</p:attrName>
                                        </p:attrNameLst>
                                      </p:cBhvr>
                                      <p:to>
                                        <p:strVal val="visible"/>
                                      </p:to>
                                    </p:set>
                                    <p:animEffect transition="in" filter="wipe(up)">
                                      <p:cBhvr>
                                        <p:cTn id="367" dur="500"/>
                                        <p:tgtEl>
                                          <p:spTgt spid="228"/>
                                        </p:tgtEl>
                                      </p:cBhvr>
                                    </p:animEffect>
                                  </p:childTnLst>
                                </p:cTn>
                              </p:par>
                              <p:par>
                                <p:cTn id="368" presetID="22" presetClass="entr" presetSubtype="4" fill="hold" grpId="0" nodeType="withEffect">
                                  <p:stCondLst>
                                    <p:cond delay="0"/>
                                  </p:stCondLst>
                                  <p:childTnLst>
                                    <p:set>
                                      <p:cBhvr>
                                        <p:cTn id="369" dur="1" fill="hold">
                                          <p:stCondLst>
                                            <p:cond delay="0"/>
                                          </p:stCondLst>
                                        </p:cTn>
                                        <p:tgtEl>
                                          <p:spTgt spid="248"/>
                                        </p:tgtEl>
                                        <p:attrNameLst>
                                          <p:attrName>style.visibility</p:attrName>
                                        </p:attrNameLst>
                                      </p:cBhvr>
                                      <p:to>
                                        <p:strVal val="visible"/>
                                      </p:to>
                                    </p:set>
                                    <p:animEffect transition="in" filter="wipe(down)">
                                      <p:cBhvr>
                                        <p:cTn id="370" dur="500"/>
                                        <p:tgtEl>
                                          <p:spTgt spid="248"/>
                                        </p:tgtEl>
                                      </p:cBhvr>
                                    </p:animEffect>
                                  </p:childTnLst>
                                </p:cTn>
                              </p:par>
                              <p:par>
                                <p:cTn id="371" presetID="22" presetClass="entr" presetSubtype="4" fill="hold" grpId="0" nodeType="withEffect">
                                  <p:stCondLst>
                                    <p:cond delay="0"/>
                                  </p:stCondLst>
                                  <p:childTnLst>
                                    <p:set>
                                      <p:cBhvr>
                                        <p:cTn id="372" dur="1" fill="hold">
                                          <p:stCondLst>
                                            <p:cond delay="0"/>
                                          </p:stCondLst>
                                        </p:cTn>
                                        <p:tgtEl>
                                          <p:spTgt spid="268"/>
                                        </p:tgtEl>
                                        <p:attrNameLst>
                                          <p:attrName>style.visibility</p:attrName>
                                        </p:attrNameLst>
                                      </p:cBhvr>
                                      <p:to>
                                        <p:strVal val="visible"/>
                                      </p:to>
                                    </p:set>
                                    <p:animEffect transition="in" filter="wipe(down)">
                                      <p:cBhvr>
                                        <p:cTn id="373" dur="500"/>
                                        <p:tgtEl>
                                          <p:spTgt spid="268"/>
                                        </p:tgtEl>
                                      </p:cBhvr>
                                    </p:animEffect>
                                  </p:childTnLst>
                                </p:cTn>
                              </p:par>
                              <p:par>
                                <p:cTn id="374" presetID="22" presetClass="entr" presetSubtype="4" fill="hold" grpId="0" nodeType="withEffect">
                                  <p:stCondLst>
                                    <p:cond delay="0"/>
                                  </p:stCondLst>
                                  <p:childTnLst>
                                    <p:set>
                                      <p:cBhvr>
                                        <p:cTn id="375" dur="1" fill="hold">
                                          <p:stCondLst>
                                            <p:cond delay="0"/>
                                          </p:stCondLst>
                                        </p:cTn>
                                        <p:tgtEl>
                                          <p:spTgt spid="288"/>
                                        </p:tgtEl>
                                        <p:attrNameLst>
                                          <p:attrName>style.visibility</p:attrName>
                                        </p:attrNameLst>
                                      </p:cBhvr>
                                      <p:to>
                                        <p:strVal val="visible"/>
                                      </p:to>
                                    </p:set>
                                    <p:animEffect transition="in" filter="wipe(down)">
                                      <p:cBhvr>
                                        <p:cTn id="376" dur="500"/>
                                        <p:tgtEl>
                                          <p:spTgt spid="288"/>
                                        </p:tgtEl>
                                      </p:cBhvr>
                                    </p:animEffect>
                                  </p:childTnLst>
                                </p:cTn>
                              </p:par>
                              <p:par>
                                <p:cTn id="377" presetID="22" presetClass="entr" presetSubtype="4" fill="hold" grpId="0" nodeType="withEffect">
                                  <p:stCondLst>
                                    <p:cond delay="0"/>
                                  </p:stCondLst>
                                  <p:childTnLst>
                                    <p:set>
                                      <p:cBhvr>
                                        <p:cTn id="378" dur="1" fill="hold">
                                          <p:stCondLst>
                                            <p:cond delay="0"/>
                                          </p:stCondLst>
                                        </p:cTn>
                                        <p:tgtEl>
                                          <p:spTgt spid="308"/>
                                        </p:tgtEl>
                                        <p:attrNameLst>
                                          <p:attrName>style.visibility</p:attrName>
                                        </p:attrNameLst>
                                      </p:cBhvr>
                                      <p:to>
                                        <p:strVal val="visible"/>
                                      </p:to>
                                    </p:set>
                                    <p:animEffect transition="in" filter="wipe(down)">
                                      <p:cBhvr>
                                        <p:cTn id="379" dur="500"/>
                                        <p:tgtEl>
                                          <p:spTgt spid="308"/>
                                        </p:tgtEl>
                                      </p:cBhvr>
                                    </p:animEffect>
                                  </p:childTnLst>
                                </p:cTn>
                              </p:par>
                              <p:par>
                                <p:cTn id="380" presetID="22" presetClass="entr" presetSubtype="4" fill="hold" grpId="0" nodeType="withEffect">
                                  <p:stCondLst>
                                    <p:cond delay="0"/>
                                  </p:stCondLst>
                                  <p:childTnLst>
                                    <p:set>
                                      <p:cBhvr>
                                        <p:cTn id="381" dur="1" fill="hold">
                                          <p:stCondLst>
                                            <p:cond delay="0"/>
                                          </p:stCondLst>
                                        </p:cTn>
                                        <p:tgtEl>
                                          <p:spTgt spid="328"/>
                                        </p:tgtEl>
                                        <p:attrNameLst>
                                          <p:attrName>style.visibility</p:attrName>
                                        </p:attrNameLst>
                                      </p:cBhvr>
                                      <p:to>
                                        <p:strVal val="visible"/>
                                      </p:to>
                                    </p:set>
                                    <p:animEffect transition="in" filter="wipe(down)">
                                      <p:cBhvr>
                                        <p:cTn id="382" dur="500"/>
                                        <p:tgtEl>
                                          <p:spTgt spid="328"/>
                                        </p:tgtEl>
                                      </p:cBhvr>
                                    </p:animEffect>
                                  </p:childTnLst>
                                </p:cTn>
                              </p:par>
                              <p:par>
                                <p:cTn id="383" presetID="22" presetClass="entr" presetSubtype="4" fill="hold" grpId="0" nodeType="withEffect">
                                  <p:stCondLst>
                                    <p:cond delay="0"/>
                                  </p:stCondLst>
                                  <p:childTnLst>
                                    <p:set>
                                      <p:cBhvr>
                                        <p:cTn id="384" dur="1" fill="hold">
                                          <p:stCondLst>
                                            <p:cond delay="0"/>
                                          </p:stCondLst>
                                        </p:cTn>
                                        <p:tgtEl>
                                          <p:spTgt spid="348"/>
                                        </p:tgtEl>
                                        <p:attrNameLst>
                                          <p:attrName>style.visibility</p:attrName>
                                        </p:attrNameLst>
                                      </p:cBhvr>
                                      <p:to>
                                        <p:strVal val="visible"/>
                                      </p:to>
                                    </p:set>
                                    <p:animEffect transition="in" filter="wipe(down)">
                                      <p:cBhvr>
                                        <p:cTn id="385" dur="500"/>
                                        <p:tgtEl>
                                          <p:spTgt spid="348"/>
                                        </p:tgtEl>
                                      </p:cBhvr>
                                    </p:animEffect>
                                  </p:childTnLst>
                                </p:cTn>
                              </p:par>
                              <p:par>
                                <p:cTn id="386" presetID="22" presetClass="entr" presetSubtype="1" fill="hold" grpId="0" nodeType="withEffect">
                                  <p:stCondLst>
                                    <p:cond delay="0"/>
                                  </p:stCondLst>
                                  <p:childTnLst>
                                    <p:set>
                                      <p:cBhvr>
                                        <p:cTn id="387" dur="1" fill="hold">
                                          <p:stCondLst>
                                            <p:cond delay="0"/>
                                          </p:stCondLst>
                                        </p:cTn>
                                        <p:tgtEl>
                                          <p:spTgt spid="229"/>
                                        </p:tgtEl>
                                        <p:attrNameLst>
                                          <p:attrName>style.visibility</p:attrName>
                                        </p:attrNameLst>
                                      </p:cBhvr>
                                      <p:to>
                                        <p:strVal val="visible"/>
                                      </p:to>
                                    </p:set>
                                    <p:animEffect transition="in" filter="wipe(up)">
                                      <p:cBhvr>
                                        <p:cTn id="388" dur="500"/>
                                        <p:tgtEl>
                                          <p:spTgt spid="229"/>
                                        </p:tgtEl>
                                      </p:cBhvr>
                                    </p:animEffect>
                                  </p:childTnLst>
                                </p:cTn>
                              </p:par>
                              <p:par>
                                <p:cTn id="389" presetID="22" presetClass="entr" presetSubtype="4" fill="hold" grpId="0" nodeType="withEffect">
                                  <p:stCondLst>
                                    <p:cond delay="0"/>
                                  </p:stCondLst>
                                  <p:childTnLst>
                                    <p:set>
                                      <p:cBhvr>
                                        <p:cTn id="390" dur="1" fill="hold">
                                          <p:stCondLst>
                                            <p:cond delay="0"/>
                                          </p:stCondLst>
                                        </p:cTn>
                                        <p:tgtEl>
                                          <p:spTgt spid="249"/>
                                        </p:tgtEl>
                                        <p:attrNameLst>
                                          <p:attrName>style.visibility</p:attrName>
                                        </p:attrNameLst>
                                      </p:cBhvr>
                                      <p:to>
                                        <p:strVal val="visible"/>
                                      </p:to>
                                    </p:set>
                                    <p:animEffect transition="in" filter="wipe(down)">
                                      <p:cBhvr>
                                        <p:cTn id="391" dur="500"/>
                                        <p:tgtEl>
                                          <p:spTgt spid="249"/>
                                        </p:tgtEl>
                                      </p:cBhvr>
                                    </p:animEffect>
                                  </p:childTnLst>
                                </p:cTn>
                              </p:par>
                              <p:par>
                                <p:cTn id="392" presetID="22" presetClass="entr" presetSubtype="4" fill="hold" grpId="0" nodeType="withEffect">
                                  <p:stCondLst>
                                    <p:cond delay="0"/>
                                  </p:stCondLst>
                                  <p:childTnLst>
                                    <p:set>
                                      <p:cBhvr>
                                        <p:cTn id="393" dur="1" fill="hold">
                                          <p:stCondLst>
                                            <p:cond delay="0"/>
                                          </p:stCondLst>
                                        </p:cTn>
                                        <p:tgtEl>
                                          <p:spTgt spid="269"/>
                                        </p:tgtEl>
                                        <p:attrNameLst>
                                          <p:attrName>style.visibility</p:attrName>
                                        </p:attrNameLst>
                                      </p:cBhvr>
                                      <p:to>
                                        <p:strVal val="visible"/>
                                      </p:to>
                                    </p:set>
                                    <p:animEffect transition="in" filter="wipe(down)">
                                      <p:cBhvr>
                                        <p:cTn id="394" dur="500"/>
                                        <p:tgtEl>
                                          <p:spTgt spid="269"/>
                                        </p:tgtEl>
                                      </p:cBhvr>
                                    </p:animEffect>
                                  </p:childTnLst>
                                </p:cTn>
                              </p:par>
                              <p:par>
                                <p:cTn id="395" presetID="22" presetClass="entr" presetSubtype="4" fill="hold" grpId="0" nodeType="withEffect">
                                  <p:stCondLst>
                                    <p:cond delay="0"/>
                                  </p:stCondLst>
                                  <p:childTnLst>
                                    <p:set>
                                      <p:cBhvr>
                                        <p:cTn id="396" dur="1" fill="hold">
                                          <p:stCondLst>
                                            <p:cond delay="0"/>
                                          </p:stCondLst>
                                        </p:cTn>
                                        <p:tgtEl>
                                          <p:spTgt spid="289"/>
                                        </p:tgtEl>
                                        <p:attrNameLst>
                                          <p:attrName>style.visibility</p:attrName>
                                        </p:attrNameLst>
                                      </p:cBhvr>
                                      <p:to>
                                        <p:strVal val="visible"/>
                                      </p:to>
                                    </p:set>
                                    <p:animEffect transition="in" filter="wipe(down)">
                                      <p:cBhvr>
                                        <p:cTn id="397" dur="500"/>
                                        <p:tgtEl>
                                          <p:spTgt spid="289"/>
                                        </p:tgtEl>
                                      </p:cBhvr>
                                    </p:animEffect>
                                  </p:childTnLst>
                                </p:cTn>
                              </p:par>
                              <p:par>
                                <p:cTn id="398" presetID="22" presetClass="entr" presetSubtype="4" fill="hold" grpId="0" nodeType="withEffect">
                                  <p:stCondLst>
                                    <p:cond delay="0"/>
                                  </p:stCondLst>
                                  <p:childTnLst>
                                    <p:set>
                                      <p:cBhvr>
                                        <p:cTn id="399" dur="1" fill="hold">
                                          <p:stCondLst>
                                            <p:cond delay="0"/>
                                          </p:stCondLst>
                                        </p:cTn>
                                        <p:tgtEl>
                                          <p:spTgt spid="309"/>
                                        </p:tgtEl>
                                        <p:attrNameLst>
                                          <p:attrName>style.visibility</p:attrName>
                                        </p:attrNameLst>
                                      </p:cBhvr>
                                      <p:to>
                                        <p:strVal val="visible"/>
                                      </p:to>
                                    </p:set>
                                    <p:animEffect transition="in" filter="wipe(down)">
                                      <p:cBhvr>
                                        <p:cTn id="400" dur="500"/>
                                        <p:tgtEl>
                                          <p:spTgt spid="309"/>
                                        </p:tgtEl>
                                      </p:cBhvr>
                                    </p:animEffect>
                                  </p:childTnLst>
                                </p:cTn>
                              </p:par>
                              <p:par>
                                <p:cTn id="401" presetID="22" presetClass="entr" presetSubtype="4" fill="hold" grpId="0" nodeType="withEffect">
                                  <p:stCondLst>
                                    <p:cond delay="0"/>
                                  </p:stCondLst>
                                  <p:childTnLst>
                                    <p:set>
                                      <p:cBhvr>
                                        <p:cTn id="402" dur="1" fill="hold">
                                          <p:stCondLst>
                                            <p:cond delay="0"/>
                                          </p:stCondLst>
                                        </p:cTn>
                                        <p:tgtEl>
                                          <p:spTgt spid="329"/>
                                        </p:tgtEl>
                                        <p:attrNameLst>
                                          <p:attrName>style.visibility</p:attrName>
                                        </p:attrNameLst>
                                      </p:cBhvr>
                                      <p:to>
                                        <p:strVal val="visible"/>
                                      </p:to>
                                    </p:set>
                                    <p:animEffect transition="in" filter="wipe(down)">
                                      <p:cBhvr>
                                        <p:cTn id="403" dur="500"/>
                                        <p:tgtEl>
                                          <p:spTgt spid="329"/>
                                        </p:tgtEl>
                                      </p:cBhvr>
                                    </p:animEffect>
                                  </p:childTnLst>
                                </p:cTn>
                              </p:par>
                              <p:par>
                                <p:cTn id="404" presetID="22" presetClass="entr" presetSubtype="4" fill="hold" grpId="0" nodeType="withEffect">
                                  <p:stCondLst>
                                    <p:cond delay="0"/>
                                  </p:stCondLst>
                                  <p:childTnLst>
                                    <p:set>
                                      <p:cBhvr>
                                        <p:cTn id="405" dur="1" fill="hold">
                                          <p:stCondLst>
                                            <p:cond delay="0"/>
                                          </p:stCondLst>
                                        </p:cTn>
                                        <p:tgtEl>
                                          <p:spTgt spid="349"/>
                                        </p:tgtEl>
                                        <p:attrNameLst>
                                          <p:attrName>style.visibility</p:attrName>
                                        </p:attrNameLst>
                                      </p:cBhvr>
                                      <p:to>
                                        <p:strVal val="visible"/>
                                      </p:to>
                                    </p:set>
                                    <p:animEffect transition="in" filter="wipe(down)">
                                      <p:cBhvr>
                                        <p:cTn id="406" dur="500"/>
                                        <p:tgtEl>
                                          <p:spTgt spid="349"/>
                                        </p:tgtEl>
                                      </p:cBhvr>
                                    </p:animEffect>
                                  </p:childTnLst>
                                </p:cTn>
                              </p:par>
                              <p:par>
                                <p:cTn id="407" presetID="22" presetClass="entr" presetSubtype="1" fill="hold" grpId="0" nodeType="withEffect">
                                  <p:stCondLst>
                                    <p:cond delay="0"/>
                                  </p:stCondLst>
                                  <p:childTnLst>
                                    <p:set>
                                      <p:cBhvr>
                                        <p:cTn id="408" dur="1" fill="hold">
                                          <p:stCondLst>
                                            <p:cond delay="0"/>
                                          </p:stCondLst>
                                        </p:cTn>
                                        <p:tgtEl>
                                          <p:spTgt spid="230"/>
                                        </p:tgtEl>
                                        <p:attrNameLst>
                                          <p:attrName>style.visibility</p:attrName>
                                        </p:attrNameLst>
                                      </p:cBhvr>
                                      <p:to>
                                        <p:strVal val="visible"/>
                                      </p:to>
                                    </p:set>
                                    <p:animEffect transition="in" filter="wipe(up)">
                                      <p:cBhvr>
                                        <p:cTn id="409" dur="500"/>
                                        <p:tgtEl>
                                          <p:spTgt spid="230"/>
                                        </p:tgtEl>
                                      </p:cBhvr>
                                    </p:animEffect>
                                  </p:childTnLst>
                                </p:cTn>
                              </p:par>
                              <p:par>
                                <p:cTn id="410" presetID="22" presetClass="entr" presetSubtype="4" fill="hold" grpId="0" nodeType="withEffect">
                                  <p:stCondLst>
                                    <p:cond delay="0"/>
                                  </p:stCondLst>
                                  <p:childTnLst>
                                    <p:set>
                                      <p:cBhvr>
                                        <p:cTn id="411" dur="1" fill="hold">
                                          <p:stCondLst>
                                            <p:cond delay="0"/>
                                          </p:stCondLst>
                                        </p:cTn>
                                        <p:tgtEl>
                                          <p:spTgt spid="250"/>
                                        </p:tgtEl>
                                        <p:attrNameLst>
                                          <p:attrName>style.visibility</p:attrName>
                                        </p:attrNameLst>
                                      </p:cBhvr>
                                      <p:to>
                                        <p:strVal val="visible"/>
                                      </p:to>
                                    </p:set>
                                    <p:animEffect transition="in" filter="wipe(down)">
                                      <p:cBhvr>
                                        <p:cTn id="412" dur="500"/>
                                        <p:tgtEl>
                                          <p:spTgt spid="250"/>
                                        </p:tgtEl>
                                      </p:cBhvr>
                                    </p:animEffect>
                                  </p:childTnLst>
                                </p:cTn>
                              </p:par>
                              <p:par>
                                <p:cTn id="413" presetID="22" presetClass="entr" presetSubtype="4" fill="hold" grpId="0" nodeType="withEffect">
                                  <p:stCondLst>
                                    <p:cond delay="0"/>
                                  </p:stCondLst>
                                  <p:childTnLst>
                                    <p:set>
                                      <p:cBhvr>
                                        <p:cTn id="414" dur="1" fill="hold">
                                          <p:stCondLst>
                                            <p:cond delay="0"/>
                                          </p:stCondLst>
                                        </p:cTn>
                                        <p:tgtEl>
                                          <p:spTgt spid="270"/>
                                        </p:tgtEl>
                                        <p:attrNameLst>
                                          <p:attrName>style.visibility</p:attrName>
                                        </p:attrNameLst>
                                      </p:cBhvr>
                                      <p:to>
                                        <p:strVal val="visible"/>
                                      </p:to>
                                    </p:set>
                                    <p:animEffect transition="in" filter="wipe(down)">
                                      <p:cBhvr>
                                        <p:cTn id="415" dur="500"/>
                                        <p:tgtEl>
                                          <p:spTgt spid="270"/>
                                        </p:tgtEl>
                                      </p:cBhvr>
                                    </p:animEffect>
                                  </p:childTnLst>
                                </p:cTn>
                              </p:par>
                              <p:par>
                                <p:cTn id="416" presetID="22" presetClass="entr" presetSubtype="4" fill="hold" grpId="0" nodeType="withEffect">
                                  <p:stCondLst>
                                    <p:cond delay="0"/>
                                  </p:stCondLst>
                                  <p:childTnLst>
                                    <p:set>
                                      <p:cBhvr>
                                        <p:cTn id="417" dur="1" fill="hold">
                                          <p:stCondLst>
                                            <p:cond delay="0"/>
                                          </p:stCondLst>
                                        </p:cTn>
                                        <p:tgtEl>
                                          <p:spTgt spid="290"/>
                                        </p:tgtEl>
                                        <p:attrNameLst>
                                          <p:attrName>style.visibility</p:attrName>
                                        </p:attrNameLst>
                                      </p:cBhvr>
                                      <p:to>
                                        <p:strVal val="visible"/>
                                      </p:to>
                                    </p:set>
                                    <p:animEffect transition="in" filter="wipe(down)">
                                      <p:cBhvr>
                                        <p:cTn id="418" dur="500"/>
                                        <p:tgtEl>
                                          <p:spTgt spid="290"/>
                                        </p:tgtEl>
                                      </p:cBhvr>
                                    </p:animEffect>
                                  </p:childTnLst>
                                </p:cTn>
                              </p:par>
                              <p:par>
                                <p:cTn id="419" presetID="22" presetClass="entr" presetSubtype="4" fill="hold" grpId="0" nodeType="withEffect">
                                  <p:stCondLst>
                                    <p:cond delay="0"/>
                                  </p:stCondLst>
                                  <p:childTnLst>
                                    <p:set>
                                      <p:cBhvr>
                                        <p:cTn id="420" dur="1" fill="hold">
                                          <p:stCondLst>
                                            <p:cond delay="0"/>
                                          </p:stCondLst>
                                        </p:cTn>
                                        <p:tgtEl>
                                          <p:spTgt spid="310"/>
                                        </p:tgtEl>
                                        <p:attrNameLst>
                                          <p:attrName>style.visibility</p:attrName>
                                        </p:attrNameLst>
                                      </p:cBhvr>
                                      <p:to>
                                        <p:strVal val="visible"/>
                                      </p:to>
                                    </p:set>
                                    <p:animEffect transition="in" filter="wipe(down)">
                                      <p:cBhvr>
                                        <p:cTn id="421" dur="500"/>
                                        <p:tgtEl>
                                          <p:spTgt spid="310"/>
                                        </p:tgtEl>
                                      </p:cBhvr>
                                    </p:animEffect>
                                  </p:childTnLst>
                                </p:cTn>
                              </p:par>
                              <p:par>
                                <p:cTn id="422" presetID="22" presetClass="entr" presetSubtype="4" fill="hold" grpId="0" nodeType="withEffect">
                                  <p:stCondLst>
                                    <p:cond delay="0"/>
                                  </p:stCondLst>
                                  <p:childTnLst>
                                    <p:set>
                                      <p:cBhvr>
                                        <p:cTn id="423" dur="1" fill="hold">
                                          <p:stCondLst>
                                            <p:cond delay="0"/>
                                          </p:stCondLst>
                                        </p:cTn>
                                        <p:tgtEl>
                                          <p:spTgt spid="330"/>
                                        </p:tgtEl>
                                        <p:attrNameLst>
                                          <p:attrName>style.visibility</p:attrName>
                                        </p:attrNameLst>
                                      </p:cBhvr>
                                      <p:to>
                                        <p:strVal val="visible"/>
                                      </p:to>
                                    </p:set>
                                    <p:animEffect transition="in" filter="wipe(down)">
                                      <p:cBhvr>
                                        <p:cTn id="424" dur="500"/>
                                        <p:tgtEl>
                                          <p:spTgt spid="330"/>
                                        </p:tgtEl>
                                      </p:cBhvr>
                                    </p:animEffect>
                                  </p:childTnLst>
                                </p:cTn>
                              </p:par>
                              <p:par>
                                <p:cTn id="425" presetID="22" presetClass="entr" presetSubtype="4" fill="hold" grpId="0" nodeType="withEffect">
                                  <p:stCondLst>
                                    <p:cond delay="0"/>
                                  </p:stCondLst>
                                  <p:childTnLst>
                                    <p:set>
                                      <p:cBhvr>
                                        <p:cTn id="426" dur="1" fill="hold">
                                          <p:stCondLst>
                                            <p:cond delay="0"/>
                                          </p:stCondLst>
                                        </p:cTn>
                                        <p:tgtEl>
                                          <p:spTgt spid="350"/>
                                        </p:tgtEl>
                                        <p:attrNameLst>
                                          <p:attrName>style.visibility</p:attrName>
                                        </p:attrNameLst>
                                      </p:cBhvr>
                                      <p:to>
                                        <p:strVal val="visible"/>
                                      </p:to>
                                    </p:set>
                                    <p:animEffect transition="in" filter="wipe(down)">
                                      <p:cBhvr>
                                        <p:cTn id="427" dur="500"/>
                                        <p:tgtEl>
                                          <p:spTgt spid="350"/>
                                        </p:tgtEl>
                                      </p:cBhvr>
                                    </p:animEffect>
                                  </p:childTnLst>
                                </p:cTn>
                              </p:par>
                              <p:par>
                                <p:cTn id="428" presetID="22" presetClass="entr" presetSubtype="1" fill="hold" grpId="0" nodeType="withEffect">
                                  <p:stCondLst>
                                    <p:cond delay="0"/>
                                  </p:stCondLst>
                                  <p:childTnLst>
                                    <p:set>
                                      <p:cBhvr>
                                        <p:cTn id="429" dur="1" fill="hold">
                                          <p:stCondLst>
                                            <p:cond delay="0"/>
                                          </p:stCondLst>
                                        </p:cTn>
                                        <p:tgtEl>
                                          <p:spTgt spid="231"/>
                                        </p:tgtEl>
                                        <p:attrNameLst>
                                          <p:attrName>style.visibility</p:attrName>
                                        </p:attrNameLst>
                                      </p:cBhvr>
                                      <p:to>
                                        <p:strVal val="visible"/>
                                      </p:to>
                                    </p:set>
                                    <p:animEffect transition="in" filter="wipe(up)">
                                      <p:cBhvr>
                                        <p:cTn id="430" dur="500"/>
                                        <p:tgtEl>
                                          <p:spTgt spid="231"/>
                                        </p:tgtEl>
                                      </p:cBhvr>
                                    </p:animEffect>
                                  </p:childTnLst>
                                </p:cTn>
                              </p:par>
                              <p:par>
                                <p:cTn id="431" presetID="22" presetClass="entr" presetSubtype="4" fill="hold" grpId="0" nodeType="withEffect">
                                  <p:stCondLst>
                                    <p:cond delay="0"/>
                                  </p:stCondLst>
                                  <p:childTnLst>
                                    <p:set>
                                      <p:cBhvr>
                                        <p:cTn id="432" dur="1" fill="hold">
                                          <p:stCondLst>
                                            <p:cond delay="0"/>
                                          </p:stCondLst>
                                        </p:cTn>
                                        <p:tgtEl>
                                          <p:spTgt spid="251"/>
                                        </p:tgtEl>
                                        <p:attrNameLst>
                                          <p:attrName>style.visibility</p:attrName>
                                        </p:attrNameLst>
                                      </p:cBhvr>
                                      <p:to>
                                        <p:strVal val="visible"/>
                                      </p:to>
                                    </p:set>
                                    <p:animEffect transition="in" filter="wipe(down)">
                                      <p:cBhvr>
                                        <p:cTn id="433" dur="500"/>
                                        <p:tgtEl>
                                          <p:spTgt spid="251"/>
                                        </p:tgtEl>
                                      </p:cBhvr>
                                    </p:animEffect>
                                  </p:childTnLst>
                                </p:cTn>
                              </p:par>
                              <p:par>
                                <p:cTn id="434" presetID="22" presetClass="entr" presetSubtype="4" fill="hold" grpId="0" nodeType="withEffect">
                                  <p:stCondLst>
                                    <p:cond delay="0"/>
                                  </p:stCondLst>
                                  <p:childTnLst>
                                    <p:set>
                                      <p:cBhvr>
                                        <p:cTn id="435" dur="1" fill="hold">
                                          <p:stCondLst>
                                            <p:cond delay="0"/>
                                          </p:stCondLst>
                                        </p:cTn>
                                        <p:tgtEl>
                                          <p:spTgt spid="271"/>
                                        </p:tgtEl>
                                        <p:attrNameLst>
                                          <p:attrName>style.visibility</p:attrName>
                                        </p:attrNameLst>
                                      </p:cBhvr>
                                      <p:to>
                                        <p:strVal val="visible"/>
                                      </p:to>
                                    </p:set>
                                    <p:animEffect transition="in" filter="wipe(down)">
                                      <p:cBhvr>
                                        <p:cTn id="436" dur="500"/>
                                        <p:tgtEl>
                                          <p:spTgt spid="271"/>
                                        </p:tgtEl>
                                      </p:cBhvr>
                                    </p:animEffect>
                                  </p:childTnLst>
                                </p:cTn>
                              </p:par>
                              <p:par>
                                <p:cTn id="437" presetID="22" presetClass="entr" presetSubtype="4" fill="hold" grpId="0" nodeType="withEffect">
                                  <p:stCondLst>
                                    <p:cond delay="0"/>
                                  </p:stCondLst>
                                  <p:childTnLst>
                                    <p:set>
                                      <p:cBhvr>
                                        <p:cTn id="438" dur="1" fill="hold">
                                          <p:stCondLst>
                                            <p:cond delay="0"/>
                                          </p:stCondLst>
                                        </p:cTn>
                                        <p:tgtEl>
                                          <p:spTgt spid="291"/>
                                        </p:tgtEl>
                                        <p:attrNameLst>
                                          <p:attrName>style.visibility</p:attrName>
                                        </p:attrNameLst>
                                      </p:cBhvr>
                                      <p:to>
                                        <p:strVal val="visible"/>
                                      </p:to>
                                    </p:set>
                                    <p:animEffect transition="in" filter="wipe(down)">
                                      <p:cBhvr>
                                        <p:cTn id="439" dur="500"/>
                                        <p:tgtEl>
                                          <p:spTgt spid="291"/>
                                        </p:tgtEl>
                                      </p:cBhvr>
                                    </p:animEffect>
                                  </p:childTnLst>
                                </p:cTn>
                              </p:par>
                              <p:par>
                                <p:cTn id="440" presetID="22" presetClass="entr" presetSubtype="4" fill="hold" grpId="0" nodeType="withEffect">
                                  <p:stCondLst>
                                    <p:cond delay="0"/>
                                  </p:stCondLst>
                                  <p:childTnLst>
                                    <p:set>
                                      <p:cBhvr>
                                        <p:cTn id="441" dur="1" fill="hold">
                                          <p:stCondLst>
                                            <p:cond delay="0"/>
                                          </p:stCondLst>
                                        </p:cTn>
                                        <p:tgtEl>
                                          <p:spTgt spid="311"/>
                                        </p:tgtEl>
                                        <p:attrNameLst>
                                          <p:attrName>style.visibility</p:attrName>
                                        </p:attrNameLst>
                                      </p:cBhvr>
                                      <p:to>
                                        <p:strVal val="visible"/>
                                      </p:to>
                                    </p:set>
                                    <p:animEffect transition="in" filter="wipe(down)">
                                      <p:cBhvr>
                                        <p:cTn id="442" dur="500"/>
                                        <p:tgtEl>
                                          <p:spTgt spid="311"/>
                                        </p:tgtEl>
                                      </p:cBhvr>
                                    </p:animEffect>
                                  </p:childTnLst>
                                </p:cTn>
                              </p:par>
                              <p:par>
                                <p:cTn id="443" presetID="22" presetClass="entr" presetSubtype="4" fill="hold" grpId="0" nodeType="withEffect">
                                  <p:stCondLst>
                                    <p:cond delay="0"/>
                                  </p:stCondLst>
                                  <p:childTnLst>
                                    <p:set>
                                      <p:cBhvr>
                                        <p:cTn id="444" dur="1" fill="hold">
                                          <p:stCondLst>
                                            <p:cond delay="0"/>
                                          </p:stCondLst>
                                        </p:cTn>
                                        <p:tgtEl>
                                          <p:spTgt spid="331"/>
                                        </p:tgtEl>
                                        <p:attrNameLst>
                                          <p:attrName>style.visibility</p:attrName>
                                        </p:attrNameLst>
                                      </p:cBhvr>
                                      <p:to>
                                        <p:strVal val="visible"/>
                                      </p:to>
                                    </p:set>
                                    <p:animEffect transition="in" filter="wipe(down)">
                                      <p:cBhvr>
                                        <p:cTn id="445" dur="500"/>
                                        <p:tgtEl>
                                          <p:spTgt spid="331"/>
                                        </p:tgtEl>
                                      </p:cBhvr>
                                    </p:animEffect>
                                  </p:childTnLst>
                                </p:cTn>
                              </p:par>
                              <p:par>
                                <p:cTn id="446" presetID="22" presetClass="entr" presetSubtype="4" fill="hold" grpId="0" nodeType="withEffect">
                                  <p:stCondLst>
                                    <p:cond delay="0"/>
                                  </p:stCondLst>
                                  <p:childTnLst>
                                    <p:set>
                                      <p:cBhvr>
                                        <p:cTn id="447" dur="1" fill="hold">
                                          <p:stCondLst>
                                            <p:cond delay="0"/>
                                          </p:stCondLst>
                                        </p:cTn>
                                        <p:tgtEl>
                                          <p:spTgt spid="351"/>
                                        </p:tgtEl>
                                        <p:attrNameLst>
                                          <p:attrName>style.visibility</p:attrName>
                                        </p:attrNameLst>
                                      </p:cBhvr>
                                      <p:to>
                                        <p:strVal val="visible"/>
                                      </p:to>
                                    </p:set>
                                    <p:animEffect transition="in" filter="wipe(down)">
                                      <p:cBhvr>
                                        <p:cTn id="448" dur="500"/>
                                        <p:tgtEl>
                                          <p:spTgt spid="351"/>
                                        </p:tgtEl>
                                      </p:cBhvr>
                                    </p:animEffect>
                                  </p:childTnLst>
                                </p:cTn>
                              </p:par>
                              <p:par>
                                <p:cTn id="449" presetID="22" presetClass="entr" presetSubtype="4" fill="hold" grpId="0" nodeType="withEffect">
                                  <p:stCondLst>
                                    <p:cond delay="0"/>
                                  </p:stCondLst>
                                  <p:childTnLst>
                                    <p:set>
                                      <p:cBhvr>
                                        <p:cTn id="450" dur="1" fill="hold">
                                          <p:stCondLst>
                                            <p:cond delay="0"/>
                                          </p:stCondLst>
                                        </p:cTn>
                                        <p:tgtEl>
                                          <p:spTgt spid="188"/>
                                        </p:tgtEl>
                                        <p:attrNameLst>
                                          <p:attrName>style.visibility</p:attrName>
                                        </p:attrNameLst>
                                      </p:cBhvr>
                                      <p:to>
                                        <p:strVal val="visible"/>
                                      </p:to>
                                    </p:set>
                                    <p:animEffect transition="in" filter="wipe(down)">
                                      <p:cBhvr>
                                        <p:cTn id="451" dur="500"/>
                                        <p:tgtEl>
                                          <p:spTgt spid="188"/>
                                        </p:tgtEl>
                                      </p:cBhvr>
                                    </p:animEffect>
                                  </p:childTnLst>
                                </p:cTn>
                              </p:par>
                              <p:par>
                                <p:cTn id="452" presetID="22" presetClass="entr" presetSubtype="4" fill="hold" grpId="0" nodeType="withEffect">
                                  <p:stCondLst>
                                    <p:cond delay="0"/>
                                  </p:stCondLst>
                                  <p:childTnLst>
                                    <p:set>
                                      <p:cBhvr>
                                        <p:cTn id="453" dur="1" fill="hold">
                                          <p:stCondLst>
                                            <p:cond delay="0"/>
                                          </p:stCondLst>
                                        </p:cTn>
                                        <p:tgtEl>
                                          <p:spTgt spid="361"/>
                                        </p:tgtEl>
                                        <p:attrNameLst>
                                          <p:attrName>style.visibility</p:attrName>
                                        </p:attrNameLst>
                                      </p:cBhvr>
                                      <p:to>
                                        <p:strVal val="visible"/>
                                      </p:to>
                                    </p:set>
                                    <p:animEffect transition="in" filter="wipe(down)">
                                      <p:cBhvr>
                                        <p:cTn id="454" dur="500"/>
                                        <p:tgtEl>
                                          <p:spTgt spid="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0" animBg="1"/>
      <p:bldP spid="186" grpId="0" animBg="1"/>
      <p:bldP spid="187" grpId="0" animBg="1"/>
      <p:bldP spid="188" grpId="0" animBg="1"/>
      <p:bldP spid="191" grpId="0" animBg="1"/>
      <p:bldP spid="192" grpId="0" animBg="1"/>
      <p:bldP spid="193" grpId="0" animBg="1"/>
      <p:bldP spid="194" grpId="0" animBg="1"/>
      <p:bldP spid="195" grpId="0" animBg="1"/>
      <p:bldP spid="196" grpId="0" animBg="1"/>
      <p:bldP spid="207" grpId="0" animBg="1"/>
      <p:bldP spid="219" grpId="0" animBg="1"/>
      <p:bldP spid="220" grpId="0" animBg="1"/>
      <p:bldP spid="221" grpId="0" animBg="1"/>
      <p:bldP spid="222" grpId="0" animBg="1"/>
      <p:bldP spid="223" grpId="0" animBg="1"/>
      <p:bldP spid="224" grpId="0" animBg="1"/>
      <p:bldP spid="225" grpId="0" animBg="1"/>
      <p:bldP spid="226" grpId="0" animBg="1"/>
      <p:bldP spid="227" grpId="0" animBg="1"/>
      <p:bldP spid="228" grpId="0" animBg="1"/>
      <p:bldP spid="229" grpId="0" animBg="1"/>
      <p:bldP spid="230" grpId="0" animBg="1"/>
      <p:bldP spid="231" grpId="0" animBg="1"/>
      <p:bldP spid="232" grpId="0" animBg="1"/>
      <p:bldP spid="233" grpId="0" animBg="1"/>
      <p:bldP spid="234" grpId="0" animBg="1"/>
      <p:bldP spid="235" grpId="0" animBg="1"/>
      <p:bldP spid="236" grpId="0" animBg="1"/>
      <p:bldP spid="238" grpId="0" animBg="1"/>
      <p:bldP spid="239" grpId="0" animBg="1"/>
      <p:bldP spid="240" grpId="0" animBg="1"/>
      <p:bldP spid="241" grpId="0" animBg="1"/>
      <p:bldP spid="242" grpId="0" animBg="1"/>
      <p:bldP spid="243" grpId="0" animBg="1"/>
      <p:bldP spid="244" grpId="0" animBg="1"/>
      <p:bldP spid="245" grpId="0" animBg="1"/>
      <p:bldP spid="246" grpId="0" animBg="1"/>
      <p:bldP spid="247" grpId="0" animBg="1"/>
      <p:bldP spid="248" grpId="0" animBg="1"/>
      <p:bldP spid="249" grpId="0" animBg="1"/>
      <p:bldP spid="250" grpId="0" animBg="1"/>
      <p:bldP spid="251" grpId="0" animBg="1"/>
      <p:bldP spid="252" grpId="0" animBg="1"/>
      <p:bldP spid="253" grpId="0" animBg="1"/>
      <p:bldP spid="254" grpId="0" animBg="1"/>
      <p:bldP spid="255" grpId="0" animBg="1"/>
      <p:bldP spid="256" grpId="0" animBg="1"/>
      <p:bldP spid="258" grpId="0" animBg="1"/>
      <p:bldP spid="259" grpId="0" animBg="1"/>
      <p:bldP spid="260" grpId="0" animBg="1"/>
      <p:bldP spid="261" grpId="0" animBg="1"/>
      <p:bldP spid="262" grpId="0" animBg="1"/>
      <p:bldP spid="263" grpId="0" animBg="1"/>
      <p:bldP spid="264" grpId="0" animBg="1"/>
      <p:bldP spid="265" grpId="0" animBg="1"/>
      <p:bldP spid="266" grpId="0" animBg="1"/>
      <p:bldP spid="267" grpId="0" animBg="1"/>
      <p:bldP spid="268" grpId="0" animBg="1"/>
      <p:bldP spid="269" grpId="0" animBg="1"/>
      <p:bldP spid="270" grpId="0" animBg="1"/>
      <p:bldP spid="271" grpId="0" animBg="1"/>
      <p:bldP spid="272" grpId="0" animBg="1"/>
      <p:bldP spid="273" grpId="0" animBg="1"/>
      <p:bldP spid="274" grpId="0" animBg="1"/>
      <p:bldP spid="275" grpId="0" animBg="1"/>
      <p:bldP spid="276" grpId="0" animBg="1"/>
      <p:bldP spid="278" grpId="0" animBg="1"/>
      <p:bldP spid="279" grpId="0" animBg="1"/>
      <p:bldP spid="280" grpId="0" animBg="1"/>
      <p:bldP spid="281" grpId="0" animBg="1"/>
      <p:bldP spid="282" grpId="0" animBg="1"/>
      <p:bldP spid="283" grpId="0" animBg="1"/>
      <p:bldP spid="284" grpId="0" animBg="1"/>
      <p:bldP spid="285" grpId="0" animBg="1"/>
      <p:bldP spid="286" grpId="0" animBg="1"/>
      <p:bldP spid="287" grpId="0" animBg="1"/>
      <p:bldP spid="288" grpId="0" animBg="1"/>
      <p:bldP spid="289" grpId="0" animBg="1"/>
      <p:bldP spid="290" grpId="0" animBg="1"/>
      <p:bldP spid="291" grpId="0" animBg="1"/>
      <p:bldP spid="292" grpId="0" animBg="1"/>
      <p:bldP spid="293" grpId="0" animBg="1"/>
      <p:bldP spid="294" grpId="0" animBg="1"/>
      <p:bldP spid="295" grpId="0" animBg="1"/>
      <p:bldP spid="296" grpId="0" animBg="1"/>
      <p:bldP spid="298" grpId="0" animBg="1"/>
      <p:bldP spid="299" grpId="0" animBg="1"/>
      <p:bldP spid="300" grpId="0" animBg="1"/>
      <p:bldP spid="301" grpId="0" animBg="1"/>
      <p:bldP spid="302" grpId="0" animBg="1"/>
      <p:bldP spid="303" grpId="0" animBg="1"/>
      <p:bldP spid="304" grpId="0" animBg="1"/>
      <p:bldP spid="305" grpId="0" animBg="1"/>
      <p:bldP spid="306" grpId="0" animBg="1"/>
      <p:bldP spid="307" grpId="0" animBg="1"/>
      <p:bldP spid="308" grpId="0" animBg="1"/>
      <p:bldP spid="309" grpId="0" animBg="1"/>
      <p:bldP spid="310" grpId="0" animBg="1"/>
      <p:bldP spid="311" grpId="0" animBg="1"/>
      <p:bldP spid="312" grpId="0" animBg="1"/>
      <p:bldP spid="313" grpId="0" animBg="1"/>
      <p:bldP spid="314" grpId="0" animBg="1"/>
      <p:bldP spid="315" grpId="0" animBg="1"/>
      <p:bldP spid="316" grpId="0" animBg="1"/>
      <p:bldP spid="318" grpId="0" animBg="1"/>
      <p:bldP spid="319" grpId="0" animBg="1"/>
      <p:bldP spid="320" grpId="0" animBg="1"/>
      <p:bldP spid="321" grpId="0" animBg="1"/>
      <p:bldP spid="322" grpId="0" animBg="1"/>
      <p:bldP spid="323" grpId="0" animBg="1"/>
      <p:bldP spid="324" grpId="0" animBg="1"/>
      <p:bldP spid="325" grpId="0" animBg="1"/>
      <p:bldP spid="326" grpId="0" animBg="1"/>
      <p:bldP spid="327" grpId="0" animBg="1"/>
      <p:bldP spid="328" grpId="0" animBg="1"/>
      <p:bldP spid="329" grpId="0" animBg="1"/>
      <p:bldP spid="330" grpId="0" animBg="1"/>
      <p:bldP spid="331" grpId="0" animBg="1"/>
      <p:bldP spid="332" grpId="0" animBg="1"/>
      <p:bldP spid="333" grpId="0" animBg="1"/>
      <p:bldP spid="334" grpId="0" animBg="1"/>
      <p:bldP spid="335" grpId="0" animBg="1"/>
      <p:bldP spid="336" grpId="0" animBg="1"/>
      <p:bldP spid="338" grpId="0" animBg="1"/>
      <p:bldP spid="339" grpId="0" animBg="1"/>
      <p:bldP spid="340" grpId="0" animBg="1"/>
      <p:bldP spid="341" grpId="0" animBg="1"/>
      <p:bldP spid="342" grpId="0" animBg="1"/>
      <p:bldP spid="343" grpId="0" animBg="1"/>
      <p:bldP spid="344" grpId="0" animBg="1"/>
      <p:bldP spid="345" grpId="0" animBg="1"/>
      <p:bldP spid="346" grpId="0" animBg="1"/>
      <p:bldP spid="347" grpId="0" animBg="1"/>
      <p:bldP spid="348" grpId="0" animBg="1"/>
      <p:bldP spid="349" grpId="0" animBg="1"/>
      <p:bldP spid="350" grpId="0" animBg="1"/>
      <p:bldP spid="351" grpId="0" animBg="1"/>
      <p:bldP spid="358" grpId="0"/>
      <p:bldP spid="359" grpId="0"/>
      <p:bldP spid="360" grpId="0"/>
      <p:bldP spid="3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21</a:t>
            </a:fld>
            <a:endParaRPr lang="en-IN"/>
          </a:p>
        </p:txBody>
      </p:sp>
      <p:sp>
        <p:nvSpPr>
          <p:cNvPr id="5" name="Title 4"/>
          <p:cNvSpPr>
            <a:spLocks noGrp="1"/>
          </p:cNvSpPr>
          <p:nvPr>
            <p:ph type="title"/>
          </p:nvPr>
        </p:nvSpPr>
        <p:spPr/>
        <p:txBody>
          <a:bodyPr/>
          <a:lstStyle/>
          <a:p>
            <a:r>
              <a:rPr lang="en-IN" sz="2400" dirty="0"/>
              <a:t>Investment options</a:t>
            </a:r>
          </a:p>
        </p:txBody>
      </p:sp>
      <p:sp>
        <p:nvSpPr>
          <p:cNvPr id="6" name="Rectangle 5"/>
          <p:cNvSpPr/>
          <p:nvPr/>
        </p:nvSpPr>
        <p:spPr>
          <a:xfrm>
            <a:off x="609600" y="1141214"/>
            <a:ext cx="2547108" cy="369332"/>
          </a:xfrm>
          <a:prstGeom prst="rect">
            <a:avLst/>
          </a:prstGeom>
        </p:spPr>
        <p:txBody>
          <a:bodyPr wrap="none">
            <a:spAutoFit/>
          </a:bodyPr>
          <a:lstStyle/>
          <a:p>
            <a:r>
              <a:rPr lang="en-US" b="1" dirty="0">
                <a:solidFill>
                  <a:srgbClr val="8B3331"/>
                </a:solidFill>
              </a:rPr>
              <a:t>Return </a:t>
            </a:r>
            <a:r>
              <a:rPr lang="en-US" b="1" dirty="0" err="1">
                <a:solidFill>
                  <a:srgbClr val="8B3331"/>
                </a:solidFill>
              </a:rPr>
              <a:t>Optimiser</a:t>
            </a:r>
            <a:r>
              <a:rPr lang="en-US" b="1" dirty="0">
                <a:solidFill>
                  <a:srgbClr val="8B3331"/>
                </a:solidFill>
              </a:rPr>
              <a:t> Option</a:t>
            </a:r>
          </a:p>
        </p:txBody>
      </p:sp>
      <p:sp>
        <p:nvSpPr>
          <p:cNvPr id="8" name="Rectangle 7"/>
          <p:cNvSpPr/>
          <p:nvPr/>
        </p:nvSpPr>
        <p:spPr>
          <a:xfrm>
            <a:off x="609600" y="1540579"/>
            <a:ext cx="11111023" cy="3877985"/>
          </a:xfrm>
          <a:prstGeom prst="rect">
            <a:avLst/>
          </a:prstGeom>
        </p:spPr>
        <p:txBody>
          <a:bodyPr wrap="square">
            <a:spAutoFit/>
          </a:bodyPr>
          <a:lstStyle/>
          <a:p>
            <a:pPr marL="266700" lvl="0" indent="-266700">
              <a:lnSpc>
                <a:spcPct val="150000"/>
              </a:lnSpc>
              <a:spcBef>
                <a:spcPts val="600"/>
              </a:spcBef>
              <a:buClr>
                <a:srgbClr val="8B3331"/>
              </a:buClr>
              <a:buSzPct val="100000"/>
              <a:buFont typeface="Wingdings" pitchFamily="2" charset="2"/>
              <a:buChar char="q"/>
            </a:pPr>
            <a:r>
              <a:rPr lang="en-US" sz="1600" dirty="0">
                <a:cs typeface="Arial" pitchFamily="34" charset="0"/>
              </a:rPr>
              <a:t>Enables you to take advantage of the equity market</a:t>
            </a:r>
          </a:p>
          <a:p>
            <a:pPr marL="266700" lvl="0" indent="-266700">
              <a:lnSpc>
                <a:spcPct val="150000"/>
              </a:lnSpc>
              <a:spcBef>
                <a:spcPts val="600"/>
              </a:spcBef>
              <a:buClr>
                <a:srgbClr val="8B3331"/>
              </a:buClr>
              <a:buSzPct val="100000"/>
              <a:buFont typeface="Wingdings" pitchFamily="2" charset="2"/>
              <a:buChar char="q"/>
            </a:pPr>
            <a:r>
              <a:rPr lang="en-US" sz="1600" dirty="0">
                <a:cs typeface="Arial" pitchFamily="34" charset="0"/>
              </a:rPr>
              <a:t>Protect your gains from the future market volatility and create a more stable sequencing of investment returns</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Basic premiums (net of allocation charges) are invested in </a:t>
            </a:r>
            <a:r>
              <a:rPr lang="en-US" sz="1600" dirty="0" err="1">
                <a:solidFill>
                  <a:srgbClr val="000000"/>
                </a:solidFill>
                <a:cs typeface="Arial" pitchFamily="34" charset="0"/>
              </a:rPr>
              <a:t>Maximiser</a:t>
            </a:r>
            <a:r>
              <a:rPr lang="en-US" sz="1600" dirty="0">
                <a:solidFill>
                  <a:srgbClr val="000000"/>
                </a:solidFill>
                <a:cs typeface="Arial" pitchFamily="34" charset="0"/>
              </a:rPr>
              <a:t>  fund </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It will be tracked every day for each policyholder for a pre-determined upside movement of 10% or more over the net invested amount (net of all charges).</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When the gain from the </a:t>
            </a:r>
            <a:r>
              <a:rPr lang="en-US" sz="1600" dirty="0" err="1">
                <a:solidFill>
                  <a:srgbClr val="000000"/>
                </a:solidFill>
                <a:cs typeface="Arial" pitchFamily="34" charset="0"/>
              </a:rPr>
              <a:t>Maximiser</a:t>
            </a:r>
            <a:r>
              <a:rPr lang="en-US" sz="1600" dirty="0">
                <a:solidFill>
                  <a:srgbClr val="000000"/>
                </a:solidFill>
                <a:cs typeface="Arial" pitchFamily="34" charset="0"/>
              </a:rPr>
              <a:t> fund reaches 10% or more of the net invested amount, the amount equal to the appreciation will be transferred to the Income Advantage fund at the prevailing unit price.</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This ensures that your gains are protected from any future market volatilities.</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If the gain is less than the pre-determined upside movement of 10%, no transfers will be made.</a:t>
            </a:r>
          </a:p>
        </p:txBody>
      </p:sp>
      <p:sp>
        <p:nvSpPr>
          <p:cNvPr id="7" name="Rectangle 6">
            <a:extLst>
              <a:ext uri="{FF2B5EF4-FFF2-40B4-BE49-F238E27FC236}">
                <a16:creationId xmlns:a16="http://schemas.microsoft.com/office/drawing/2014/main" id="{645D7712-41E1-4B96-BDB8-10C88AABB032}"/>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3904707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22</a:t>
            </a:fld>
            <a:endParaRPr lang="en-IN"/>
          </a:p>
        </p:txBody>
      </p:sp>
      <p:sp>
        <p:nvSpPr>
          <p:cNvPr id="5" name="Title 4"/>
          <p:cNvSpPr>
            <a:spLocks noGrp="1"/>
          </p:cNvSpPr>
          <p:nvPr>
            <p:ph type="title"/>
          </p:nvPr>
        </p:nvSpPr>
        <p:spPr/>
        <p:txBody>
          <a:bodyPr/>
          <a:lstStyle/>
          <a:p>
            <a:r>
              <a:rPr lang="en-IN" sz="2400" dirty="0">
                <a:latin typeface="+mn-lt"/>
              </a:rPr>
              <a:t>Investment options</a:t>
            </a:r>
          </a:p>
        </p:txBody>
      </p:sp>
      <p:sp>
        <p:nvSpPr>
          <p:cNvPr id="6" name="Rectangle 5"/>
          <p:cNvSpPr/>
          <p:nvPr/>
        </p:nvSpPr>
        <p:spPr>
          <a:xfrm>
            <a:off x="609600" y="1141214"/>
            <a:ext cx="2221890" cy="369332"/>
          </a:xfrm>
          <a:prstGeom prst="rect">
            <a:avLst/>
          </a:prstGeom>
        </p:spPr>
        <p:txBody>
          <a:bodyPr wrap="none">
            <a:spAutoFit/>
          </a:bodyPr>
          <a:lstStyle/>
          <a:p>
            <a:r>
              <a:rPr lang="en-US" b="1" dirty="0">
                <a:solidFill>
                  <a:srgbClr val="8B3331"/>
                </a:solidFill>
              </a:rPr>
              <a:t>Self-Managed Option</a:t>
            </a:r>
          </a:p>
        </p:txBody>
      </p:sp>
      <p:sp>
        <p:nvSpPr>
          <p:cNvPr id="8" name="Rectangle 7"/>
          <p:cNvSpPr/>
          <p:nvPr/>
        </p:nvSpPr>
        <p:spPr>
          <a:xfrm>
            <a:off x="754912" y="1827658"/>
            <a:ext cx="10824313" cy="3431709"/>
          </a:xfrm>
          <a:prstGeom prst="rect">
            <a:avLst/>
          </a:prstGeom>
        </p:spPr>
        <p:txBody>
          <a:bodyPr wrap="square">
            <a:spAutoFit/>
          </a:bodyPr>
          <a:lstStyle/>
          <a:p>
            <a:pPr marL="266700" indent="-266700">
              <a:lnSpc>
                <a:spcPct val="150000"/>
              </a:lnSpc>
              <a:spcBef>
                <a:spcPts val="600"/>
              </a:spcBef>
              <a:buClr>
                <a:srgbClr val="8B3331"/>
              </a:buClr>
              <a:buSzPct val="100000"/>
              <a:buFont typeface="Wingdings" pitchFamily="2" charset="2"/>
              <a:buChar char="q"/>
            </a:pPr>
            <a:r>
              <a:rPr lang="en-US" sz="1600" dirty="0">
                <a:cs typeface="Arial" pitchFamily="34" charset="0"/>
              </a:rPr>
              <a:t>Gives you access to our well established suite of 16 segregated funds </a:t>
            </a:r>
            <a:r>
              <a:rPr lang="en-US" sz="1600" dirty="0" err="1">
                <a:cs typeface="Arial" pitchFamily="34" charset="0"/>
              </a:rPr>
              <a:t>viz</a:t>
            </a:r>
            <a:r>
              <a:rPr lang="en-US" sz="1600" dirty="0">
                <a:cs typeface="Arial" pitchFamily="34" charset="0"/>
              </a:rPr>
              <a:t> Liquid Plus, Income Advantage, Assure, </a:t>
            </a:r>
            <a:r>
              <a:rPr lang="en-US" sz="1600" u="sng" dirty="0">
                <a:cs typeface="Arial" pitchFamily="34" charset="0"/>
              </a:rPr>
              <a:t>Protector</a:t>
            </a:r>
            <a:r>
              <a:rPr lang="en-US" sz="1600" dirty="0">
                <a:cs typeface="Arial" pitchFamily="34" charset="0"/>
              </a:rPr>
              <a:t>, </a:t>
            </a:r>
            <a:r>
              <a:rPr lang="en-US" sz="1600" u="sng" dirty="0">
                <a:cs typeface="Arial" pitchFamily="34" charset="0"/>
              </a:rPr>
              <a:t>Builder</a:t>
            </a:r>
            <a:r>
              <a:rPr lang="en-US" sz="1600" dirty="0">
                <a:cs typeface="Arial" pitchFamily="34" charset="0"/>
              </a:rPr>
              <a:t>, Enhancer, </a:t>
            </a:r>
            <a:r>
              <a:rPr lang="en-US" sz="1600" u="sng" dirty="0">
                <a:cs typeface="Arial" pitchFamily="34" charset="0"/>
              </a:rPr>
              <a:t>Creator</a:t>
            </a:r>
            <a:r>
              <a:rPr lang="en-US" sz="1600" dirty="0">
                <a:cs typeface="Arial" pitchFamily="34" charset="0"/>
              </a:rPr>
              <a:t>, MNC ,Magnifier, </a:t>
            </a:r>
            <a:r>
              <a:rPr lang="en-US" sz="1600" dirty="0" err="1">
                <a:cs typeface="Arial" pitchFamily="34" charset="0"/>
              </a:rPr>
              <a:t>Maximiser</a:t>
            </a:r>
            <a:r>
              <a:rPr lang="en-US" sz="1600" dirty="0">
                <a:cs typeface="Arial" pitchFamily="34" charset="0"/>
              </a:rPr>
              <a:t>, </a:t>
            </a:r>
            <a:r>
              <a:rPr lang="en-US" sz="1600" u="sng" dirty="0">
                <a:cs typeface="Arial" pitchFamily="34" charset="0"/>
              </a:rPr>
              <a:t>Multiplier</a:t>
            </a:r>
            <a:r>
              <a:rPr lang="en-US" sz="1600" dirty="0">
                <a:cs typeface="Arial" pitchFamily="34" charset="0"/>
              </a:rPr>
              <a:t>, Super 20, </a:t>
            </a:r>
            <a:r>
              <a:rPr lang="en-US" sz="1600" u="sng" dirty="0">
                <a:cs typeface="Arial" pitchFamily="34" charset="0"/>
              </a:rPr>
              <a:t>Pure Equity</a:t>
            </a:r>
            <a:r>
              <a:rPr lang="en-US" sz="1600" dirty="0">
                <a:cs typeface="Arial" pitchFamily="34" charset="0"/>
              </a:rPr>
              <a:t>, </a:t>
            </a:r>
            <a:r>
              <a:rPr lang="en-US" sz="1600" u="sng" dirty="0">
                <a:cs typeface="Arial" pitchFamily="34" charset="0"/>
              </a:rPr>
              <a:t>Value &amp; Momentum</a:t>
            </a:r>
            <a:r>
              <a:rPr lang="en-US" sz="1600" dirty="0">
                <a:cs typeface="Arial" pitchFamily="34" charset="0"/>
              </a:rPr>
              <a:t>, Capped Nifty Index, Asset Allocation.</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Complete control on how to invest your premiums</a:t>
            </a:r>
          </a:p>
          <a:p>
            <a:pPr marL="266700" lvl="0" indent="-266700">
              <a:lnSpc>
                <a:spcPct val="150000"/>
              </a:lnSpc>
              <a:spcBef>
                <a:spcPts val="600"/>
              </a:spcBef>
              <a:buClr>
                <a:srgbClr val="8B3331"/>
              </a:buClr>
              <a:buSzPct val="100000"/>
              <a:buFont typeface="Wingdings" pitchFamily="2" charset="2"/>
              <a:buChar char="q"/>
            </a:pPr>
            <a:r>
              <a:rPr lang="en-GB" sz="1600" dirty="0">
                <a:cs typeface="Arial" pitchFamily="34" charset="0"/>
              </a:rPr>
              <a:t>Full freedom to switch from one segregated fund to another</a:t>
            </a:r>
          </a:p>
          <a:p>
            <a:pPr marL="266700" lvl="0" indent="-266700">
              <a:lnSpc>
                <a:spcPct val="150000"/>
              </a:lnSpc>
              <a:spcBef>
                <a:spcPts val="600"/>
              </a:spcBef>
              <a:buClr>
                <a:srgbClr val="8B3331"/>
              </a:buClr>
              <a:buSzPct val="100000"/>
              <a:buFont typeface="Wingdings" pitchFamily="2" charset="2"/>
              <a:buChar char="q"/>
            </a:pPr>
            <a:r>
              <a:rPr lang="en-GB" sz="1600" dirty="0">
                <a:cs typeface="Arial" pitchFamily="34" charset="0"/>
              </a:rPr>
              <a:t>Diversify your risk, by allocating your premium in varying proportions amongst the 16 segregated funds.</a:t>
            </a:r>
          </a:p>
          <a:p>
            <a:pPr marL="266700" lvl="0" indent="-266700">
              <a:lnSpc>
                <a:spcPct val="150000"/>
              </a:lnSpc>
              <a:spcBef>
                <a:spcPts val="600"/>
              </a:spcBef>
              <a:buClr>
                <a:srgbClr val="8B3331"/>
              </a:buClr>
              <a:buSzPct val="100000"/>
              <a:buFont typeface="Wingdings" pitchFamily="2" charset="2"/>
              <a:buChar char="q"/>
            </a:pPr>
            <a:r>
              <a:rPr lang="en-US" sz="1600" dirty="0">
                <a:solidFill>
                  <a:srgbClr val="000000"/>
                </a:solidFill>
                <a:cs typeface="Arial" pitchFamily="34" charset="0"/>
              </a:rPr>
              <a:t>Full flexibility to redirect future premiums by changing your premium allocation percentages at any time</a:t>
            </a:r>
          </a:p>
          <a:p>
            <a:pPr marL="266700" lvl="0" indent="-266700">
              <a:lnSpc>
                <a:spcPct val="150000"/>
              </a:lnSpc>
              <a:spcBef>
                <a:spcPts val="600"/>
              </a:spcBef>
              <a:buClr>
                <a:srgbClr val="8B3331"/>
              </a:buClr>
              <a:buSzPct val="100000"/>
              <a:buFont typeface="Wingdings" pitchFamily="2" charset="2"/>
              <a:buChar char="q"/>
            </a:pPr>
            <a:endParaRPr lang="en-US" sz="1600" dirty="0">
              <a:solidFill>
                <a:srgbClr val="000000"/>
              </a:solidFill>
              <a:cs typeface="Arial" pitchFamily="34" charset="0"/>
            </a:endParaRPr>
          </a:p>
        </p:txBody>
      </p:sp>
      <p:sp>
        <p:nvSpPr>
          <p:cNvPr id="7" name="Rectangle 6">
            <a:extLst>
              <a:ext uri="{FF2B5EF4-FFF2-40B4-BE49-F238E27FC236}">
                <a16:creationId xmlns:a16="http://schemas.microsoft.com/office/drawing/2014/main" id="{C362DEA0-AB7D-4E75-8AC9-1F8A67F43EE2}"/>
              </a:ext>
            </a:extLst>
          </p:cNvPr>
          <p:cNvSpPr/>
          <p:nvPr/>
        </p:nvSpPr>
        <p:spPr>
          <a:xfrm>
            <a:off x="442085" y="5892887"/>
            <a:ext cx="3563220" cy="382092"/>
          </a:xfrm>
          <a:prstGeom prst="rect">
            <a:avLst/>
          </a:prstGeom>
        </p:spPr>
        <p:txBody>
          <a:bodyPr wrap="none">
            <a:spAutoFit/>
          </a:bodyPr>
          <a:lstStyle/>
          <a:p>
            <a:pPr>
              <a:lnSpc>
                <a:spcPct val="150000"/>
              </a:lnSpc>
              <a:spcBef>
                <a:spcPts val="600"/>
              </a:spcBef>
              <a:buClr>
                <a:srgbClr val="8B3331"/>
              </a:buClr>
              <a:buSzPct val="100000"/>
            </a:pPr>
            <a:r>
              <a:rPr lang="en-IN" sz="1400" i="1" dirty="0">
                <a:solidFill>
                  <a:srgbClr val="000000"/>
                </a:solidFill>
                <a:cs typeface="Arial" pitchFamily="34" charset="0"/>
              </a:rPr>
              <a:t>Please refer product brochure for more details </a:t>
            </a:r>
            <a:endParaRPr lang="en-US" sz="1400" i="1" dirty="0">
              <a:solidFill>
                <a:srgbClr val="000000"/>
              </a:solidFill>
              <a:cs typeface="Arial" pitchFamily="34" charset="0"/>
            </a:endParaRPr>
          </a:p>
        </p:txBody>
      </p:sp>
    </p:spTree>
    <p:extLst>
      <p:ext uri="{BB962C8B-B14F-4D97-AF65-F5344CB8AC3E}">
        <p14:creationId xmlns:p14="http://schemas.microsoft.com/office/powerpoint/2010/main" val="3810688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4849" y="990231"/>
            <a:ext cx="11198484" cy="5209491"/>
          </a:xfrm>
          <a:prstGeom prst="rect">
            <a:avLst/>
          </a:prstGeom>
          <a:solidFill>
            <a:schemeClr val="bg1"/>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N" sz="1799"/>
          </a:p>
        </p:txBody>
      </p:sp>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23</a:t>
            </a:fld>
            <a:endParaRPr lang="en-IN"/>
          </a:p>
        </p:txBody>
      </p:sp>
      <p:sp>
        <p:nvSpPr>
          <p:cNvPr id="5" name="Title 4"/>
          <p:cNvSpPr>
            <a:spLocks noGrp="1"/>
          </p:cNvSpPr>
          <p:nvPr>
            <p:ph type="title"/>
          </p:nvPr>
        </p:nvSpPr>
        <p:spPr/>
        <p:txBody>
          <a:bodyPr/>
          <a:lstStyle/>
          <a:p>
            <a:r>
              <a:rPr lang="en-IN" sz="2399" dirty="0">
                <a:latin typeface="+mn-lt"/>
              </a:rPr>
              <a:t>Disclaimers</a:t>
            </a:r>
          </a:p>
        </p:txBody>
      </p:sp>
      <p:sp>
        <p:nvSpPr>
          <p:cNvPr id="8" name="Rectangle 7"/>
          <p:cNvSpPr/>
          <p:nvPr/>
        </p:nvSpPr>
        <p:spPr>
          <a:xfrm>
            <a:off x="572937" y="1079240"/>
            <a:ext cx="11042950" cy="5108706"/>
          </a:xfrm>
          <a:prstGeom prst="rect">
            <a:avLst/>
          </a:prstGeom>
        </p:spPr>
        <p:txBody>
          <a:bodyPr wrap="square">
            <a:spAutoFit/>
          </a:bodyPr>
          <a:lstStyle/>
          <a:p>
            <a:pPr marL="285664" indent="-285664">
              <a:lnSpc>
                <a:spcPts val="1600"/>
              </a:lnSpc>
              <a:buFont typeface="Arial" panose="020B0604020202020204" pitchFamily="34" charset="0"/>
              <a:buChar char="•"/>
            </a:pPr>
            <a:r>
              <a:rPr lang="en-GB" sz="1200" dirty="0"/>
              <a:t>This policy is underwritten by Aditya Birla Sun Life Insurance Company Limited (ABSLI). </a:t>
            </a:r>
            <a:r>
              <a:rPr lang="en-US" sz="1200" dirty="0">
                <a:latin typeface="+mj-lt"/>
              </a:rPr>
              <a:t>This is a non-participating unit linked life insurance savings . </a:t>
            </a:r>
          </a:p>
          <a:p>
            <a:pPr marL="285664" indent="-285664">
              <a:lnSpc>
                <a:spcPts val="1600"/>
              </a:lnSpc>
              <a:buFont typeface="Arial" panose="020B0604020202020204" pitchFamily="34" charset="0"/>
              <a:buChar char="•"/>
            </a:pPr>
            <a:r>
              <a:rPr lang="en-US" sz="1200" dirty="0">
                <a:latin typeface="+mj-lt"/>
              </a:rPr>
              <a:t>Aditya Birla Sun Life Insurance, ABSLI Wealth Aspire Plan (UIN: 109L100V05), Liquid Plus (ULIF02807/10/11BSLLIQPLUS109), Income Advantage(ULIF01507/08/08BSLIINCADV109),  Assure(ULIF01008/07/05BSLIASSURE1090, Protector(ULIF00313/03/01BSLPROTECT109), Builder(ULIF00113/03/01BSLBUILDER109), Enhancer(ULIF00213/03/01BSLENHANCE109), Creator(ULIF00704/02/04BSLCREATOR109), MagnifierULIF00826/06/04BSLIIMAGNI109), Maximiser(ULIF01101/06/07BSLIINMAXI109), Multiplier(ULIF01217/10/07BSLIINMULTI109), Super 20(ULIF01723/06/09BSLSUPER20109), Pure Equity(ULIF01723/06/09BSLSUPER20109), Value &amp; Momentum(ULIF02907/10/11BSLIVALUEM109), Asset Allocation (ULIF03430/10/14BSLIASTALC109), Capped Nifty Index (ULIF03530/10/14BSLICNFIDX109), MNC (ULIF03722/06/18ABSLIMUMNC109) are only the names of the Company, Policy, Investment Option and Investment Funds respectively and do not in any way indicate the quality of the Policy, Investment Funds or their future prospects or returns.</a:t>
            </a:r>
          </a:p>
          <a:p>
            <a:pPr marL="285664" indent="-285664" eaLnBrk="0" hangingPunct="0">
              <a:lnSpc>
                <a:spcPts val="1600"/>
              </a:lnSpc>
              <a:buClr>
                <a:srgbClr val="A70D0D"/>
              </a:buClr>
              <a:buFont typeface="Arial" panose="020B0604020202020204" pitchFamily="34" charset="0"/>
              <a:buChar char="•"/>
            </a:pPr>
            <a:endParaRPr lang="en-US" sz="1200" dirty="0">
              <a:latin typeface="+mj-lt"/>
            </a:endParaRPr>
          </a:p>
          <a:p>
            <a:pPr marL="171450" indent="-171450">
              <a:buFont typeface="Arial" panose="020B0604020202020204" pitchFamily="34" charset="0"/>
              <a:buChar char="•"/>
            </a:pPr>
            <a:r>
              <a:rPr lang="en-GB" sz="1200" dirty="0">
                <a:latin typeface="+mj-lt"/>
              </a:rPr>
              <a:t>The charges are guaranteed throughout the term of the policy unless specifically mentioned and subject to IRDAI approval. The value of the segregated fund reflects the value of the underlying investments. </a:t>
            </a:r>
            <a:r>
              <a:rPr lang="en-US" sz="1200" dirty="0"/>
              <a:t>Linked Life Insurance products are different from the traditional insurance products and are subject to the risk factors. The premium paid in unit linked life insurance policies are subject to investment risk associated with capital markets and the unit price of the units may go up or down based on the performance of investment fund and factors influencing the capital market and the insured is responsible for his/her decisions. Aditya Birla Sun Life Insurance Company Limited (ABSLI) is only the name of the Insurance Company and ABSLI Wealth Aspire Plan is only name of the unit linked life insurance contract and funds and does not in any way indicate the quality of the contract, its future prospects or returns. Please know the associated risks and the applicable charges, from your Insurance agent or the Intermedia </a:t>
            </a:r>
            <a:r>
              <a:rPr lang="en-US" sz="1200"/>
              <a:t>or policy document</a:t>
            </a:r>
            <a:r>
              <a:rPr lang="en-US" sz="1200" dirty="0"/>
              <a:t>. The various funds offered under this contract are the names of the funds and do not in any way indicate the quality of these plans, their future prospects and returns.</a:t>
            </a:r>
            <a:r>
              <a:rPr lang="en-GB" sz="1200" dirty="0">
                <a:latin typeface="+mj-lt"/>
              </a:rPr>
              <a:t>These investments are subject to market risks and change in fundamentals such as tax rates etc affecting the investment portfolio. The premium paid in unit linked life insurance policies are subject to investment risk associated with capital markets and the unit price of the units may go up or down based on the performance of segregated fund and factors influencing the capital market and the policyholder is responsible for his/her decisions. There is no guarantee or assurance of returns above the guaranteed returns from the segregated funds. GST and any other applicable taxes levied as per extant tax laws shall be deducted from the premium or from the allotted units as applicable. An extra premium may be charged as per our then existing underwriting guidelines for substandard lives.  The insurance cover for the life insured will commence on the policy issue date. For further details please refer to the policy contract. Tax benefits are subject to changes in the tax laws.  </a:t>
            </a:r>
            <a:r>
              <a:rPr lang="en-US" sz="1200" dirty="0"/>
              <a:t>For more details on risk factors, terms and conditions please read sales brochure carefully before concluding the sale </a:t>
            </a:r>
            <a:endParaRPr lang="en-IN" sz="1200" dirty="0">
              <a:latin typeface="+mj-lt"/>
            </a:endParaRPr>
          </a:p>
          <a:p>
            <a:pPr marL="285664" indent="-285664" eaLnBrk="0" hangingPunct="0">
              <a:lnSpc>
                <a:spcPts val="1600"/>
              </a:lnSpc>
              <a:buClr>
                <a:srgbClr val="A70D0D"/>
              </a:buClr>
              <a:buFont typeface="Arial" panose="020B0604020202020204" pitchFamily="34" charset="0"/>
              <a:buChar char="•"/>
            </a:pPr>
            <a:endParaRPr lang="en-US" sz="1200" dirty="0">
              <a:latin typeface="+mj-lt"/>
            </a:endParaRPr>
          </a:p>
          <a:p>
            <a:pPr eaLnBrk="0" hangingPunct="0">
              <a:lnSpc>
                <a:spcPts val="1600"/>
              </a:lnSpc>
              <a:buClr>
                <a:srgbClr val="A70D0D"/>
              </a:buClr>
            </a:pPr>
            <a:endParaRPr lang="en-US" sz="1200" dirty="0">
              <a:latin typeface="+mj-lt"/>
            </a:endParaRPr>
          </a:p>
        </p:txBody>
      </p:sp>
    </p:spTree>
    <p:extLst>
      <p:ext uri="{BB962C8B-B14F-4D97-AF65-F5344CB8AC3E}">
        <p14:creationId xmlns:p14="http://schemas.microsoft.com/office/powerpoint/2010/main" val="151223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a:t>Aditya Birla Sun Life Insurance Company Ltd.</a:t>
            </a:r>
            <a:endParaRPr lang="en-US" dirty="0"/>
          </a:p>
        </p:txBody>
      </p:sp>
      <p:sp>
        <p:nvSpPr>
          <p:cNvPr id="4" name="Slide Number Placeholder 3"/>
          <p:cNvSpPr>
            <a:spLocks noGrp="1"/>
          </p:cNvSpPr>
          <p:nvPr>
            <p:ph type="sldNum" sz="quarter" idx="4"/>
          </p:nvPr>
        </p:nvSpPr>
        <p:spPr/>
        <p:txBody>
          <a:bodyPr/>
          <a:lstStyle/>
          <a:p>
            <a:fld id="{5B4875B8-9C96-45EF-BF54-2EA3677063F8}" type="slidenum">
              <a:rPr lang="en-IN" smtClean="0"/>
              <a:pPr/>
              <a:t>24</a:t>
            </a:fld>
            <a:endParaRPr lang="en-IN"/>
          </a:p>
        </p:txBody>
      </p:sp>
      <p:sp>
        <p:nvSpPr>
          <p:cNvPr id="5" name="Title 4"/>
          <p:cNvSpPr>
            <a:spLocks noGrp="1"/>
          </p:cNvSpPr>
          <p:nvPr>
            <p:ph type="title"/>
          </p:nvPr>
        </p:nvSpPr>
        <p:spPr/>
        <p:txBody>
          <a:bodyPr/>
          <a:lstStyle/>
          <a:p>
            <a:r>
              <a:rPr lang="en-IN" sz="2399" dirty="0">
                <a:latin typeface="+mn-lt"/>
              </a:rPr>
              <a:t>Disclaimers</a:t>
            </a:r>
          </a:p>
        </p:txBody>
      </p:sp>
      <p:sp>
        <p:nvSpPr>
          <p:cNvPr id="9" name="Rectangle 8">
            <a:extLst>
              <a:ext uri="{FF2B5EF4-FFF2-40B4-BE49-F238E27FC236}">
                <a16:creationId xmlns:a16="http://schemas.microsoft.com/office/drawing/2014/main" id="{705D6A31-8D80-4BB3-BC83-C3A13B2812FE}"/>
              </a:ext>
            </a:extLst>
          </p:cNvPr>
          <p:cNvSpPr/>
          <p:nvPr/>
        </p:nvSpPr>
        <p:spPr>
          <a:xfrm>
            <a:off x="474722" y="1035825"/>
            <a:ext cx="11239380" cy="5043513"/>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p>
            <a:endParaRPr lang="en-US" sz="1400" dirty="0">
              <a:solidFill>
                <a:schemeClr val="tx1"/>
              </a:solidFill>
            </a:endParaRPr>
          </a:p>
          <a:p>
            <a:pPr algn="just" eaLnBrk="0" fontAlgn="base" hangingPunct="0">
              <a:spcBef>
                <a:spcPct val="0"/>
              </a:spcBef>
              <a:spcAft>
                <a:spcPct val="0"/>
              </a:spcAft>
            </a:pPr>
            <a:endParaRPr lang="en-US" sz="1400" dirty="0">
              <a:solidFill>
                <a:schemeClr val="tx1"/>
              </a:solidFill>
              <a:latin typeface="+mj-lt"/>
              <a:cs typeface="Arial" panose="020B0604020202020204" pitchFamily="34" charset="0"/>
            </a:endParaRPr>
          </a:p>
          <a:p>
            <a:pPr algn="just" eaLnBrk="0" fontAlgn="base" hangingPunct="0">
              <a:spcBef>
                <a:spcPct val="0"/>
              </a:spcBef>
              <a:spcAft>
                <a:spcPct val="0"/>
              </a:spcAft>
            </a:pPr>
            <a:r>
              <a:rPr lang="en-US" sz="1400" dirty="0">
                <a:solidFill>
                  <a:schemeClr val="tx1"/>
                </a:solidFill>
                <a:latin typeface="+mj-lt"/>
                <a:cs typeface="Arial" panose="020B0604020202020204" pitchFamily="34" charset="0"/>
              </a:rPr>
              <a:t>“The Trade Logo “Aditya Birla Capital” Displayed Above Is Owned By ADITYA BIRLA MANAGEMENT CORPORATION PRIVATE LIMITED</a:t>
            </a:r>
          </a:p>
          <a:p>
            <a:pPr algn="just" eaLnBrk="0" fontAlgn="base" hangingPunct="0">
              <a:spcBef>
                <a:spcPct val="0"/>
              </a:spcBef>
              <a:spcAft>
                <a:spcPct val="0"/>
              </a:spcAft>
            </a:pPr>
            <a:r>
              <a:rPr lang="en-US" sz="1400" dirty="0">
                <a:solidFill>
                  <a:schemeClr val="tx1"/>
                </a:solidFill>
                <a:latin typeface="+mj-lt"/>
                <a:cs typeface="Arial" panose="020B0604020202020204" pitchFamily="34" charset="0"/>
              </a:rPr>
              <a:t>(Trademark Owner) And Used By ADITYA BIRLA SUN LIFE INSURANCE COMPANY LIMITED (ABSLI) under the License.”</a:t>
            </a:r>
          </a:p>
          <a:p>
            <a:pPr algn="just" eaLnBrk="0" fontAlgn="base" hangingPunct="0">
              <a:spcBef>
                <a:spcPct val="0"/>
              </a:spcBef>
              <a:spcAft>
                <a:spcPct val="0"/>
              </a:spcAft>
            </a:pPr>
            <a:endParaRPr lang="en-US" sz="1400" dirty="0">
              <a:solidFill>
                <a:schemeClr val="tx1"/>
              </a:solidFill>
              <a:latin typeface="+mj-lt"/>
              <a:cs typeface="Arial" panose="020B0604020202020204" pitchFamily="34" charset="0"/>
            </a:endParaRPr>
          </a:p>
          <a:p>
            <a:pPr algn="just" eaLnBrk="0" fontAlgn="base" hangingPunct="0">
              <a:spcBef>
                <a:spcPct val="0"/>
              </a:spcBef>
              <a:spcAft>
                <a:spcPct val="0"/>
              </a:spcAft>
            </a:pPr>
            <a:endParaRPr lang="en-US" sz="1400" dirty="0">
              <a:solidFill>
                <a:schemeClr val="tx1"/>
              </a:solidFill>
              <a:latin typeface="+mj-lt"/>
              <a:cs typeface="Arial" panose="020B0604020202020204" pitchFamily="34" charset="0"/>
            </a:endParaRPr>
          </a:p>
          <a:p>
            <a:pPr algn="just" eaLnBrk="0" fontAlgn="base" hangingPunct="0">
              <a:spcBef>
                <a:spcPct val="0"/>
              </a:spcBef>
              <a:spcAft>
                <a:spcPct val="0"/>
              </a:spcAft>
            </a:pPr>
            <a:r>
              <a:rPr lang="en-US" sz="1400" dirty="0">
                <a:solidFill>
                  <a:schemeClr val="tx1"/>
                </a:solidFill>
                <a:latin typeface="+mj-lt"/>
                <a:cs typeface="Arial" panose="020B0604020202020204" pitchFamily="34" charset="0"/>
              </a:rPr>
              <a:t>For more details and clarification call your ABSLI Insurance Advisor or visit our website </a:t>
            </a:r>
            <a:r>
              <a:rPr lang="en-US" sz="1300" u="sng" dirty="0">
                <a:solidFill>
                  <a:schemeClr val="tx1"/>
                </a:solidFill>
                <a:hlinkClick r:id="rId2">
                  <a:extLst>
                    <a:ext uri="{A12FA001-AC4F-418D-AE19-62706E023703}">
                      <ahyp:hlinkClr xmlns:ahyp="http://schemas.microsoft.com/office/drawing/2018/hyperlinkcolor" val="tx"/>
                    </a:ext>
                  </a:extLst>
                </a:hlinkClick>
              </a:rPr>
              <a:t>www.adityabirlasunlifeinsurance.com</a:t>
            </a:r>
            <a:r>
              <a:rPr lang="en-US" sz="1300" u="sng" dirty="0">
                <a:solidFill>
                  <a:schemeClr val="tx1"/>
                </a:solidFill>
              </a:rPr>
              <a:t> </a:t>
            </a:r>
            <a:r>
              <a:rPr lang="en-US" sz="1400" dirty="0">
                <a:solidFill>
                  <a:schemeClr val="tx1"/>
                </a:solidFill>
                <a:latin typeface="+mj-lt"/>
                <a:cs typeface="Arial" panose="020B0604020202020204" pitchFamily="34" charset="0"/>
              </a:rPr>
              <a:t>and see how we can help in making your dreams come true. Aditya Birla Sun Life Insurance Company Limited (Formerly Birla Sun Life Insurance Company Limited)Registered Office: One </a:t>
            </a:r>
            <a:r>
              <a:rPr lang="en-US" sz="1400" dirty="0" err="1">
                <a:solidFill>
                  <a:schemeClr val="tx1"/>
                </a:solidFill>
                <a:latin typeface="+mj-lt"/>
                <a:cs typeface="Arial" panose="020B0604020202020204" pitchFamily="34" charset="0"/>
              </a:rPr>
              <a:t>Indiabulls</a:t>
            </a:r>
            <a:r>
              <a:rPr lang="en-US" sz="1400" dirty="0">
                <a:solidFill>
                  <a:schemeClr val="tx1"/>
                </a:solidFill>
                <a:latin typeface="+mj-lt"/>
                <a:cs typeface="Arial" panose="020B0604020202020204" pitchFamily="34" charset="0"/>
              </a:rPr>
              <a:t> Centre Tower 1, 16th Floor, Jupiter Mill Compound, 841, Senapati Bapat Marg, Elphinstone Road, Mumbai - 400013. IRDAI reg no.109 CIN: U99999MH2000PLC128110 UIN: 109L100V05. Toll Free No. 1800 270 7000. </a:t>
            </a:r>
            <a:r>
              <a:rPr lang="en-US" sz="1300" dirty="0"/>
              <a:t>ADV/11/19-20/1274 </a:t>
            </a:r>
            <a:endParaRPr lang="en-US" sz="1300" dirty="0">
              <a:solidFill>
                <a:schemeClr val="tx1"/>
              </a:solidFill>
              <a:latin typeface="+mj-lt"/>
              <a:cs typeface="Arial" panose="020B0604020202020204" pitchFamily="34" charset="0"/>
            </a:endParaRPr>
          </a:p>
          <a:p>
            <a:endParaRPr lang="en-US" sz="1600" dirty="0">
              <a:solidFill>
                <a:schemeClr val="tx1"/>
              </a:solidFill>
            </a:endParaRPr>
          </a:p>
          <a:p>
            <a:endParaRPr lang="en-US" sz="1400" dirty="0">
              <a:solidFill>
                <a:schemeClr val="tx1"/>
              </a:solidFill>
            </a:endParaRPr>
          </a:p>
        </p:txBody>
      </p:sp>
      <p:sp>
        <p:nvSpPr>
          <p:cNvPr id="10" name="Rectangle 4">
            <a:extLst>
              <a:ext uri="{FF2B5EF4-FFF2-40B4-BE49-F238E27FC236}">
                <a16:creationId xmlns:a16="http://schemas.microsoft.com/office/drawing/2014/main" id="{27D73ABB-F45F-4C68-A705-5A8782B2EA6C}"/>
              </a:ext>
            </a:extLst>
          </p:cNvPr>
          <p:cNvSpPr>
            <a:spLocks noChangeArrowheads="1"/>
          </p:cNvSpPr>
          <p:nvPr/>
        </p:nvSpPr>
        <p:spPr bwMode="auto">
          <a:xfrm>
            <a:off x="609602" y="3557580"/>
            <a:ext cx="10591443" cy="923090"/>
          </a:xfrm>
          <a:prstGeom prst="rect">
            <a:avLst/>
          </a:prstGeom>
          <a:solidFill>
            <a:schemeClr val="bg1">
              <a:alpha val="40000"/>
            </a:schemeClr>
          </a:solidFill>
          <a:ln>
            <a:noFill/>
          </a:ln>
          <a:effectLst/>
        </p:spPr>
        <p:txBody>
          <a:bodyPr vert="horz" wrap="square" lIns="91416" tIns="45708" rIns="91416" bIns="45708" numCol="1" anchor="ctr" anchorCtr="0" compatLnSpc="1">
            <a:prstTxWarp prst="textNoShape">
              <a:avLst/>
            </a:prstTxWarp>
            <a:spAutoFit/>
          </a:bodyPr>
          <a:lstStyle/>
          <a:p>
            <a:pPr algn="just" eaLnBrk="0" fontAlgn="base" hangingPunct="0">
              <a:spcBef>
                <a:spcPct val="0"/>
              </a:spcBef>
              <a:spcAft>
                <a:spcPct val="0"/>
              </a:spcAft>
            </a:pPr>
            <a:r>
              <a:rPr lang="en-US" altLang="en-US" sz="1300" b="1" u="sng" dirty="0">
                <a:latin typeface="Calibri" panose="020F0502020204030204" pitchFamily="34" charset="0"/>
                <a:cs typeface="Calibri" panose="020F0502020204030204" pitchFamily="34" charset="0"/>
              </a:rPr>
              <a:t>BEWARE OF SPURIOUS PHONE CALLS AND FICTIOUS/FRADULENT OFFERS</a:t>
            </a:r>
            <a:endParaRPr lang="en-US" altLang="en-US" sz="1100" dirty="0"/>
          </a:p>
          <a:p>
            <a:pPr algn="just" eaLnBrk="0" fontAlgn="base" hangingPunct="0">
              <a:spcBef>
                <a:spcPct val="0"/>
              </a:spcBef>
              <a:spcAft>
                <a:spcPct val="0"/>
              </a:spcAft>
            </a:pPr>
            <a:r>
              <a:rPr lang="en-US" altLang="en-US" sz="1300" dirty="0">
                <a:latin typeface="Calibri" panose="020F0502020204030204" pitchFamily="34" charset="0"/>
                <a:cs typeface="Calibri" panose="020F0502020204030204" pitchFamily="34" charset="0"/>
              </a:rPr>
              <a:t> </a:t>
            </a:r>
            <a:endParaRPr lang="en-US" altLang="en-US" sz="1100" dirty="0"/>
          </a:p>
          <a:p>
            <a:pPr algn="just" eaLnBrk="0" fontAlgn="base" hangingPunct="0">
              <a:spcBef>
                <a:spcPct val="0"/>
              </a:spcBef>
              <a:spcAft>
                <a:spcPct val="0"/>
              </a:spcAft>
            </a:pPr>
            <a:r>
              <a:rPr lang="en-US" altLang="en-US" sz="1400" dirty="0">
                <a:cs typeface="Arial" panose="020B0604020202020204" pitchFamily="34" charset="0"/>
              </a:rPr>
              <a:t>IRDAI is not involved in activities like selling insurance policies, announcing bonus or investment of premiums. Public receiving such phone calls are requested to lodge a police complaint.</a:t>
            </a:r>
          </a:p>
        </p:txBody>
      </p:sp>
      <p:sp>
        <p:nvSpPr>
          <p:cNvPr id="11" name="Rectangle 10">
            <a:extLst>
              <a:ext uri="{FF2B5EF4-FFF2-40B4-BE49-F238E27FC236}">
                <a16:creationId xmlns:a16="http://schemas.microsoft.com/office/drawing/2014/main" id="{60ED0EFA-B628-424E-91E2-B7EAE541786D}"/>
              </a:ext>
            </a:extLst>
          </p:cNvPr>
          <p:cNvSpPr/>
          <p:nvPr/>
        </p:nvSpPr>
        <p:spPr>
          <a:xfrm>
            <a:off x="609602" y="3353859"/>
            <a:ext cx="10591443" cy="1078746"/>
          </a:xfrm>
          <a:prstGeom prst="rect">
            <a:avLst/>
          </a:prstGeom>
          <a:noFill/>
          <a:ln>
            <a:solidFill>
              <a:schemeClr val="tx1">
                <a:lumMod val="65000"/>
                <a:lumOff val="3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N" sz="1799"/>
          </a:p>
        </p:txBody>
      </p:sp>
    </p:spTree>
    <p:extLst>
      <p:ext uri="{BB962C8B-B14F-4D97-AF65-F5344CB8AC3E}">
        <p14:creationId xmlns:p14="http://schemas.microsoft.com/office/powerpoint/2010/main" val="533472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25</a:t>
            </a:fld>
            <a:endParaRPr lang="en-IN"/>
          </a:p>
        </p:txBody>
      </p:sp>
      <p:sp>
        <p:nvSpPr>
          <p:cNvPr id="7" name="Text Placeholder 6"/>
          <p:cNvSpPr>
            <a:spLocks noGrp="1"/>
          </p:cNvSpPr>
          <p:nvPr>
            <p:ph type="body" sz="quarter" idx="10"/>
          </p:nvPr>
        </p:nvSpPr>
        <p:spPr/>
        <p:txBody>
          <a:bodyPr/>
          <a:lstStyle/>
          <a:p>
            <a:r>
              <a:rPr lang="en-US" sz="2800" dirty="0">
                <a:latin typeface="+mn-lt"/>
                <a:cs typeface="Microsoft New Tai Lue" panose="020B0502040204020203" pitchFamily="34" charset="0"/>
              </a:rPr>
              <a:t>Thank You</a:t>
            </a:r>
          </a:p>
          <a:p>
            <a:endParaRPr lang="en-IN" dirty="0"/>
          </a:p>
        </p:txBody>
      </p:sp>
    </p:spTree>
    <p:extLst>
      <p:ext uri="{BB962C8B-B14F-4D97-AF65-F5344CB8AC3E}">
        <p14:creationId xmlns:p14="http://schemas.microsoft.com/office/powerpoint/2010/main" val="42443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3</a:t>
            </a:fld>
            <a:endParaRPr lang="en-IN"/>
          </a:p>
        </p:txBody>
      </p:sp>
      <p:sp>
        <p:nvSpPr>
          <p:cNvPr id="7" name="Title 75"/>
          <p:cNvSpPr txBox="1">
            <a:spLocks/>
          </p:cNvSpPr>
          <p:nvPr/>
        </p:nvSpPr>
        <p:spPr>
          <a:xfrm>
            <a:off x="911728" y="2025244"/>
            <a:ext cx="7828131" cy="855063"/>
          </a:xfrm>
          <a:prstGeom prst="rect">
            <a:avLst/>
          </a:prstGeom>
        </p:spPr>
        <p:txBody>
          <a:bodyPr/>
          <a:lstStyle>
            <a:lvl1pPr algn="l" defTabSz="457200" rtl="0" eaLnBrk="1" latinLnBrk="0" hangingPunct="1">
              <a:spcBef>
                <a:spcPct val="0"/>
              </a:spcBef>
              <a:buNone/>
              <a:defRPr sz="3000" kern="1200">
                <a:solidFill>
                  <a:schemeClr val="bg1"/>
                </a:solidFill>
                <a:latin typeface="PF Handbook Pro" panose="02000506090000020004" pitchFamily="50" charset="0"/>
                <a:ea typeface="+mj-ea"/>
                <a:cs typeface="+mj-cs"/>
              </a:defRPr>
            </a:lvl1pPr>
          </a:lstStyle>
          <a:p>
            <a:r>
              <a:rPr lang="en-US" sz="2400"/>
              <a:t>Plan Details - Eligibility</a:t>
            </a:r>
            <a:endParaRPr lang="en-US" sz="2400" dirty="0"/>
          </a:p>
        </p:txBody>
      </p:sp>
      <p:sp>
        <p:nvSpPr>
          <p:cNvPr id="3" name="Title 2"/>
          <p:cNvSpPr>
            <a:spLocks noGrp="1"/>
          </p:cNvSpPr>
          <p:nvPr>
            <p:ph type="title"/>
          </p:nvPr>
        </p:nvSpPr>
        <p:spPr/>
        <p:txBody>
          <a:bodyPr/>
          <a:lstStyle/>
          <a:p>
            <a:r>
              <a:rPr lang="en-US" sz="2400" dirty="0">
                <a:latin typeface="+mn-lt"/>
              </a:rPr>
              <a:t>Plan Details - Eligibility</a:t>
            </a:r>
            <a:endParaRPr lang="en-IN" sz="2400" dirty="0">
              <a:latin typeface="+mn-lt"/>
            </a:endParaRPr>
          </a:p>
        </p:txBody>
      </p:sp>
      <p:graphicFrame>
        <p:nvGraphicFramePr>
          <p:cNvPr id="9" name="Table 8"/>
          <p:cNvGraphicFramePr>
            <a:graphicFrameLocks noGrp="1"/>
          </p:cNvGraphicFramePr>
          <p:nvPr>
            <p:extLst>
              <p:ext uri="{D42A27DB-BD31-4B8C-83A1-F6EECF244321}">
                <p14:modId xmlns:p14="http://schemas.microsoft.com/office/powerpoint/2010/main" val="4282682887"/>
              </p:ext>
            </p:extLst>
          </p:nvPr>
        </p:nvGraphicFramePr>
        <p:xfrm>
          <a:off x="546009" y="1229404"/>
          <a:ext cx="11246070" cy="4330742"/>
        </p:xfrm>
        <a:graphic>
          <a:graphicData uri="http://schemas.openxmlformats.org/drawingml/2006/table">
            <a:tbl>
              <a:tblPr firstRow="1" firstCol="1" bandRow="1">
                <a:tableStyleId>{72833802-FEF1-4C79-8D5D-14CF1EAF98D9}</a:tableStyleId>
              </a:tblPr>
              <a:tblGrid>
                <a:gridCol w="2064144">
                  <a:extLst>
                    <a:ext uri="{9D8B030D-6E8A-4147-A177-3AD203B41FA5}">
                      <a16:colId xmlns:a16="http://schemas.microsoft.com/office/drawing/2014/main" val="106729139"/>
                    </a:ext>
                  </a:extLst>
                </a:gridCol>
                <a:gridCol w="4779668">
                  <a:extLst>
                    <a:ext uri="{9D8B030D-6E8A-4147-A177-3AD203B41FA5}">
                      <a16:colId xmlns:a16="http://schemas.microsoft.com/office/drawing/2014/main" val="3666388510"/>
                    </a:ext>
                  </a:extLst>
                </a:gridCol>
                <a:gridCol w="4402258">
                  <a:extLst>
                    <a:ext uri="{9D8B030D-6E8A-4147-A177-3AD203B41FA5}">
                      <a16:colId xmlns:a16="http://schemas.microsoft.com/office/drawing/2014/main" val="1188962870"/>
                    </a:ext>
                  </a:extLst>
                </a:gridCol>
              </a:tblGrid>
              <a:tr h="312760">
                <a:tc>
                  <a:txBody>
                    <a:bodyPr/>
                    <a:lstStyle/>
                    <a:p>
                      <a:r>
                        <a:rPr lang="en-GB" sz="1400" dirty="0">
                          <a:effectLst/>
                        </a:rPr>
                        <a:t> </a:t>
                      </a:r>
                      <a:endParaRPr lang="en-IN" sz="14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tcPr>
                </a:tc>
                <a:tc>
                  <a:txBody>
                    <a:bodyPr/>
                    <a:lstStyle/>
                    <a:p>
                      <a:pPr algn="just">
                        <a:spcAft>
                          <a:spcPts val="0"/>
                        </a:spcAft>
                      </a:pPr>
                      <a:r>
                        <a:rPr lang="en-GB" sz="1400" dirty="0">
                          <a:effectLst/>
                        </a:rPr>
                        <a:t>Classic Option</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tcPr>
                </a:tc>
                <a:tc>
                  <a:txBody>
                    <a:bodyPr/>
                    <a:lstStyle/>
                    <a:p>
                      <a:pPr algn="just">
                        <a:spcAft>
                          <a:spcPts val="0"/>
                        </a:spcAft>
                      </a:pPr>
                      <a:r>
                        <a:rPr lang="en-GB" sz="1400">
                          <a:effectLst/>
                        </a:rPr>
                        <a:t>Assured Option</a:t>
                      </a:r>
                      <a:endParaRPr lang="en-IN"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176044809"/>
                  </a:ext>
                </a:extLst>
              </a:tr>
              <a:tr h="741004">
                <a:tc>
                  <a:txBody>
                    <a:bodyPr/>
                    <a:lstStyle/>
                    <a:p>
                      <a:r>
                        <a:rPr lang="en-GB" sz="1400" dirty="0">
                          <a:effectLst/>
                        </a:rPr>
                        <a:t>Entry Age</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spcAft>
                          <a:spcPts val="0"/>
                        </a:spcAft>
                      </a:pPr>
                      <a:r>
                        <a:rPr lang="en-GB" sz="1400" dirty="0">
                          <a:effectLst/>
                        </a:rPr>
                        <a:t>Minimum – 30 days*</a:t>
                      </a:r>
                      <a:endParaRPr lang="en-IN" sz="1400" dirty="0">
                        <a:effectLst/>
                      </a:endParaRPr>
                    </a:p>
                    <a:p>
                      <a:pPr algn="just">
                        <a:spcAft>
                          <a:spcPts val="0"/>
                        </a:spcAft>
                      </a:pPr>
                      <a:r>
                        <a:rPr lang="en-GB" sz="1400" dirty="0">
                          <a:effectLst/>
                        </a:rPr>
                        <a:t>Maximum – For 5 Pay: 50 years |For 6 &amp; 7 Pay: 55 years</a:t>
                      </a:r>
                      <a:endParaRPr lang="en-IN" sz="1400" dirty="0">
                        <a:effectLst/>
                      </a:endParaRPr>
                    </a:p>
                    <a:p>
                      <a:r>
                        <a:rPr lang="en-GB" sz="1400" dirty="0">
                          <a:effectLst/>
                        </a:rPr>
                        <a:t>                       For 8 Pay and above: 65 years</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algn="just">
                        <a:spcAft>
                          <a:spcPts val="0"/>
                        </a:spcAft>
                      </a:pPr>
                      <a:r>
                        <a:rPr lang="en-GB" sz="1400" dirty="0">
                          <a:effectLst/>
                        </a:rPr>
                        <a:t>Minimum -18 years</a:t>
                      </a:r>
                      <a:endParaRPr lang="en-IN" sz="1400" dirty="0">
                        <a:effectLst/>
                      </a:endParaRPr>
                    </a:p>
                    <a:p>
                      <a:pPr marL="662940" indent="-662940" algn="just">
                        <a:spcAft>
                          <a:spcPts val="0"/>
                        </a:spcAft>
                      </a:pPr>
                      <a:r>
                        <a:rPr lang="en-GB" sz="1400" dirty="0">
                          <a:effectLst/>
                        </a:rPr>
                        <a:t>Maximum -For 5 to 8 Pay: 45 years </a:t>
                      </a:r>
                      <a:endParaRPr lang="en-IN" sz="1400" dirty="0">
                        <a:effectLst/>
                      </a:endParaRPr>
                    </a:p>
                    <a:p>
                      <a:pPr marL="662940" algn="just">
                        <a:spcAft>
                          <a:spcPts val="0"/>
                        </a:spcAft>
                      </a:pPr>
                      <a:r>
                        <a:rPr lang="en-GB" sz="1400" dirty="0">
                          <a:effectLst/>
                        </a:rPr>
                        <a:t>      For 9 pay &amp; others : 50 years</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2210692347"/>
                  </a:ext>
                </a:extLst>
              </a:tr>
              <a:tr h="440209">
                <a:tc>
                  <a:txBody>
                    <a:bodyPr/>
                    <a:lstStyle/>
                    <a:p>
                      <a:r>
                        <a:rPr lang="en-GB" sz="1400" dirty="0">
                          <a:effectLst/>
                        </a:rPr>
                        <a:t>Max Maturity Age</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tcPr>
                </a:tc>
                <a:tc>
                  <a:txBody>
                    <a:bodyPr/>
                    <a:lstStyle/>
                    <a:p>
                      <a:pPr marL="84138" indent="0" algn="l" defTabSz="457200" rtl="0" eaLnBrk="1" latinLnBrk="0" hangingPunct="1">
                        <a:spcAft>
                          <a:spcPts val="0"/>
                        </a:spcAft>
                      </a:pPr>
                      <a:r>
                        <a:rPr lang="en-GB" sz="1400" kern="1200" dirty="0">
                          <a:solidFill>
                            <a:schemeClr val="tx1"/>
                          </a:solidFill>
                          <a:effectLst/>
                          <a:latin typeface="+mn-lt"/>
                          <a:ea typeface="+mn-ea"/>
                          <a:cs typeface="+mn-cs"/>
                        </a:rPr>
                        <a:t>For 5 to 7 Pay: 18 to 70 years </a:t>
                      </a:r>
                    </a:p>
                    <a:p>
                      <a:pPr marL="84138" indent="0" algn="l" defTabSz="457200" rtl="0" eaLnBrk="1" latinLnBrk="0" hangingPunct="1">
                        <a:spcAft>
                          <a:spcPts val="0"/>
                        </a:spcAft>
                      </a:pPr>
                      <a:r>
                        <a:rPr lang="en-GB" sz="1400" kern="1200" dirty="0">
                          <a:solidFill>
                            <a:schemeClr val="tx1"/>
                          </a:solidFill>
                          <a:effectLst/>
                          <a:latin typeface="+mn-lt"/>
                          <a:ea typeface="+mn-ea"/>
                          <a:cs typeface="+mn-cs"/>
                        </a:rPr>
                        <a:t>For 8 Pay and above: 18 to 75 years</a:t>
                      </a:r>
                      <a:endParaRPr lang="en-IN" sz="1400" kern="1200" dirty="0">
                        <a:solidFill>
                          <a:schemeClr val="tx1"/>
                        </a:solidFill>
                        <a:effectLst/>
                        <a:latin typeface="+mn-lt"/>
                        <a:ea typeface="+mn-ea"/>
                        <a:cs typeface="+mn-cs"/>
                      </a:endParaRPr>
                    </a:p>
                  </a:txBody>
                  <a:tcPr marL="68580" marR="68580" marT="0" marB="0"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algn="just">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28 to 60 years</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848831714"/>
                  </a:ext>
                </a:extLst>
              </a:tr>
              <a:tr h="294428">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effectLst/>
                        </a:rPr>
                        <a:t>Policy Term</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effectLst/>
                        </a:rPr>
                        <a:t>  10 to 40 years</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pPr marL="662940" algn="just">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1552263"/>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effectLst/>
                        </a:rPr>
                        <a:t>Premium Paying Term (PPT) </a:t>
                      </a:r>
                      <a:endParaRPr lang="en-IN" sz="1400" dirty="0">
                        <a:effectLst/>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gridSpan="2">
                  <a:txBody>
                    <a:bodyPr/>
                    <a:lstStyle/>
                    <a:p>
                      <a:pPr algn="just">
                        <a:spcAft>
                          <a:spcPts val="0"/>
                        </a:spcAft>
                      </a:pPr>
                      <a:r>
                        <a:rPr lang="en-US" sz="1400" dirty="0">
                          <a:effectLst/>
                          <a:latin typeface="Calibri" panose="020F0502020204030204" pitchFamily="34" charset="0"/>
                          <a:cs typeface="Times New Roman" panose="02020603050405020304" pitchFamily="18" charset="0"/>
                        </a:rPr>
                        <a:t>   5 to 40 years </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tcPr>
                </a:tc>
                <a:tc hMerge="1">
                  <a:txBody>
                    <a:bodyPr/>
                    <a:lstStyle/>
                    <a:p>
                      <a:pPr algn="just">
                        <a:spcAft>
                          <a:spcPts val="0"/>
                        </a:spcAft>
                      </a:pP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512854140"/>
                  </a:ext>
                </a:extLst>
              </a:tr>
              <a:tr h="320320">
                <a:tc>
                  <a:txBody>
                    <a:bodyPr/>
                    <a:lstStyle/>
                    <a:p>
                      <a:r>
                        <a:rPr lang="en-GB" sz="1400" dirty="0">
                          <a:effectLst/>
                        </a:rPr>
                        <a:t>Premium</a:t>
                      </a:r>
                      <a:r>
                        <a:rPr lang="en-GB" sz="1400" baseline="0" dirty="0">
                          <a:effectLst/>
                        </a:rPr>
                        <a:t> Frequency</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gridSpan="2">
                  <a:txBody>
                    <a:bodyPr/>
                    <a:lstStyle/>
                    <a:p>
                      <a:pPr algn="l"/>
                      <a:r>
                        <a:rPr lang="en-US" sz="1400" kern="1200" dirty="0">
                          <a:effectLst/>
                        </a:rPr>
                        <a:t>  Annual | Semi-Annual | Quarterly | Monthly</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endParaRPr lang="en-IN"/>
                    </a:p>
                  </a:txBody>
                  <a:tcPr/>
                </a:tc>
                <a:extLst>
                  <a:ext uri="{0D108BD9-81ED-4DB2-BD59-A6C34878D82A}">
                    <a16:rowId xmlns:a16="http://schemas.microsoft.com/office/drawing/2014/main" val="2148797465"/>
                  </a:ext>
                </a:extLst>
              </a:tr>
              <a:tr h="478466">
                <a:tc>
                  <a:txBody>
                    <a:bodyPr/>
                    <a:lstStyle/>
                    <a:p>
                      <a:r>
                        <a:rPr lang="en-GB" sz="1400" dirty="0">
                          <a:effectLst/>
                        </a:rPr>
                        <a:t>Minimum Basic Premium</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gridSpan="2">
                  <a:txBody>
                    <a:bodyPr/>
                    <a:lstStyle/>
                    <a:p>
                      <a:pPr marL="90488" indent="0" algn="l">
                        <a:spcAft>
                          <a:spcPts val="0"/>
                        </a:spcAft>
                      </a:pPr>
                      <a:r>
                        <a:rPr lang="en-GB" sz="1400" dirty="0" err="1">
                          <a:effectLst/>
                        </a:rPr>
                        <a:t>Rs</a:t>
                      </a:r>
                      <a:r>
                        <a:rPr lang="en-GB" sz="1400" dirty="0">
                          <a:effectLst/>
                        </a:rPr>
                        <a:t>. 40,000 for annual mode |</a:t>
                      </a:r>
                      <a:r>
                        <a:rPr lang="en-GB" sz="1400" dirty="0" err="1">
                          <a:effectLst/>
                        </a:rPr>
                        <a:t>Rs</a:t>
                      </a:r>
                      <a:r>
                        <a:rPr lang="en-GB" sz="1400" dirty="0">
                          <a:effectLst/>
                        </a:rPr>
                        <a:t>. 45,000 for semi-annual mode| </a:t>
                      </a:r>
                      <a:r>
                        <a:rPr lang="en-GB" sz="1400" dirty="0" err="1">
                          <a:effectLst/>
                        </a:rPr>
                        <a:t>Rs</a:t>
                      </a:r>
                      <a:r>
                        <a:rPr lang="en-GB" sz="1400" dirty="0">
                          <a:effectLst/>
                        </a:rPr>
                        <a:t>. 50,000 for quarterly and monthly mode </a:t>
                      </a:r>
                    </a:p>
                    <a:p>
                      <a:pPr marL="90488" indent="0" algn="l">
                        <a:spcAft>
                          <a:spcPts val="0"/>
                        </a:spcAft>
                      </a:pPr>
                      <a:r>
                        <a:rPr lang="en-US" sz="1400" kern="1200" dirty="0">
                          <a:effectLst/>
                        </a:rPr>
                        <a:t>Rs. 500,00 p.a. if the age at entry is between 61 to 65 years, both inclusive.</a:t>
                      </a:r>
                      <a:endParaRPr lang="en-IN"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endParaRPr lang="en-IN" dirty="0"/>
                    </a:p>
                  </a:txBody>
                  <a:tcPr/>
                </a:tc>
                <a:extLst>
                  <a:ext uri="{0D108BD9-81ED-4DB2-BD59-A6C34878D82A}">
                    <a16:rowId xmlns:a16="http://schemas.microsoft.com/office/drawing/2014/main" val="2006623951"/>
                  </a:ext>
                </a:extLst>
              </a:tr>
              <a:tr h="651641">
                <a:tc>
                  <a:txBody>
                    <a:bodyPr/>
                    <a:lstStyle/>
                    <a:p>
                      <a:pPr marL="0" algn="l" defTabSz="457200" rtl="0" eaLnBrk="1" latinLnBrk="0" hangingPunct="1"/>
                      <a:r>
                        <a:rPr lang="en-GB" sz="1400" b="1" kern="1200" dirty="0">
                          <a:solidFill>
                            <a:schemeClr val="tx1"/>
                          </a:solidFill>
                          <a:effectLst/>
                          <a:latin typeface="+mn-lt"/>
                          <a:ea typeface="+mn-ea"/>
                          <a:cs typeface="+mn-cs"/>
                        </a:rPr>
                        <a:t>Premium  Band    </a:t>
                      </a:r>
                    </a:p>
                    <a:p>
                      <a:pPr marL="0" algn="l" defTabSz="457200" rtl="0" eaLnBrk="1" latinLnBrk="0" hangingPunct="1"/>
                      <a:r>
                        <a:rPr lang="en-GB" sz="1400" b="0" kern="1200" dirty="0">
                          <a:solidFill>
                            <a:schemeClr val="tx1"/>
                          </a:solidFill>
                          <a:effectLst/>
                          <a:latin typeface="+mn-lt"/>
                          <a:ea typeface="+mn-ea"/>
                          <a:cs typeface="+mn-cs"/>
                        </a:rPr>
                        <a:t> (basic Premiums </a:t>
                      </a:r>
                      <a:r>
                        <a:rPr lang="en-GB" sz="1400" b="0" kern="1200" dirty="0" err="1">
                          <a:solidFill>
                            <a:schemeClr val="tx1"/>
                          </a:solidFill>
                          <a:effectLst/>
                          <a:latin typeface="+mn-lt"/>
                          <a:ea typeface="+mn-ea"/>
                          <a:cs typeface="+mn-cs"/>
                        </a:rPr>
                        <a:t>Rs</a:t>
                      </a:r>
                      <a:r>
                        <a:rPr lang="en-GB" sz="1400" b="0" kern="1200" dirty="0">
                          <a:solidFill>
                            <a:schemeClr val="tx1"/>
                          </a:solidFill>
                          <a:effectLst/>
                          <a:latin typeface="+mn-lt"/>
                          <a:ea typeface="+mn-ea"/>
                          <a:cs typeface="+mn-cs"/>
                        </a:rPr>
                        <a:t>)</a:t>
                      </a:r>
                    </a:p>
                    <a:p>
                      <a:pPr marL="0" algn="l" defTabSz="457200" rtl="0" eaLnBrk="1" latinLnBrk="0" hangingPunct="1"/>
                      <a:endParaRPr lang="en-IN" sz="1400" b="1" kern="1200" dirty="0">
                        <a:solidFill>
                          <a:schemeClr val="tx1"/>
                        </a:solidFill>
                        <a:effectLst/>
                        <a:latin typeface="+mn-lt"/>
                        <a:ea typeface="+mn-ea"/>
                        <a:cs typeface="+mn-cs"/>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gridSpan="2">
                  <a:txBody>
                    <a:bodyPr/>
                    <a:lstStyle/>
                    <a:p>
                      <a:pPr algn="l">
                        <a:spcAft>
                          <a:spcPts val="0"/>
                        </a:spcAft>
                      </a:pPr>
                      <a:endParaRPr lang="en-IN"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endParaRPr lang="en-IN"/>
                    </a:p>
                  </a:txBody>
                  <a:tcPr/>
                </a:tc>
                <a:extLst>
                  <a:ext uri="{0D108BD9-81ED-4DB2-BD59-A6C34878D82A}">
                    <a16:rowId xmlns:a16="http://schemas.microsoft.com/office/drawing/2014/main" val="3564429476"/>
                  </a:ext>
                </a:extLst>
              </a:tr>
              <a:tr h="352434">
                <a:tc>
                  <a:txBody>
                    <a:bodyPr/>
                    <a:lstStyle/>
                    <a:p>
                      <a:r>
                        <a:rPr lang="en-GB" sz="1400" dirty="0">
                          <a:effectLst/>
                        </a:rPr>
                        <a:t>Minimum Sum Assured</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gridSpan="2">
                  <a:txBody>
                    <a:bodyPr/>
                    <a:lstStyle/>
                    <a:p>
                      <a:pPr algn="ctr"/>
                      <a:r>
                        <a:rPr lang="en-GB" sz="1400" dirty="0" err="1">
                          <a:effectLst/>
                        </a:rPr>
                        <a:t>Rs</a:t>
                      </a:r>
                      <a:r>
                        <a:rPr lang="en-GB" sz="1400" dirty="0">
                          <a:effectLst/>
                        </a:rPr>
                        <a:t>. 400,000</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hMerge="1">
                  <a:txBody>
                    <a:bodyPr/>
                    <a:lstStyle/>
                    <a:p>
                      <a:endParaRPr lang="en-IN" dirty="0"/>
                    </a:p>
                  </a:txBody>
                  <a:tcPr/>
                </a:tc>
                <a:extLst>
                  <a:ext uri="{0D108BD9-81ED-4DB2-BD59-A6C34878D82A}">
                    <a16:rowId xmlns:a16="http://schemas.microsoft.com/office/drawing/2014/main" val="623317730"/>
                  </a:ext>
                </a:extLst>
              </a:tr>
              <a:tr h="312760">
                <a:tc>
                  <a:txBody>
                    <a:bodyPr/>
                    <a:lstStyle/>
                    <a:p>
                      <a:r>
                        <a:rPr lang="en-GB" sz="1400" dirty="0">
                          <a:effectLst/>
                        </a:rPr>
                        <a:t>Top-up Premium</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gridSpan="2">
                  <a:txBody>
                    <a:bodyPr/>
                    <a:lstStyle/>
                    <a:p>
                      <a:pPr algn="ctr"/>
                      <a:r>
                        <a:rPr lang="en-GB" sz="1400" dirty="0">
                          <a:effectLst/>
                        </a:rPr>
                        <a:t>Minimum </a:t>
                      </a:r>
                      <a:r>
                        <a:rPr lang="en-GB" sz="1400" dirty="0" err="1">
                          <a:effectLst/>
                        </a:rPr>
                        <a:t>Rs</a:t>
                      </a:r>
                      <a:r>
                        <a:rPr lang="en-GB" sz="1400" dirty="0">
                          <a:effectLst/>
                        </a:rPr>
                        <a:t>. 5,000</a:t>
                      </a:r>
                      <a:endParaRPr lang="en-IN" sz="1400" dirty="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hMerge="1">
                  <a:txBody>
                    <a:bodyPr/>
                    <a:lstStyle/>
                    <a:p>
                      <a:endParaRPr lang="en-IN"/>
                    </a:p>
                  </a:txBody>
                  <a:tcPr/>
                </a:tc>
                <a:extLst>
                  <a:ext uri="{0D108BD9-81ED-4DB2-BD59-A6C34878D82A}">
                    <a16:rowId xmlns:a16="http://schemas.microsoft.com/office/drawing/2014/main" val="1673352314"/>
                  </a:ext>
                </a:extLst>
              </a:tr>
            </a:tbl>
          </a:graphicData>
        </a:graphic>
      </p:graphicFrame>
      <p:sp>
        <p:nvSpPr>
          <p:cNvPr id="10" name="TextBox 9"/>
          <p:cNvSpPr txBox="1"/>
          <p:nvPr/>
        </p:nvSpPr>
        <p:spPr>
          <a:xfrm>
            <a:off x="630093" y="5698087"/>
            <a:ext cx="8424000" cy="276999"/>
          </a:xfrm>
          <a:prstGeom prst="rect">
            <a:avLst/>
          </a:prstGeom>
          <a:noFill/>
        </p:spPr>
        <p:txBody>
          <a:bodyPr wrap="square" rtlCol="0">
            <a:spAutoFit/>
          </a:bodyPr>
          <a:lstStyle/>
          <a:p>
            <a:r>
              <a:rPr lang="en-GB" sz="1200" dirty="0"/>
              <a:t>* risk </a:t>
            </a:r>
            <a:r>
              <a:rPr lang="en-GB" sz="1100" dirty="0"/>
              <a:t>commences</a:t>
            </a:r>
            <a:r>
              <a:rPr lang="en-GB" sz="1200" dirty="0"/>
              <a:t> from the first policy anniversary </a:t>
            </a:r>
            <a:endParaRPr lang="en-US" sz="1200" dirty="0"/>
          </a:p>
        </p:txBody>
      </p:sp>
      <p:graphicFrame>
        <p:nvGraphicFramePr>
          <p:cNvPr id="5" name="Table 4"/>
          <p:cNvGraphicFramePr>
            <a:graphicFrameLocks noGrp="1"/>
          </p:cNvGraphicFramePr>
          <p:nvPr>
            <p:extLst>
              <p:ext uri="{D42A27DB-BD31-4B8C-83A1-F6EECF244321}">
                <p14:modId xmlns:p14="http://schemas.microsoft.com/office/powerpoint/2010/main" val="1078618488"/>
              </p:ext>
            </p:extLst>
          </p:nvPr>
        </p:nvGraphicFramePr>
        <p:xfrm>
          <a:off x="2717774" y="4367859"/>
          <a:ext cx="8881944" cy="518160"/>
        </p:xfrm>
        <a:graphic>
          <a:graphicData uri="http://schemas.openxmlformats.org/drawingml/2006/table">
            <a:tbl>
              <a:tblPr firstRow="1" bandRow="1">
                <a:tableStyleId>{9D7B26C5-4107-4FEC-AEDC-1716B250A1EF}</a:tableStyleId>
              </a:tblPr>
              <a:tblGrid>
                <a:gridCol w="2960648">
                  <a:extLst>
                    <a:ext uri="{9D8B030D-6E8A-4147-A177-3AD203B41FA5}">
                      <a16:colId xmlns:a16="http://schemas.microsoft.com/office/drawing/2014/main" val="355499819"/>
                    </a:ext>
                  </a:extLst>
                </a:gridCol>
                <a:gridCol w="2960648">
                  <a:extLst>
                    <a:ext uri="{9D8B030D-6E8A-4147-A177-3AD203B41FA5}">
                      <a16:colId xmlns:a16="http://schemas.microsoft.com/office/drawing/2014/main" val="1677029811"/>
                    </a:ext>
                  </a:extLst>
                </a:gridCol>
                <a:gridCol w="2960648">
                  <a:extLst>
                    <a:ext uri="{9D8B030D-6E8A-4147-A177-3AD203B41FA5}">
                      <a16:colId xmlns:a16="http://schemas.microsoft.com/office/drawing/2014/main" val="3546135375"/>
                    </a:ext>
                  </a:extLst>
                </a:gridCol>
              </a:tblGrid>
              <a:tr h="27327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0" kern="1200" dirty="0">
                          <a:effectLst/>
                        </a:rPr>
                        <a:t>Band 1</a:t>
                      </a:r>
                    </a:p>
                    <a:p>
                      <a:pPr marL="0" marR="0" indent="0" algn="l" defTabSz="457200" rtl="0" eaLnBrk="1" fontAlgn="auto" latinLnBrk="0" hangingPunct="1">
                        <a:lnSpc>
                          <a:spcPct val="100000"/>
                        </a:lnSpc>
                        <a:spcBef>
                          <a:spcPts val="0"/>
                        </a:spcBef>
                        <a:spcAft>
                          <a:spcPts val="0"/>
                        </a:spcAft>
                        <a:buClrTx/>
                        <a:buSzTx/>
                        <a:buFontTx/>
                        <a:buNone/>
                        <a:tabLst/>
                        <a:defRPr/>
                      </a:pPr>
                      <a:r>
                        <a:rPr lang="en-GB" sz="1400" b="0" kern="1200" dirty="0">
                          <a:effectLst/>
                        </a:rPr>
                        <a:t>40000 – 199,999</a:t>
                      </a:r>
                      <a:endParaRPr lang="en-IN" sz="1400" b="0" dirty="0"/>
                    </a:p>
                  </a:txBody>
                  <a:tcPr/>
                </a:tc>
                <a:tc>
                  <a:txBody>
                    <a:bodyPr/>
                    <a:lstStyle/>
                    <a:p>
                      <a:r>
                        <a:rPr lang="en-GB" sz="1400" b="0" kern="1200" dirty="0">
                          <a:effectLst/>
                        </a:rPr>
                        <a:t>Band 2</a:t>
                      </a:r>
                    </a:p>
                    <a:p>
                      <a:r>
                        <a:rPr lang="en-GB" sz="1400" b="0" kern="1200" dirty="0">
                          <a:solidFill>
                            <a:schemeClr val="tx1"/>
                          </a:solidFill>
                          <a:effectLst/>
                          <a:latin typeface="+mn-lt"/>
                          <a:ea typeface="+mn-ea"/>
                          <a:cs typeface="+mn-cs"/>
                        </a:rPr>
                        <a:t>200,000 to 499,999</a:t>
                      </a:r>
                      <a:endParaRPr lang="en-IN" sz="1400" b="0" dirty="0"/>
                    </a:p>
                  </a:txBody>
                  <a:tcPr/>
                </a:tc>
                <a:tc>
                  <a:txBody>
                    <a:bodyPr/>
                    <a:lstStyle/>
                    <a:p>
                      <a:r>
                        <a:rPr lang="en-GB" sz="1400" b="0" kern="1200" dirty="0">
                          <a:effectLst/>
                        </a:rPr>
                        <a:t>Band 3</a:t>
                      </a:r>
                    </a:p>
                    <a:p>
                      <a:r>
                        <a:rPr lang="en-GB" sz="1400" b="0" kern="1200" dirty="0">
                          <a:solidFill>
                            <a:schemeClr val="tx1"/>
                          </a:solidFill>
                          <a:effectLst/>
                          <a:latin typeface="+mn-lt"/>
                          <a:ea typeface="+mn-ea"/>
                          <a:cs typeface="+mn-cs"/>
                        </a:rPr>
                        <a:t>500,000 +</a:t>
                      </a:r>
                      <a:endParaRPr lang="en-IN" sz="1400" b="0" dirty="0"/>
                    </a:p>
                  </a:txBody>
                  <a:tcPr/>
                </a:tc>
                <a:extLst>
                  <a:ext uri="{0D108BD9-81ED-4DB2-BD59-A6C34878D82A}">
                    <a16:rowId xmlns:a16="http://schemas.microsoft.com/office/drawing/2014/main" val="2224526969"/>
                  </a:ext>
                </a:extLst>
              </a:tr>
            </a:tbl>
          </a:graphicData>
        </a:graphic>
      </p:graphicFrame>
    </p:spTree>
    <p:extLst>
      <p:ext uri="{BB962C8B-B14F-4D97-AF65-F5344CB8AC3E}">
        <p14:creationId xmlns:p14="http://schemas.microsoft.com/office/powerpoint/2010/main" val="3187940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4</a:t>
            </a:fld>
            <a:endParaRPr lang="en-IN"/>
          </a:p>
        </p:txBody>
      </p:sp>
      <p:sp>
        <p:nvSpPr>
          <p:cNvPr id="5" name="Title 4"/>
          <p:cNvSpPr>
            <a:spLocks noGrp="1"/>
          </p:cNvSpPr>
          <p:nvPr>
            <p:ph type="title"/>
          </p:nvPr>
        </p:nvSpPr>
        <p:spPr/>
        <p:txBody>
          <a:bodyPr/>
          <a:lstStyle/>
          <a:p>
            <a:r>
              <a:rPr lang="en-US" sz="2400" dirty="0">
                <a:latin typeface="+mn-lt"/>
              </a:rPr>
              <a:t>Plan Benefits</a:t>
            </a:r>
            <a:endParaRPr lang="en-IN" sz="2400" dirty="0">
              <a:latin typeface="+mn-lt"/>
            </a:endParaRPr>
          </a:p>
        </p:txBody>
      </p:sp>
      <p:sp>
        <p:nvSpPr>
          <p:cNvPr id="8" name="Freeform 7"/>
          <p:cNvSpPr/>
          <p:nvPr/>
        </p:nvSpPr>
        <p:spPr>
          <a:xfrm>
            <a:off x="548638" y="1016131"/>
            <a:ext cx="11243967" cy="333244"/>
          </a:xfrm>
          <a:custGeom>
            <a:avLst/>
            <a:gdLst>
              <a:gd name="connsiteX0" fmla="*/ 0 w 1749215"/>
              <a:gd name="connsiteY0" fmla="*/ 0 h 843406"/>
              <a:gd name="connsiteX1" fmla="*/ 1749215 w 1749215"/>
              <a:gd name="connsiteY1" fmla="*/ 0 h 843406"/>
              <a:gd name="connsiteX2" fmla="*/ 1749215 w 1749215"/>
              <a:gd name="connsiteY2" fmla="*/ 843406 h 843406"/>
              <a:gd name="connsiteX3" fmla="*/ 0 w 1749215"/>
              <a:gd name="connsiteY3" fmla="*/ 843406 h 843406"/>
              <a:gd name="connsiteX4" fmla="*/ 0 w 1749215"/>
              <a:gd name="connsiteY4" fmla="*/ 0 h 843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215" h="843406">
                <a:moveTo>
                  <a:pt x="0" y="0"/>
                </a:moveTo>
                <a:lnTo>
                  <a:pt x="1749215" y="0"/>
                </a:lnTo>
                <a:lnTo>
                  <a:pt x="1749215" y="843406"/>
                </a:lnTo>
                <a:lnTo>
                  <a:pt x="0" y="843406"/>
                </a:lnTo>
                <a:lnTo>
                  <a:pt x="0" y="0"/>
                </a:lnTo>
                <a:close/>
              </a:path>
            </a:pathLst>
          </a:custGeom>
          <a:solidFill>
            <a:schemeClr val="accent1"/>
          </a:solidFill>
          <a:ln>
            <a:noFill/>
          </a:ln>
          <a:effectLst>
            <a:outerShdw blurRad="57785" dist="33020" dir="3180000" algn="ctr">
              <a:srgbClr val="000000">
                <a:alpha val="30000"/>
              </a:srgbClr>
            </a:outerShdw>
          </a:effectLst>
          <a:scene3d>
            <a:camera prst="perspectiveFront"/>
            <a:lightRig rig="brightRoom" dir="t">
              <a:rot lat="0" lon="0" rev="600000"/>
            </a:lightRig>
          </a:scene3d>
          <a:sp3d prstMaterial="metal">
            <a:bevelT w="38100" h="57150" prst="artDeco"/>
          </a:sp3d>
        </p:spPr>
        <p:style>
          <a:lnRef idx="2">
            <a:schemeClr val="accent2"/>
          </a:lnRef>
          <a:fillRef idx="1">
            <a:schemeClr val="lt1"/>
          </a:fillRef>
          <a:effectRef idx="0">
            <a:schemeClr val="accent2"/>
          </a:effectRef>
          <a:fontRef idx="minor">
            <a:schemeClr val="dk1"/>
          </a:fontRef>
        </p:style>
        <p:txBody>
          <a:bodyPr spcFirstLastPara="0" vert="horz" wrap="square" lIns="-1" tIns="0" rIns="91440" bIns="-1" numCol="1" spcCol="1270" anchor="ctr" anchorCtr="0">
            <a:noAutofit/>
          </a:bodyPr>
          <a:lstStyle/>
          <a:p>
            <a:pPr lvl="0" algn="ctr" defTabSz="1600200">
              <a:lnSpc>
                <a:spcPct val="90000"/>
              </a:lnSpc>
              <a:spcBef>
                <a:spcPct val="0"/>
              </a:spcBef>
              <a:spcAft>
                <a:spcPct val="35000"/>
              </a:spcAft>
            </a:pPr>
            <a:r>
              <a:rPr lang="en-US" sz="2000" kern="1200" dirty="0">
                <a:solidFill>
                  <a:schemeClr val="bg1"/>
                </a:solidFill>
              </a:rPr>
              <a:t>Death Benefit</a:t>
            </a:r>
          </a:p>
        </p:txBody>
      </p:sp>
      <p:sp>
        <p:nvSpPr>
          <p:cNvPr id="12" name="Rectangle 11"/>
          <p:cNvSpPr/>
          <p:nvPr/>
        </p:nvSpPr>
        <p:spPr>
          <a:xfrm>
            <a:off x="609599" y="1436444"/>
            <a:ext cx="11183007" cy="4764659"/>
          </a:xfrm>
          <a:prstGeom prst="rect">
            <a:avLst/>
          </a:prstGeom>
        </p:spPr>
        <p:style>
          <a:lnRef idx="2">
            <a:schemeClr val="accent2"/>
          </a:lnRef>
          <a:fillRef idx="1">
            <a:schemeClr val="lt1"/>
          </a:fillRef>
          <a:effectRef idx="0">
            <a:schemeClr val="accent2"/>
          </a:effectRef>
          <a:fontRef idx="minor">
            <a:schemeClr val="dk1"/>
          </a:fontRef>
        </p:style>
        <p:txBody>
          <a:bodyPr spcFirstLastPara="0" vert="horz" wrap="square" lIns="7620" tIns="297086" rIns="876017" bIns="297086" numCol="1" spcCol="1270" anchor="ctr" anchorCtr="0">
            <a:noAutofit/>
          </a:bodyPr>
          <a:lstStyle/>
          <a:p>
            <a:pPr marL="114300" lvl="1" indent="-114300" algn="l" defTabSz="533400">
              <a:lnSpc>
                <a:spcPts val="1400"/>
              </a:lnSpc>
              <a:spcBef>
                <a:spcPct val="0"/>
              </a:spcBef>
              <a:spcAft>
                <a:spcPct val="15000"/>
              </a:spcAft>
              <a:buChar char="••"/>
            </a:pPr>
            <a:endParaRPr lang="en-US" kern="1200" dirty="0">
              <a:latin typeface="PF Encore Sans Pro" panose="02000503040000020004" pitchFamily="2" charset="0"/>
            </a:endParaRPr>
          </a:p>
          <a:p>
            <a:pPr marL="114300" lvl="1" indent="-114300" algn="l" defTabSz="533400">
              <a:lnSpc>
                <a:spcPts val="1400"/>
              </a:lnSpc>
              <a:spcBef>
                <a:spcPct val="0"/>
              </a:spcBef>
              <a:spcAft>
                <a:spcPct val="15000"/>
              </a:spcAft>
              <a:buChar char="••"/>
            </a:pPr>
            <a:endParaRPr lang="en-US" dirty="0">
              <a:latin typeface="PF Encore Sans Pro" panose="02000503040000020004" pitchFamily="2" charset="0"/>
            </a:endParaRPr>
          </a:p>
          <a:p>
            <a:pPr marL="273050" lvl="1" algn="l" defTabSz="533400">
              <a:lnSpc>
                <a:spcPts val="1500"/>
              </a:lnSpc>
              <a:spcBef>
                <a:spcPct val="0"/>
              </a:spcBef>
              <a:spcAft>
                <a:spcPct val="15000"/>
              </a:spcAft>
            </a:pPr>
            <a:r>
              <a:rPr lang="en-US" sz="1600" kern="1200" dirty="0"/>
              <a:t>If the life insured dies while the policy is in-force, we will pay to the nominee/legal heir/policyholder</a:t>
            </a:r>
          </a:p>
          <a:p>
            <a:pPr marL="273050" lvl="1" algn="l" defTabSz="533400">
              <a:lnSpc>
                <a:spcPts val="1500"/>
              </a:lnSpc>
              <a:spcBef>
                <a:spcPct val="0"/>
              </a:spcBef>
              <a:spcAft>
                <a:spcPct val="15000"/>
              </a:spcAft>
            </a:pPr>
            <a:r>
              <a:rPr lang="en-US" sz="1600" kern="1200" dirty="0"/>
              <a:t>Higher of </a:t>
            </a:r>
          </a:p>
          <a:p>
            <a:pPr marL="273050" lvl="1" algn="l" defTabSz="533400">
              <a:lnSpc>
                <a:spcPts val="1500"/>
              </a:lnSpc>
              <a:spcBef>
                <a:spcPct val="0"/>
              </a:spcBef>
              <a:spcAft>
                <a:spcPct val="15000"/>
              </a:spcAft>
            </a:pPr>
            <a:r>
              <a:rPr lang="en-US" sz="1600" kern="1200" dirty="0"/>
              <a:t>Basic Fund Value as on date of intimation of death; or Basic Sum Assured  </a:t>
            </a:r>
          </a:p>
          <a:p>
            <a:pPr marL="273050" lvl="1" defTabSz="533400">
              <a:lnSpc>
                <a:spcPts val="1500"/>
              </a:lnSpc>
              <a:spcBef>
                <a:spcPct val="0"/>
              </a:spcBef>
              <a:spcAft>
                <a:spcPct val="15000"/>
              </a:spcAft>
            </a:pPr>
            <a:r>
              <a:rPr lang="en-US" sz="1600" dirty="0"/>
              <a:t>In addition we will also pay the greater of </a:t>
            </a:r>
          </a:p>
          <a:p>
            <a:pPr marL="273050" lvl="1" defTabSz="533400">
              <a:lnSpc>
                <a:spcPts val="1500"/>
              </a:lnSpc>
              <a:spcBef>
                <a:spcPct val="0"/>
              </a:spcBef>
              <a:spcAft>
                <a:spcPct val="15000"/>
              </a:spcAft>
            </a:pPr>
            <a:r>
              <a:rPr lang="en-US" sz="1600" dirty="0"/>
              <a:t>higher of </a:t>
            </a:r>
          </a:p>
          <a:p>
            <a:pPr marL="273050" lvl="1" defTabSz="533400">
              <a:lnSpc>
                <a:spcPts val="1500"/>
              </a:lnSpc>
              <a:spcBef>
                <a:spcPct val="0"/>
              </a:spcBef>
              <a:spcAft>
                <a:spcPct val="15000"/>
              </a:spcAft>
            </a:pPr>
            <a:r>
              <a:rPr lang="en-US" sz="1600" dirty="0"/>
              <a:t>Top-Up Fund Value as on date of intimation of death; or Top-Up Sum Assured</a:t>
            </a:r>
          </a:p>
          <a:p>
            <a:pPr marL="273050">
              <a:lnSpc>
                <a:spcPts val="1500"/>
              </a:lnSpc>
            </a:pPr>
            <a:endParaRPr lang="en-GB" sz="1600" dirty="0"/>
          </a:p>
          <a:p>
            <a:pPr marL="273050">
              <a:lnSpc>
                <a:spcPts val="1600"/>
              </a:lnSpc>
            </a:pPr>
            <a:r>
              <a:rPr lang="en-GB" sz="1600" dirty="0"/>
              <a:t>The Basic Sum Assured will be reduced to the extent of  partial withdrawals made during the two-year period immediately preceding the death of the life insured from the Basic Fund Value.</a:t>
            </a:r>
          </a:p>
          <a:p>
            <a:pPr marL="273050">
              <a:lnSpc>
                <a:spcPts val="1600"/>
              </a:lnSpc>
            </a:pPr>
            <a:r>
              <a:rPr lang="en-US" sz="1600" dirty="0"/>
              <a:t>However the  death benefit after partial withdrawals shall never be less than Annualized Premium multiplied by 10.</a:t>
            </a:r>
          </a:p>
          <a:p>
            <a:pPr marL="273050">
              <a:lnSpc>
                <a:spcPts val="1600"/>
              </a:lnSpc>
            </a:pPr>
            <a:endParaRPr lang="en-US" sz="1600" dirty="0"/>
          </a:p>
          <a:p>
            <a:pPr marL="273050">
              <a:lnSpc>
                <a:spcPts val="1600"/>
              </a:lnSpc>
            </a:pPr>
            <a:r>
              <a:rPr lang="en-US" sz="1600" dirty="0"/>
              <a:t>At all times, if the policy has not been discontinued, the Death benefit shall never be less than 105% of total basic premiums and top-up premiums paid up to the date of death reduced to the extent of partial withdrawals made both from the basic fund value and top-up fund values, during the two year period immediately preceding the death of the life assured.</a:t>
            </a:r>
          </a:p>
          <a:p>
            <a:pPr marL="273050">
              <a:lnSpc>
                <a:spcPts val="1600"/>
              </a:lnSpc>
            </a:pPr>
            <a:endParaRPr lang="en-US" sz="1600" dirty="0"/>
          </a:p>
          <a:p>
            <a:pPr marL="273050">
              <a:lnSpc>
                <a:spcPts val="1600"/>
              </a:lnSpc>
            </a:pPr>
            <a:r>
              <a:rPr lang="en-US" sz="1600" dirty="0"/>
              <a:t>In case where the death of the Life Insured takes place prior to risk commencement date, only the basic premiums paid (excluding GST, if any) shall be payable as the Death Benefit.</a:t>
            </a:r>
          </a:p>
          <a:p>
            <a:pPr marL="273050">
              <a:lnSpc>
                <a:spcPts val="1600"/>
              </a:lnSpc>
            </a:pPr>
            <a:endParaRPr lang="en-US" sz="1600" dirty="0"/>
          </a:p>
          <a:p>
            <a:pPr marL="273050">
              <a:lnSpc>
                <a:spcPts val="1600"/>
              </a:lnSpc>
            </a:pPr>
            <a:r>
              <a:rPr lang="en-US" sz="1600" dirty="0"/>
              <a:t>Where a policy is issued on a minor life, the policy will vest in the life insured after attainment of majority of the life assured. </a:t>
            </a:r>
          </a:p>
          <a:p>
            <a:pPr marL="273050">
              <a:lnSpc>
                <a:spcPts val="1400"/>
              </a:lnSpc>
            </a:pPr>
            <a:endParaRPr lang="en-US" sz="1600" dirty="0"/>
          </a:p>
        </p:txBody>
      </p:sp>
      <p:sp>
        <p:nvSpPr>
          <p:cNvPr id="13" name="Freeform 12"/>
          <p:cNvSpPr/>
          <p:nvPr/>
        </p:nvSpPr>
        <p:spPr>
          <a:xfrm>
            <a:off x="548638" y="1212658"/>
            <a:ext cx="2585546" cy="423887"/>
          </a:xfrm>
          <a:custGeom>
            <a:avLst/>
            <a:gdLst>
              <a:gd name="connsiteX0" fmla="*/ 0 w 1491340"/>
              <a:gd name="connsiteY0" fmla="*/ 115099 h 690580"/>
              <a:gd name="connsiteX1" fmla="*/ 115099 w 1491340"/>
              <a:gd name="connsiteY1" fmla="*/ 0 h 690580"/>
              <a:gd name="connsiteX2" fmla="*/ 1376241 w 1491340"/>
              <a:gd name="connsiteY2" fmla="*/ 0 h 690580"/>
              <a:gd name="connsiteX3" fmla="*/ 1491340 w 1491340"/>
              <a:gd name="connsiteY3" fmla="*/ 115099 h 690580"/>
              <a:gd name="connsiteX4" fmla="*/ 1491340 w 1491340"/>
              <a:gd name="connsiteY4" fmla="*/ 575481 h 690580"/>
              <a:gd name="connsiteX5" fmla="*/ 1376241 w 1491340"/>
              <a:gd name="connsiteY5" fmla="*/ 690580 h 690580"/>
              <a:gd name="connsiteX6" fmla="*/ 115099 w 1491340"/>
              <a:gd name="connsiteY6" fmla="*/ 690580 h 690580"/>
              <a:gd name="connsiteX7" fmla="*/ 0 w 1491340"/>
              <a:gd name="connsiteY7" fmla="*/ 575481 h 690580"/>
              <a:gd name="connsiteX8" fmla="*/ 0 w 1491340"/>
              <a:gd name="connsiteY8" fmla="*/ 115099 h 690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91340" h="690580">
                <a:moveTo>
                  <a:pt x="0" y="115099"/>
                </a:moveTo>
                <a:cubicBezTo>
                  <a:pt x="0" y="51532"/>
                  <a:pt x="51532" y="0"/>
                  <a:pt x="115099" y="0"/>
                </a:cubicBezTo>
                <a:lnTo>
                  <a:pt x="1376241" y="0"/>
                </a:lnTo>
                <a:cubicBezTo>
                  <a:pt x="1439808" y="0"/>
                  <a:pt x="1491340" y="51532"/>
                  <a:pt x="1491340" y="115099"/>
                </a:cubicBezTo>
                <a:lnTo>
                  <a:pt x="1491340" y="575481"/>
                </a:lnTo>
                <a:cubicBezTo>
                  <a:pt x="1491340" y="639048"/>
                  <a:pt x="1439808" y="690580"/>
                  <a:pt x="1376241" y="690580"/>
                </a:cubicBezTo>
                <a:lnTo>
                  <a:pt x="115099" y="690580"/>
                </a:lnTo>
                <a:cubicBezTo>
                  <a:pt x="51532" y="690580"/>
                  <a:pt x="0" y="639048"/>
                  <a:pt x="0" y="575481"/>
                </a:cubicBezTo>
                <a:lnTo>
                  <a:pt x="0" y="115099"/>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6101" tIns="69906" rIns="106101" bIns="69906" numCol="1" spcCol="1270" anchor="ctr" anchorCtr="0">
            <a:noAutofit/>
          </a:bodyPr>
          <a:lstStyle/>
          <a:p>
            <a:pPr lvl="0" algn="ctr" defTabSz="844550">
              <a:lnSpc>
                <a:spcPct val="90000"/>
              </a:lnSpc>
              <a:spcBef>
                <a:spcPct val="0"/>
              </a:spcBef>
              <a:spcAft>
                <a:spcPct val="35000"/>
              </a:spcAft>
            </a:pPr>
            <a:r>
              <a:rPr lang="en-US" sz="1900" kern="1200" dirty="0"/>
              <a:t>Classic Option</a:t>
            </a:r>
          </a:p>
        </p:txBody>
      </p:sp>
    </p:spTree>
    <p:extLst>
      <p:ext uri="{BB962C8B-B14F-4D97-AF65-F5344CB8AC3E}">
        <p14:creationId xmlns:p14="http://schemas.microsoft.com/office/powerpoint/2010/main" val="3863055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5</a:t>
            </a:fld>
            <a:endParaRPr lang="en-IN"/>
          </a:p>
        </p:txBody>
      </p:sp>
      <p:sp>
        <p:nvSpPr>
          <p:cNvPr id="5" name="Title 4"/>
          <p:cNvSpPr>
            <a:spLocks noGrp="1"/>
          </p:cNvSpPr>
          <p:nvPr>
            <p:ph type="title"/>
          </p:nvPr>
        </p:nvSpPr>
        <p:spPr/>
        <p:txBody>
          <a:bodyPr/>
          <a:lstStyle/>
          <a:p>
            <a:r>
              <a:rPr lang="en-US" sz="2400" dirty="0">
                <a:latin typeface="+mn-lt"/>
              </a:rPr>
              <a:t>Plan Benefits</a:t>
            </a:r>
            <a:endParaRPr lang="en-IN" sz="2400" dirty="0">
              <a:latin typeface="+mn-lt"/>
            </a:endParaRPr>
          </a:p>
        </p:txBody>
      </p:sp>
      <p:sp>
        <p:nvSpPr>
          <p:cNvPr id="8" name="Freeform 7"/>
          <p:cNvSpPr/>
          <p:nvPr/>
        </p:nvSpPr>
        <p:spPr>
          <a:xfrm>
            <a:off x="548638" y="1016131"/>
            <a:ext cx="11243967" cy="333244"/>
          </a:xfrm>
          <a:custGeom>
            <a:avLst/>
            <a:gdLst>
              <a:gd name="connsiteX0" fmla="*/ 0 w 1749215"/>
              <a:gd name="connsiteY0" fmla="*/ 0 h 843406"/>
              <a:gd name="connsiteX1" fmla="*/ 1749215 w 1749215"/>
              <a:gd name="connsiteY1" fmla="*/ 0 h 843406"/>
              <a:gd name="connsiteX2" fmla="*/ 1749215 w 1749215"/>
              <a:gd name="connsiteY2" fmla="*/ 843406 h 843406"/>
              <a:gd name="connsiteX3" fmla="*/ 0 w 1749215"/>
              <a:gd name="connsiteY3" fmla="*/ 843406 h 843406"/>
              <a:gd name="connsiteX4" fmla="*/ 0 w 1749215"/>
              <a:gd name="connsiteY4" fmla="*/ 0 h 843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215" h="843406">
                <a:moveTo>
                  <a:pt x="0" y="0"/>
                </a:moveTo>
                <a:lnTo>
                  <a:pt x="1749215" y="0"/>
                </a:lnTo>
                <a:lnTo>
                  <a:pt x="1749215" y="843406"/>
                </a:lnTo>
                <a:lnTo>
                  <a:pt x="0" y="843406"/>
                </a:lnTo>
                <a:lnTo>
                  <a:pt x="0" y="0"/>
                </a:lnTo>
                <a:close/>
              </a:path>
            </a:pathLst>
          </a:custGeom>
          <a:solidFill>
            <a:schemeClr val="accent1"/>
          </a:solidFill>
          <a:ln>
            <a:noFill/>
          </a:ln>
          <a:effectLst>
            <a:outerShdw blurRad="57785" dist="33020" dir="3180000" algn="ctr">
              <a:srgbClr val="000000">
                <a:alpha val="30000"/>
              </a:srgbClr>
            </a:outerShdw>
          </a:effectLst>
          <a:scene3d>
            <a:camera prst="perspectiveFront"/>
            <a:lightRig rig="brightRoom" dir="t">
              <a:rot lat="0" lon="0" rev="600000"/>
            </a:lightRig>
          </a:scene3d>
          <a:sp3d prstMaterial="metal">
            <a:bevelT w="38100" h="57150" prst="artDeco"/>
          </a:sp3d>
        </p:spPr>
        <p:style>
          <a:lnRef idx="2">
            <a:schemeClr val="accent2"/>
          </a:lnRef>
          <a:fillRef idx="1">
            <a:schemeClr val="lt1"/>
          </a:fillRef>
          <a:effectRef idx="0">
            <a:schemeClr val="accent2"/>
          </a:effectRef>
          <a:fontRef idx="minor">
            <a:schemeClr val="dk1"/>
          </a:fontRef>
        </p:style>
        <p:txBody>
          <a:bodyPr spcFirstLastPara="0" vert="horz" wrap="square" lIns="-1" tIns="0" rIns="91440" bIns="-1" numCol="1" spcCol="1270" anchor="ctr" anchorCtr="0">
            <a:noAutofit/>
          </a:bodyPr>
          <a:lstStyle/>
          <a:p>
            <a:pPr lvl="0" algn="ctr" defTabSz="1600200">
              <a:lnSpc>
                <a:spcPct val="90000"/>
              </a:lnSpc>
              <a:spcBef>
                <a:spcPct val="0"/>
              </a:spcBef>
              <a:spcAft>
                <a:spcPct val="35000"/>
              </a:spcAft>
            </a:pPr>
            <a:r>
              <a:rPr lang="en-US" sz="2000" kern="1200" dirty="0">
                <a:solidFill>
                  <a:schemeClr val="bg1"/>
                </a:solidFill>
              </a:rPr>
              <a:t>Death Benefit</a:t>
            </a:r>
          </a:p>
        </p:txBody>
      </p:sp>
      <p:sp>
        <p:nvSpPr>
          <p:cNvPr id="14" name="Rectangle 13"/>
          <p:cNvSpPr/>
          <p:nvPr/>
        </p:nvSpPr>
        <p:spPr>
          <a:xfrm>
            <a:off x="609600" y="1424603"/>
            <a:ext cx="11183005" cy="4852236"/>
          </a:xfrm>
          <a:prstGeom prst="rect">
            <a:avLst/>
          </a:prstGeom>
        </p:spPr>
        <p:style>
          <a:lnRef idx="2">
            <a:schemeClr val="accent3"/>
          </a:lnRef>
          <a:fillRef idx="1">
            <a:schemeClr val="lt1"/>
          </a:fillRef>
          <a:effectRef idx="0">
            <a:schemeClr val="accent3"/>
          </a:effectRef>
          <a:fontRef idx="minor">
            <a:schemeClr val="dk1"/>
          </a:fontRef>
        </p:style>
        <p:txBody>
          <a:bodyPr spcFirstLastPara="0" vert="horz" wrap="square" lIns="7620" tIns="288169" rIns="849266" bIns="288169" numCol="1" spcCol="1270" anchor="ctr" anchorCtr="0">
            <a:noAutofit/>
          </a:bodyPr>
          <a:lstStyle/>
          <a:p>
            <a:pPr marL="179388"/>
            <a:r>
              <a:rPr lang="en-GB" sz="1600" dirty="0"/>
              <a:t>If the Life Insured dies while the policy is in force, we shall pay immediately to  the nominee legal heir </a:t>
            </a:r>
          </a:p>
          <a:p>
            <a:pPr marL="179388"/>
            <a:r>
              <a:rPr lang="en-GB" sz="1600" dirty="0"/>
              <a:t> the Basic Sum Assured plus Top up Sum Assured, if any. </a:t>
            </a:r>
          </a:p>
          <a:p>
            <a:pPr marL="179388"/>
            <a:r>
              <a:rPr lang="en-GB" sz="1600" dirty="0"/>
              <a:t>The policy will not terminate once this Death Benefit is paid to the nominee/legal heir and will continue till Policy Term</a:t>
            </a:r>
          </a:p>
          <a:p>
            <a:pPr marL="179388"/>
            <a:r>
              <a:rPr lang="en-GB" sz="1600" dirty="0"/>
              <a:t>On continuation of the policy:</a:t>
            </a:r>
            <a:endParaRPr lang="en-IN" sz="1600" dirty="0"/>
          </a:p>
          <a:p>
            <a:pPr marL="465138" lvl="0" indent="-285750">
              <a:buFont typeface="Arial" panose="020B0604020202020204" pitchFamily="34" charset="0"/>
              <a:buChar char="•"/>
            </a:pPr>
            <a:r>
              <a:rPr lang="en-US" sz="1600" dirty="0"/>
              <a:t>Risk cover ceases immediately</a:t>
            </a:r>
            <a:endParaRPr lang="en-IN" sz="1600" dirty="0"/>
          </a:p>
          <a:p>
            <a:pPr marL="465138" lvl="0" indent="-285750">
              <a:buFont typeface="Arial" panose="020B0604020202020204" pitchFamily="34" charset="0"/>
              <a:buChar char="•"/>
            </a:pPr>
            <a:r>
              <a:rPr lang="en-US" sz="1600" dirty="0"/>
              <a:t>Future installment premiums shall be paid by company when due to be paid</a:t>
            </a:r>
            <a:endParaRPr lang="en-IN" sz="1600" dirty="0"/>
          </a:p>
          <a:p>
            <a:pPr marL="465138" lvl="0" indent="-285750">
              <a:buFont typeface="Arial" panose="020B0604020202020204" pitchFamily="34" charset="0"/>
              <a:buChar char="•"/>
            </a:pPr>
            <a:r>
              <a:rPr lang="en-US" sz="1600" dirty="0"/>
              <a:t>Policy Fund Value will remain invested in the segregated funds and as per investment option existing at the time of death of the Life Insured</a:t>
            </a:r>
            <a:endParaRPr lang="en-IN" sz="1600" dirty="0"/>
          </a:p>
          <a:p>
            <a:pPr marL="465138" lvl="0" indent="-285750">
              <a:buFont typeface="Arial" panose="020B0604020202020204" pitchFamily="34" charset="0"/>
              <a:buChar char="•"/>
            </a:pPr>
            <a:r>
              <a:rPr lang="en-US" sz="1600" dirty="0"/>
              <a:t>Guaranteed Additions, when applicable shall be added to the Policy Fund Value as and when due</a:t>
            </a:r>
            <a:endParaRPr lang="en-IN" sz="1600" dirty="0"/>
          </a:p>
          <a:p>
            <a:pPr marL="465138" lvl="0" indent="-285750">
              <a:buFont typeface="Arial" panose="020B0604020202020204" pitchFamily="34" charset="0"/>
              <a:buChar char="•"/>
            </a:pPr>
            <a:r>
              <a:rPr lang="en-US" sz="1600" dirty="0"/>
              <a:t>All policy charges shall be deducted as and when due, except mortality charge</a:t>
            </a:r>
            <a:endParaRPr lang="en-IN" sz="1600" dirty="0"/>
          </a:p>
          <a:p>
            <a:pPr marL="465138" lvl="0" indent="-285750">
              <a:buFont typeface="Arial" panose="020B0604020202020204" pitchFamily="34" charset="0"/>
              <a:buChar char="•"/>
            </a:pPr>
            <a:r>
              <a:rPr lang="en-US" sz="1600" dirty="0"/>
              <a:t>Top up premiums, partial withdrawals, surrenders, switch between investment options, segregated fund switch or any premium redirection by the nominee is not allowed</a:t>
            </a:r>
            <a:endParaRPr lang="en-IN" sz="1600" dirty="0"/>
          </a:p>
          <a:p>
            <a:pPr marL="465138" indent="-285750">
              <a:buFont typeface="Arial" panose="020B0604020202020204" pitchFamily="34" charset="0"/>
              <a:buChar char="•"/>
            </a:pPr>
            <a:r>
              <a:rPr lang="en-US" sz="1600" dirty="0"/>
              <a:t>Maturity benefit shall be paid to the </a:t>
            </a:r>
            <a:r>
              <a:rPr lang="en-GB" sz="1600" dirty="0"/>
              <a:t>Nominee/legal heir at the end of policy term</a:t>
            </a:r>
          </a:p>
          <a:p>
            <a:pPr marL="465138" indent="-285750">
              <a:buFont typeface="Arial" panose="020B0604020202020204" pitchFamily="34" charset="0"/>
              <a:buChar char="•"/>
            </a:pPr>
            <a:r>
              <a:rPr lang="en-GB" sz="1600" dirty="0"/>
              <a:t>The Death Benefit shall always be determined as of the date we receive intimation of death of the Life Insured.</a:t>
            </a:r>
            <a:endParaRPr lang="en-IN" sz="1600" dirty="0"/>
          </a:p>
          <a:p>
            <a:pPr marL="465138" indent="-285750">
              <a:buFont typeface="Arial" panose="020B0604020202020204" pitchFamily="34" charset="0"/>
              <a:buChar char="•"/>
            </a:pPr>
            <a:r>
              <a:rPr lang="en-GB" sz="1600" dirty="0"/>
              <a:t>For a paid-up policy no future </a:t>
            </a:r>
            <a:r>
              <a:rPr lang="en-GB" sz="1600" dirty="0" err="1"/>
              <a:t>installment</a:t>
            </a:r>
            <a:r>
              <a:rPr lang="en-GB" sz="1600" dirty="0"/>
              <a:t> premiums shall be paid by the Company on death of the Life Insured.</a:t>
            </a:r>
            <a:r>
              <a:rPr lang="en-GB" sz="1600" b="1" dirty="0"/>
              <a:t> </a:t>
            </a:r>
            <a:endParaRPr lang="en-GB" sz="1600" dirty="0"/>
          </a:p>
          <a:p>
            <a:pPr marL="179388"/>
            <a:r>
              <a:rPr lang="en-GB" sz="1600" dirty="0"/>
              <a:t>In case where the death of the Life Insured takes place prior to risk commencement date, only the basic premiums paid (excluding GST, if any) shall be payable as the Death Benefit.</a:t>
            </a:r>
            <a:endParaRPr lang="en-IN" sz="1600" dirty="0"/>
          </a:p>
        </p:txBody>
      </p:sp>
      <p:sp>
        <p:nvSpPr>
          <p:cNvPr id="10" name="Freeform 9"/>
          <p:cNvSpPr/>
          <p:nvPr/>
        </p:nvSpPr>
        <p:spPr>
          <a:xfrm>
            <a:off x="548638" y="1362627"/>
            <a:ext cx="2404769" cy="423887"/>
          </a:xfrm>
          <a:custGeom>
            <a:avLst/>
            <a:gdLst>
              <a:gd name="connsiteX0" fmla="*/ 0 w 1491340"/>
              <a:gd name="connsiteY0" fmla="*/ 115099 h 690580"/>
              <a:gd name="connsiteX1" fmla="*/ 115099 w 1491340"/>
              <a:gd name="connsiteY1" fmla="*/ 0 h 690580"/>
              <a:gd name="connsiteX2" fmla="*/ 1376241 w 1491340"/>
              <a:gd name="connsiteY2" fmla="*/ 0 h 690580"/>
              <a:gd name="connsiteX3" fmla="*/ 1491340 w 1491340"/>
              <a:gd name="connsiteY3" fmla="*/ 115099 h 690580"/>
              <a:gd name="connsiteX4" fmla="*/ 1491340 w 1491340"/>
              <a:gd name="connsiteY4" fmla="*/ 575481 h 690580"/>
              <a:gd name="connsiteX5" fmla="*/ 1376241 w 1491340"/>
              <a:gd name="connsiteY5" fmla="*/ 690580 h 690580"/>
              <a:gd name="connsiteX6" fmla="*/ 115099 w 1491340"/>
              <a:gd name="connsiteY6" fmla="*/ 690580 h 690580"/>
              <a:gd name="connsiteX7" fmla="*/ 0 w 1491340"/>
              <a:gd name="connsiteY7" fmla="*/ 575481 h 690580"/>
              <a:gd name="connsiteX8" fmla="*/ 0 w 1491340"/>
              <a:gd name="connsiteY8" fmla="*/ 115099 h 690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91340" h="690580">
                <a:moveTo>
                  <a:pt x="0" y="115099"/>
                </a:moveTo>
                <a:cubicBezTo>
                  <a:pt x="0" y="51532"/>
                  <a:pt x="51532" y="0"/>
                  <a:pt x="115099" y="0"/>
                </a:cubicBezTo>
                <a:lnTo>
                  <a:pt x="1376241" y="0"/>
                </a:lnTo>
                <a:cubicBezTo>
                  <a:pt x="1439808" y="0"/>
                  <a:pt x="1491340" y="51532"/>
                  <a:pt x="1491340" y="115099"/>
                </a:cubicBezTo>
                <a:lnTo>
                  <a:pt x="1491340" y="575481"/>
                </a:lnTo>
                <a:cubicBezTo>
                  <a:pt x="1491340" y="639048"/>
                  <a:pt x="1439808" y="690580"/>
                  <a:pt x="1376241" y="690580"/>
                </a:cubicBezTo>
                <a:lnTo>
                  <a:pt x="115099" y="690580"/>
                </a:lnTo>
                <a:cubicBezTo>
                  <a:pt x="51532" y="690580"/>
                  <a:pt x="0" y="639048"/>
                  <a:pt x="0" y="575481"/>
                </a:cubicBezTo>
                <a:lnTo>
                  <a:pt x="0" y="115099"/>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06101" tIns="69906" rIns="106101" bIns="69906" numCol="1" spcCol="1270" anchor="ctr" anchorCtr="0">
            <a:noAutofit/>
          </a:bodyPr>
          <a:lstStyle/>
          <a:p>
            <a:pPr lvl="0" algn="ctr" defTabSz="844550">
              <a:lnSpc>
                <a:spcPct val="90000"/>
              </a:lnSpc>
              <a:spcBef>
                <a:spcPct val="0"/>
              </a:spcBef>
              <a:spcAft>
                <a:spcPct val="35000"/>
              </a:spcAft>
            </a:pPr>
            <a:r>
              <a:rPr lang="en-US" sz="1900" dirty="0"/>
              <a:t>Assured option</a:t>
            </a:r>
          </a:p>
        </p:txBody>
      </p:sp>
    </p:spTree>
    <p:extLst>
      <p:ext uri="{BB962C8B-B14F-4D97-AF65-F5344CB8AC3E}">
        <p14:creationId xmlns:p14="http://schemas.microsoft.com/office/powerpoint/2010/main" val="2566938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6</a:t>
            </a:fld>
            <a:endParaRPr lang="en-IN" dirty="0"/>
          </a:p>
        </p:txBody>
      </p:sp>
      <p:sp>
        <p:nvSpPr>
          <p:cNvPr id="5" name="Title 4"/>
          <p:cNvSpPr>
            <a:spLocks noGrp="1"/>
          </p:cNvSpPr>
          <p:nvPr>
            <p:ph type="title"/>
          </p:nvPr>
        </p:nvSpPr>
        <p:spPr/>
        <p:txBody>
          <a:bodyPr/>
          <a:lstStyle/>
          <a:p>
            <a:r>
              <a:rPr lang="en-US" sz="2400" dirty="0">
                <a:latin typeface="+mn-lt"/>
              </a:rPr>
              <a:t>Plan Benefits</a:t>
            </a:r>
            <a:endParaRPr lang="en-IN" sz="2400" dirty="0">
              <a:latin typeface="+mn-lt"/>
            </a:endParaRPr>
          </a:p>
        </p:txBody>
      </p:sp>
      <p:sp>
        <p:nvSpPr>
          <p:cNvPr id="7" name="Rectangle 6"/>
          <p:cNvSpPr/>
          <p:nvPr/>
        </p:nvSpPr>
        <p:spPr>
          <a:xfrm>
            <a:off x="708640" y="1481354"/>
            <a:ext cx="5250726" cy="1789649"/>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endParaRPr lang="en-US" sz="1400" u="sng" dirty="0">
              <a:solidFill>
                <a:schemeClr val="tx1"/>
              </a:solidFill>
            </a:endParaRPr>
          </a:p>
          <a:p>
            <a:endParaRPr lang="en-US" sz="2800" u="sng" dirty="0">
              <a:solidFill>
                <a:schemeClr val="tx1"/>
              </a:solidFill>
            </a:endParaRPr>
          </a:p>
          <a:p>
            <a:endParaRPr lang="en-US" sz="1400" u="sng" dirty="0">
              <a:solidFill>
                <a:schemeClr val="tx1"/>
              </a:solidFill>
            </a:endParaRPr>
          </a:p>
          <a:p>
            <a:endParaRPr lang="en-US" sz="1400" u="sng" dirty="0">
              <a:solidFill>
                <a:schemeClr val="tx1"/>
              </a:solidFill>
            </a:endParaRPr>
          </a:p>
          <a:p>
            <a:endParaRPr lang="en-US" sz="1400" u="sng" dirty="0">
              <a:solidFill>
                <a:schemeClr val="tx1"/>
              </a:solidFill>
            </a:endParaRPr>
          </a:p>
          <a:p>
            <a:endParaRPr lang="en-US" sz="1400" u="sng" dirty="0">
              <a:solidFill>
                <a:schemeClr val="tx1"/>
              </a:solidFill>
            </a:endParaRPr>
          </a:p>
          <a:p>
            <a:endParaRPr lang="en-US" sz="1400" u="sng" dirty="0">
              <a:solidFill>
                <a:schemeClr val="tx1"/>
              </a:solidFill>
            </a:endParaRPr>
          </a:p>
          <a:p>
            <a:endParaRPr lang="en-US" sz="1400" u="sng" dirty="0">
              <a:solidFill>
                <a:schemeClr val="tx1"/>
              </a:solidFill>
            </a:endParaRPr>
          </a:p>
          <a:p>
            <a:pPr lvl="0"/>
            <a:r>
              <a:rPr lang="en-US" sz="1400" dirty="0">
                <a:solidFill>
                  <a:schemeClr val="tx1"/>
                </a:solidFill>
              </a:rPr>
              <a:t> </a:t>
            </a:r>
            <a:r>
              <a:rPr lang="en-US" sz="1600" dirty="0">
                <a:solidFill>
                  <a:schemeClr val="tx1"/>
                </a:solidFill>
              </a:rPr>
              <a:t>% Average Fund Value in the last 12 months is as follows </a:t>
            </a:r>
          </a:p>
          <a:p>
            <a:pPr lvl="0"/>
            <a:endParaRPr lang="en-US" sz="1600" dirty="0">
              <a:solidFill>
                <a:schemeClr val="tx1"/>
              </a:solidFill>
            </a:endParaRPr>
          </a:p>
          <a:p>
            <a:pPr lvl="0"/>
            <a:endParaRPr lang="en-US" sz="1600" dirty="0">
              <a:solidFill>
                <a:schemeClr val="tx1"/>
              </a:solidFill>
            </a:endParaRPr>
          </a:p>
          <a:p>
            <a:pPr lvl="0"/>
            <a:endParaRPr lang="en-US" sz="1600" dirty="0">
              <a:solidFill>
                <a:schemeClr val="tx1"/>
              </a:solidFill>
            </a:endParaRPr>
          </a:p>
          <a:p>
            <a:pPr lvl="0"/>
            <a:endParaRPr lang="en-US" sz="1600" dirty="0">
              <a:solidFill>
                <a:schemeClr val="tx1"/>
              </a:solidFill>
            </a:endParaRPr>
          </a:p>
          <a:p>
            <a:pPr lvl="0"/>
            <a:endParaRPr lang="en-IN" sz="1600" dirty="0">
              <a:solidFill>
                <a:schemeClr val="tx1"/>
              </a:solidFill>
            </a:endParaRPr>
          </a:p>
          <a:p>
            <a:endParaRPr lang="en-US" sz="1600" u="sng"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a:p>
            <a:endParaRPr lang="en-IN" sz="1400" dirty="0">
              <a:solidFill>
                <a:schemeClr val="tx1"/>
              </a:solidFill>
            </a:endParaRPr>
          </a:p>
        </p:txBody>
      </p:sp>
      <p:sp>
        <p:nvSpPr>
          <p:cNvPr id="12" name="Freeform 11"/>
          <p:cNvSpPr/>
          <p:nvPr/>
        </p:nvSpPr>
        <p:spPr>
          <a:xfrm>
            <a:off x="349100" y="1016131"/>
            <a:ext cx="5809700" cy="356010"/>
          </a:xfrm>
          <a:custGeom>
            <a:avLst/>
            <a:gdLst>
              <a:gd name="connsiteX0" fmla="*/ 0 w 1749215"/>
              <a:gd name="connsiteY0" fmla="*/ 0 h 843406"/>
              <a:gd name="connsiteX1" fmla="*/ 1749215 w 1749215"/>
              <a:gd name="connsiteY1" fmla="*/ 0 h 843406"/>
              <a:gd name="connsiteX2" fmla="*/ 1749215 w 1749215"/>
              <a:gd name="connsiteY2" fmla="*/ 843406 h 843406"/>
              <a:gd name="connsiteX3" fmla="*/ 0 w 1749215"/>
              <a:gd name="connsiteY3" fmla="*/ 843406 h 843406"/>
              <a:gd name="connsiteX4" fmla="*/ 0 w 1749215"/>
              <a:gd name="connsiteY4" fmla="*/ 0 h 843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215" h="843406">
                <a:moveTo>
                  <a:pt x="0" y="0"/>
                </a:moveTo>
                <a:lnTo>
                  <a:pt x="1749215" y="0"/>
                </a:lnTo>
                <a:lnTo>
                  <a:pt x="1749215" y="843406"/>
                </a:lnTo>
                <a:lnTo>
                  <a:pt x="0" y="843406"/>
                </a:lnTo>
                <a:lnTo>
                  <a:pt x="0" y="0"/>
                </a:lnTo>
                <a:close/>
              </a:path>
            </a:pathLst>
          </a:custGeom>
          <a:solidFill>
            <a:schemeClr val="accent1"/>
          </a:solidFill>
          <a:ln>
            <a:noFill/>
          </a:ln>
          <a:effectLst>
            <a:outerShdw blurRad="57785" dist="33020" dir="3180000" algn="ctr">
              <a:srgbClr val="000000">
                <a:alpha val="30000"/>
              </a:srgbClr>
            </a:outerShdw>
          </a:effectLst>
          <a:scene3d>
            <a:camera prst="perspectiveFront"/>
            <a:lightRig rig="brightRoom" dir="t">
              <a:rot lat="0" lon="0" rev="600000"/>
            </a:lightRig>
          </a:scene3d>
          <a:sp3d prstMaterial="metal">
            <a:bevelT w="38100" h="57150" prst="artDeco"/>
          </a:sp3d>
        </p:spPr>
        <p:style>
          <a:lnRef idx="2">
            <a:schemeClr val="accent2"/>
          </a:lnRef>
          <a:fillRef idx="1">
            <a:schemeClr val="lt1"/>
          </a:fillRef>
          <a:effectRef idx="0">
            <a:schemeClr val="accent2"/>
          </a:effectRef>
          <a:fontRef idx="minor">
            <a:schemeClr val="dk1"/>
          </a:fontRef>
        </p:style>
        <p:txBody>
          <a:bodyPr spcFirstLastPara="0" vert="horz" wrap="square" lIns="-1" tIns="0" rIns="91440" bIns="-1" numCol="1" spcCol="1270" anchor="ctr" anchorCtr="0">
            <a:noAutofit/>
          </a:bodyPr>
          <a:lstStyle/>
          <a:p>
            <a:pPr lvl="0" algn="ctr" defTabSz="1600200">
              <a:lnSpc>
                <a:spcPct val="90000"/>
              </a:lnSpc>
              <a:spcBef>
                <a:spcPct val="0"/>
              </a:spcBef>
              <a:spcAft>
                <a:spcPct val="35000"/>
              </a:spcAft>
            </a:pPr>
            <a:r>
              <a:rPr lang="en-US" sz="1600" kern="1200" dirty="0">
                <a:solidFill>
                  <a:schemeClr val="bg1"/>
                </a:solidFill>
              </a:rPr>
              <a:t>Guaranteed additions</a:t>
            </a:r>
          </a:p>
        </p:txBody>
      </p:sp>
      <p:sp>
        <p:nvSpPr>
          <p:cNvPr id="22" name="Rectangle 21"/>
          <p:cNvSpPr/>
          <p:nvPr/>
        </p:nvSpPr>
        <p:spPr>
          <a:xfrm>
            <a:off x="616569" y="4787805"/>
            <a:ext cx="1578010" cy="1125954"/>
          </a:xfrm>
          <a:prstGeom prst="rect">
            <a:avLst/>
          </a:prstGeom>
          <a:solidFill>
            <a:schemeClr val="accent1"/>
          </a:solidFill>
          <a:ln cap="rnd">
            <a:noFill/>
          </a:ln>
          <a:effectLst>
            <a:outerShdw blurRad="149987" dist="250190" dir="8460000" algn="ctr">
              <a:srgbClr val="000000">
                <a:alpha val="28000"/>
              </a:srgbClr>
            </a:outerShdw>
            <a:softEdge rad="31750"/>
          </a:effectLst>
          <a:scene3d>
            <a:camera prst="orthographicFront">
              <a:rot lat="0" lon="0" rev="0"/>
            </a:camera>
            <a:lightRig rig="contrasting" dir="t">
              <a:rot lat="0" lon="0" rev="1500000"/>
            </a:lightRig>
          </a:scene3d>
          <a:sp3d prstMaterial="metal">
            <a:bevelT w="88900" h="88900"/>
          </a:sp3d>
        </p:spPr>
        <p:style>
          <a:lnRef idx="2">
            <a:schemeClr val="accent2"/>
          </a:lnRef>
          <a:fillRef idx="1">
            <a:schemeClr val="lt1"/>
          </a:fillRef>
          <a:effectRef idx="0">
            <a:schemeClr val="accent2"/>
          </a:effectRef>
          <a:fontRef idx="minor">
            <a:schemeClr val="dk1"/>
          </a:fontRef>
        </p:style>
        <p:txBody>
          <a:bodyPr/>
          <a:lstStyle/>
          <a:p>
            <a:pPr lvl="0"/>
            <a:r>
              <a:rPr lang="en-US" sz="1400" kern="0" baseline="30000" dirty="0">
                <a:solidFill>
                  <a:schemeClr val="bg1"/>
                </a:solidFill>
              </a:rPr>
              <a:t> </a:t>
            </a:r>
            <a:r>
              <a:rPr lang="en-US" sz="1600" dirty="0">
                <a:solidFill>
                  <a:schemeClr val="bg1"/>
                </a:solidFill>
                <a:ea typeface="Calibri" panose="020F0502020204030204" pitchFamily="34" charset="0"/>
              </a:rPr>
              <a:t>On 10th and on every 5th Policy Anniversary thereafter </a:t>
            </a:r>
            <a:endParaRPr lang="en-IN" sz="1600" dirty="0">
              <a:solidFill>
                <a:schemeClr val="bg1"/>
              </a:solidFill>
              <a:ea typeface="Calibri" panose="020F0502020204030204" pitchFamily="34" charset="0"/>
            </a:endParaRPr>
          </a:p>
        </p:txBody>
      </p:sp>
      <p:graphicFrame>
        <p:nvGraphicFramePr>
          <p:cNvPr id="36" name="Table 35"/>
          <p:cNvGraphicFramePr>
            <a:graphicFrameLocks noGrp="1"/>
          </p:cNvGraphicFramePr>
          <p:nvPr>
            <p:extLst>
              <p:ext uri="{D42A27DB-BD31-4B8C-83A1-F6EECF244321}">
                <p14:modId xmlns:p14="http://schemas.microsoft.com/office/powerpoint/2010/main" val="3707556056"/>
              </p:ext>
            </p:extLst>
          </p:nvPr>
        </p:nvGraphicFramePr>
        <p:xfrm>
          <a:off x="958612" y="1848534"/>
          <a:ext cx="4653912" cy="1311881"/>
        </p:xfrm>
        <a:graphic>
          <a:graphicData uri="http://schemas.openxmlformats.org/drawingml/2006/table">
            <a:tbl>
              <a:tblPr firstRow="1" firstCol="1" bandRow="1">
                <a:tableStyleId>{8A107856-5554-42FB-B03E-39F5DBC370BA}</a:tableStyleId>
              </a:tblPr>
              <a:tblGrid>
                <a:gridCol w="1215051">
                  <a:extLst>
                    <a:ext uri="{9D8B030D-6E8A-4147-A177-3AD203B41FA5}">
                      <a16:colId xmlns:a16="http://schemas.microsoft.com/office/drawing/2014/main" val="1357099336"/>
                    </a:ext>
                  </a:extLst>
                </a:gridCol>
                <a:gridCol w="1111905">
                  <a:extLst>
                    <a:ext uri="{9D8B030D-6E8A-4147-A177-3AD203B41FA5}">
                      <a16:colId xmlns:a16="http://schemas.microsoft.com/office/drawing/2014/main" val="320059424"/>
                    </a:ext>
                  </a:extLst>
                </a:gridCol>
                <a:gridCol w="1163478">
                  <a:extLst>
                    <a:ext uri="{9D8B030D-6E8A-4147-A177-3AD203B41FA5}">
                      <a16:colId xmlns:a16="http://schemas.microsoft.com/office/drawing/2014/main" val="3568792855"/>
                    </a:ext>
                  </a:extLst>
                </a:gridCol>
                <a:gridCol w="1163478">
                  <a:extLst>
                    <a:ext uri="{9D8B030D-6E8A-4147-A177-3AD203B41FA5}">
                      <a16:colId xmlns:a16="http://schemas.microsoft.com/office/drawing/2014/main" val="3765271969"/>
                    </a:ext>
                  </a:extLst>
                </a:gridCol>
              </a:tblGrid>
              <a:tr h="194628">
                <a:tc rowSpan="2">
                  <a:txBody>
                    <a:bodyPr/>
                    <a:lstStyle/>
                    <a:p>
                      <a:pPr algn="just">
                        <a:spcBef>
                          <a:spcPts val="600"/>
                        </a:spcBef>
                        <a:spcAft>
                          <a:spcPts val="0"/>
                        </a:spcAft>
                      </a:pPr>
                      <a:r>
                        <a:rPr lang="en-GB" sz="1400" dirty="0">
                          <a:effectLst/>
                        </a:rPr>
                        <a:t>Policy Anniversary</a:t>
                      </a:r>
                      <a:endParaRPr lang="en-IN" sz="14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3">
                  <a:txBody>
                    <a:bodyPr/>
                    <a:lstStyle/>
                    <a:p>
                      <a:pPr algn="ctr">
                        <a:spcBef>
                          <a:spcPts val="600"/>
                        </a:spcBef>
                        <a:spcAft>
                          <a:spcPts val="0"/>
                        </a:spcAft>
                      </a:pPr>
                      <a:r>
                        <a:rPr lang="en-GB" sz="1600" dirty="0">
                          <a:effectLst/>
                        </a:rPr>
                        <a:t>Premium Band</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349168510"/>
                  </a:ext>
                </a:extLst>
              </a:tr>
              <a:tr h="336521">
                <a:tc vMerge="1">
                  <a:txBody>
                    <a:bodyPr/>
                    <a:lstStyle/>
                    <a:p>
                      <a:endParaRPr lang="en-IN"/>
                    </a:p>
                  </a:txBody>
                  <a:tcPr/>
                </a:tc>
                <a:tc>
                  <a:txBody>
                    <a:bodyPr/>
                    <a:lstStyle/>
                    <a:p>
                      <a:pPr algn="just">
                        <a:spcBef>
                          <a:spcPts val="600"/>
                        </a:spcBef>
                        <a:spcAft>
                          <a:spcPts val="0"/>
                        </a:spcAft>
                      </a:pPr>
                      <a:r>
                        <a:rPr lang="en-GB" sz="1600" dirty="0">
                          <a:effectLst/>
                        </a:rPr>
                        <a:t>Band 1</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Band 2</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Band 3</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93490424"/>
                  </a:ext>
                </a:extLst>
              </a:tr>
              <a:tr h="194628">
                <a:tc>
                  <a:txBody>
                    <a:bodyPr/>
                    <a:lstStyle/>
                    <a:p>
                      <a:pPr algn="just">
                        <a:spcBef>
                          <a:spcPts val="600"/>
                        </a:spcBef>
                        <a:spcAft>
                          <a:spcPts val="0"/>
                        </a:spcAft>
                      </a:pPr>
                      <a:r>
                        <a:rPr lang="en-GB" sz="1400" dirty="0">
                          <a:effectLst/>
                        </a:rPr>
                        <a:t>6 – 10</a:t>
                      </a:r>
                      <a:endParaRPr lang="en-IN" sz="14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0%</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0.6%</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0.6%</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95400803"/>
                  </a:ext>
                </a:extLst>
              </a:tr>
              <a:tr h="194628">
                <a:tc>
                  <a:txBody>
                    <a:bodyPr/>
                    <a:lstStyle/>
                    <a:p>
                      <a:pPr algn="just">
                        <a:spcBef>
                          <a:spcPts val="600"/>
                        </a:spcBef>
                        <a:spcAft>
                          <a:spcPts val="0"/>
                        </a:spcAft>
                      </a:pPr>
                      <a:r>
                        <a:rPr lang="en-GB" sz="1400" dirty="0">
                          <a:effectLst/>
                        </a:rPr>
                        <a:t>11 – 15</a:t>
                      </a:r>
                      <a:endParaRPr lang="en-IN" sz="14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0.2%</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a:effectLst/>
                        </a:rPr>
                        <a:t>0.9%</a:t>
                      </a:r>
                      <a:endParaRPr lang="en-IN" sz="160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0.9%</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90810229"/>
                  </a:ext>
                </a:extLst>
              </a:tr>
              <a:tr h="194628">
                <a:tc>
                  <a:txBody>
                    <a:bodyPr/>
                    <a:lstStyle/>
                    <a:p>
                      <a:pPr algn="just">
                        <a:spcBef>
                          <a:spcPts val="600"/>
                        </a:spcBef>
                        <a:spcAft>
                          <a:spcPts val="0"/>
                        </a:spcAft>
                      </a:pPr>
                      <a:r>
                        <a:rPr lang="en-GB" sz="1400" dirty="0">
                          <a:effectLst/>
                        </a:rPr>
                        <a:t>16 +</a:t>
                      </a:r>
                      <a:endParaRPr lang="en-IN" sz="14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0.2%</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1.0%</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just">
                        <a:spcBef>
                          <a:spcPts val="600"/>
                        </a:spcBef>
                        <a:spcAft>
                          <a:spcPts val="0"/>
                        </a:spcAft>
                      </a:pPr>
                      <a:r>
                        <a:rPr lang="en-GB" sz="1600" dirty="0">
                          <a:effectLst/>
                        </a:rPr>
                        <a:t>1.0%</a:t>
                      </a:r>
                      <a:endParaRPr lang="en-IN" sz="1600" dirty="0">
                        <a:effectLst/>
                        <a:latin typeface="Times New Roman" panose="02020603050405020304" pitchFamily="18" charset="0"/>
                        <a:ea typeface="Calibri" panose="020F0502020204030204" pitchFamily="34"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40705232"/>
                  </a:ext>
                </a:extLst>
              </a:tr>
            </a:tbl>
          </a:graphicData>
        </a:graphic>
      </p:graphicFrame>
      <p:cxnSp>
        <p:nvCxnSpPr>
          <p:cNvPr id="41" name="Straight Connector 40"/>
          <p:cNvCxnSpPr/>
          <p:nvPr/>
        </p:nvCxnSpPr>
        <p:spPr>
          <a:xfrm>
            <a:off x="2203882" y="4957792"/>
            <a:ext cx="1332000" cy="0"/>
          </a:xfrm>
          <a:prstGeom prst="line">
            <a:avLst/>
          </a:prstGeom>
          <a:ln>
            <a:headEnd type="oval" w="med" len="med"/>
            <a:tailEnd type="oval" w="med" len="med"/>
          </a:ln>
        </p:spPr>
        <p:style>
          <a:lnRef idx="2">
            <a:schemeClr val="accent2"/>
          </a:lnRef>
          <a:fillRef idx="0">
            <a:schemeClr val="accent2"/>
          </a:fillRef>
          <a:effectRef idx="1">
            <a:schemeClr val="accent2"/>
          </a:effectRef>
          <a:fontRef idx="minor">
            <a:schemeClr val="tx1"/>
          </a:fontRef>
        </p:style>
      </p:cxnSp>
      <p:sp>
        <p:nvSpPr>
          <p:cNvPr id="42" name="Rectangle 41"/>
          <p:cNvSpPr/>
          <p:nvPr/>
        </p:nvSpPr>
        <p:spPr>
          <a:xfrm>
            <a:off x="2188853" y="5390543"/>
            <a:ext cx="1116000" cy="216000"/>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IN" sz="1400" dirty="0"/>
              <a:t>Band 2 , 3</a:t>
            </a:r>
          </a:p>
        </p:txBody>
      </p:sp>
      <p:sp>
        <p:nvSpPr>
          <p:cNvPr id="43" name="Rectangle 42"/>
          <p:cNvSpPr/>
          <p:nvPr/>
        </p:nvSpPr>
        <p:spPr>
          <a:xfrm>
            <a:off x="3503568" y="4618506"/>
            <a:ext cx="2562892" cy="584775"/>
          </a:xfrm>
          <a:prstGeom prst="rect">
            <a:avLst/>
          </a:prstGeom>
        </p:spPr>
        <p:txBody>
          <a:bodyPr wrap="square">
            <a:spAutoFit/>
          </a:bodyPr>
          <a:lstStyle/>
          <a:p>
            <a:r>
              <a:rPr lang="en-US" sz="1600" dirty="0"/>
              <a:t>2 % of Basic premium paid in last 60 months</a:t>
            </a:r>
            <a:endParaRPr lang="en-IN" sz="1600" dirty="0"/>
          </a:p>
        </p:txBody>
      </p:sp>
      <p:cxnSp>
        <p:nvCxnSpPr>
          <p:cNvPr id="45" name="Straight Connector 44"/>
          <p:cNvCxnSpPr/>
          <p:nvPr/>
        </p:nvCxnSpPr>
        <p:spPr>
          <a:xfrm>
            <a:off x="2194579" y="5697587"/>
            <a:ext cx="1332000" cy="0"/>
          </a:xfrm>
          <a:prstGeom prst="line">
            <a:avLst/>
          </a:prstGeom>
          <a:ln>
            <a:headEnd type="oval" w="med" len="med"/>
            <a:tailEnd type="oval" w="med" len="med"/>
          </a:ln>
        </p:spPr>
        <p:style>
          <a:lnRef idx="2">
            <a:schemeClr val="accent2"/>
          </a:lnRef>
          <a:fillRef idx="0">
            <a:schemeClr val="accent2"/>
          </a:fillRef>
          <a:effectRef idx="1">
            <a:schemeClr val="accent2"/>
          </a:effectRef>
          <a:fontRef idx="minor">
            <a:schemeClr val="tx1"/>
          </a:fontRef>
        </p:style>
      </p:cxnSp>
      <p:cxnSp>
        <p:nvCxnSpPr>
          <p:cNvPr id="48" name="Straight Connector 47"/>
          <p:cNvCxnSpPr/>
          <p:nvPr/>
        </p:nvCxnSpPr>
        <p:spPr>
          <a:xfrm>
            <a:off x="6235987" y="1016130"/>
            <a:ext cx="0" cy="5292000"/>
          </a:xfrm>
          <a:prstGeom prst="line">
            <a:avLst/>
          </a:prstGeom>
        </p:spPr>
        <p:style>
          <a:lnRef idx="2">
            <a:schemeClr val="accent1"/>
          </a:lnRef>
          <a:fillRef idx="0">
            <a:schemeClr val="accent1"/>
          </a:fillRef>
          <a:effectRef idx="1">
            <a:schemeClr val="accent1"/>
          </a:effectRef>
          <a:fontRef idx="minor">
            <a:schemeClr val="tx1"/>
          </a:fontRef>
        </p:style>
      </p:cxnSp>
      <p:sp>
        <p:nvSpPr>
          <p:cNvPr id="65" name="Rectangle 64"/>
          <p:cNvSpPr/>
          <p:nvPr/>
        </p:nvSpPr>
        <p:spPr>
          <a:xfrm>
            <a:off x="3512175" y="5374422"/>
            <a:ext cx="2562892" cy="584775"/>
          </a:xfrm>
          <a:prstGeom prst="rect">
            <a:avLst/>
          </a:prstGeom>
        </p:spPr>
        <p:txBody>
          <a:bodyPr wrap="square">
            <a:spAutoFit/>
          </a:bodyPr>
          <a:lstStyle/>
          <a:p>
            <a:r>
              <a:rPr lang="en-US" sz="1600" dirty="0"/>
              <a:t>2.5 % of Basic premium paid in last 60 months</a:t>
            </a:r>
            <a:endParaRPr lang="en-IN" sz="1600" dirty="0"/>
          </a:p>
        </p:txBody>
      </p:sp>
      <p:cxnSp>
        <p:nvCxnSpPr>
          <p:cNvPr id="67" name="Straight Connector 66"/>
          <p:cNvCxnSpPr/>
          <p:nvPr/>
        </p:nvCxnSpPr>
        <p:spPr>
          <a:xfrm flipH="1">
            <a:off x="445935" y="4361707"/>
            <a:ext cx="5731508" cy="16259"/>
          </a:xfrm>
          <a:prstGeom prst="line">
            <a:avLst/>
          </a:prstGeom>
          <a:ln w="9525"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1" name="Rectangle 70"/>
          <p:cNvSpPr/>
          <p:nvPr/>
        </p:nvSpPr>
        <p:spPr>
          <a:xfrm>
            <a:off x="2214783" y="4634639"/>
            <a:ext cx="760144" cy="338554"/>
          </a:xfrm>
          <a:prstGeom prst="rect">
            <a:avLst/>
          </a:prstGeom>
        </p:spPr>
        <p:txBody>
          <a:bodyPr wrap="none">
            <a:spAutoFit/>
          </a:bodyPr>
          <a:lstStyle/>
          <a:p>
            <a:pPr algn="ctr"/>
            <a:r>
              <a:rPr lang="en-IN" sz="1600" dirty="0"/>
              <a:t>Band 1</a:t>
            </a:r>
          </a:p>
        </p:txBody>
      </p:sp>
      <p:sp>
        <p:nvSpPr>
          <p:cNvPr id="74" name="Freeform 73"/>
          <p:cNvSpPr/>
          <p:nvPr/>
        </p:nvSpPr>
        <p:spPr>
          <a:xfrm>
            <a:off x="6269894" y="1011546"/>
            <a:ext cx="5508000" cy="356010"/>
          </a:xfrm>
          <a:custGeom>
            <a:avLst/>
            <a:gdLst>
              <a:gd name="connsiteX0" fmla="*/ 0 w 1749215"/>
              <a:gd name="connsiteY0" fmla="*/ 0 h 843406"/>
              <a:gd name="connsiteX1" fmla="*/ 1749215 w 1749215"/>
              <a:gd name="connsiteY1" fmla="*/ 0 h 843406"/>
              <a:gd name="connsiteX2" fmla="*/ 1749215 w 1749215"/>
              <a:gd name="connsiteY2" fmla="*/ 843406 h 843406"/>
              <a:gd name="connsiteX3" fmla="*/ 0 w 1749215"/>
              <a:gd name="connsiteY3" fmla="*/ 843406 h 843406"/>
              <a:gd name="connsiteX4" fmla="*/ 0 w 1749215"/>
              <a:gd name="connsiteY4" fmla="*/ 0 h 843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215" h="843406">
                <a:moveTo>
                  <a:pt x="0" y="0"/>
                </a:moveTo>
                <a:lnTo>
                  <a:pt x="1749215" y="0"/>
                </a:lnTo>
                <a:lnTo>
                  <a:pt x="1749215" y="843406"/>
                </a:lnTo>
                <a:lnTo>
                  <a:pt x="0" y="843406"/>
                </a:lnTo>
                <a:lnTo>
                  <a:pt x="0" y="0"/>
                </a:lnTo>
                <a:close/>
              </a:path>
            </a:pathLst>
          </a:custGeom>
          <a:solidFill>
            <a:schemeClr val="accent1"/>
          </a:solidFill>
          <a:ln>
            <a:noFill/>
          </a:ln>
          <a:effectLst>
            <a:outerShdw blurRad="57785" dist="33020" dir="3180000" algn="ctr">
              <a:srgbClr val="000000">
                <a:alpha val="30000"/>
              </a:srgbClr>
            </a:outerShdw>
          </a:effectLst>
          <a:scene3d>
            <a:camera prst="perspectiveFront"/>
            <a:lightRig rig="brightRoom" dir="t">
              <a:rot lat="0" lon="0" rev="600000"/>
            </a:lightRig>
          </a:scene3d>
          <a:sp3d prstMaterial="metal">
            <a:bevelT w="38100" h="57150" prst="artDeco"/>
          </a:sp3d>
        </p:spPr>
        <p:style>
          <a:lnRef idx="2">
            <a:schemeClr val="accent2"/>
          </a:lnRef>
          <a:fillRef idx="1">
            <a:schemeClr val="lt1"/>
          </a:fillRef>
          <a:effectRef idx="0">
            <a:schemeClr val="accent2"/>
          </a:effectRef>
          <a:fontRef idx="minor">
            <a:schemeClr val="dk1"/>
          </a:fontRef>
        </p:style>
        <p:txBody>
          <a:bodyPr spcFirstLastPara="0" vert="horz" wrap="square" lIns="-1" tIns="0" rIns="91440" bIns="-1" numCol="1" spcCol="1270" anchor="ctr" anchorCtr="0">
            <a:noAutofit/>
          </a:bodyPr>
          <a:lstStyle/>
          <a:p>
            <a:pPr lvl="0" algn="ctr" defTabSz="1600200">
              <a:lnSpc>
                <a:spcPct val="90000"/>
              </a:lnSpc>
              <a:spcBef>
                <a:spcPct val="0"/>
              </a:spcBef>
              <a:spcAft>
                <a:spcPct val="35000"/>
              </a:spcAft>
            </a:pPr>
            <a:r>
              <a:rPr lang="en-US" sz="1600" kern="1200" dirty="0">
                <a:solidFill>
                  <a:schemeClr val="bg1"/>
                </a:solidFill>
              </a:rPr>
              <a:t>Maturity Benefit</a:t>
            </a:r>
          </a:p>
        </p:txBody>
      </p:sp>
      <p:sp>
        <p:nvSpPr>
          <p:cNvPr id="75" name="Rectangle 74"/>
          <p:cNvSpPr/>
          <p:nvPr/>
        </p:nvSpPr>
        <p:spPr>
          <a:xfrm>
            <a:off x="6396908" y="2203204"/>
            <a:ext cx="5424365" cy="2769989"/>
          </a:xfrm>
          <a:prstGeom prst="rect">
            <a:avLst/>
          </a:prstGeom>
        </p:spPr>
        <p:txBody>
          <a:bodyPr wrap="square">
            <a:spAutoFit/>
          </a:bodyPr>
          <a:lstStyle/>
          <a:p>
            <a:pPr algn="just">
              <a:spcAft>
                <a:spcPts val="0"/>
              </a:spcAft>
            </a:pPr>
            <a:endParaRPr lang="en-GB" sz="1400" dirty="0">
              <a:ea typeface="Times New Roman" panose="02020603050405020304" pitchFamily="18" charset="0"/>
            </a:endParaRPr>
          </a:p>
          <a:p>
            <a:pPr algn="just"/>
            <a:r>
              <a:rPr lang="en-GB" sz="1600" dirty="0">
                <a:ea typeface="Times New Roman" panose="02020603050405020304" pitchFamily="18" charset="0"/>
              </a:rPr>
              <a:t>The Maturity Benefit shall be the Basic Fund Value plus the Top-up Fund Value as of that date.</a:t>
            </a:r>
          </a:p>
          <a:p>
            <a:pPr algn="just"/>
            <a:endParaRPr lang="en-GB" sz="1600" dirty="0">
              <a:ea typeface="Times New Roman" panose="02020603050405020304" pitchFamily="18" charset="0"/>
            </a:endParaRPr>
          </a:p>
          <a:p>
            <a:pPr algn="just">
              <a:spcAft>
                <a:spcPts val="0"/>
              </a:spcAft>
            </a:pPr>
            <a:r>
              <a:rPr lang="en-GB" sz="1600" dirty="0">
                <a:ea typeface="Times New Roman" panose="02020603050405020304" pitchFamily="18" charset="0"/>
              </a:rPr>
              <a:t>At the end of the policy term, provided the policy is still in force, we shall pay the Maturity Benefit. </a:t>
            </a:r>
          </a:p>
          <a:p>
            <a:endParaRPr lang="en-US" sz="1600" dirty="0"/>
          </a:p>
          <a:p>
            <a:r>
              <a:rPr lang="en-US" sz="1600" dirty="0"/>
              <a:t>Under Assured Option, if life insured dies during the policy term, then nominee will receive the Policy Fund Value on maturity. </a:t>
            </a:r>
          </a:p>
          <a:p>
            <a:endParaRPr lang="en-IN" sz="1600" dirty="0"/>
          </a:p>
        </p:txBody>
      </p:sp>
      <p:sp>
        <p:nvSpPr>
          <p:cNvPr id="28" name="TextBox 27">
            <a:extLst>
              <a:ext uri="{FF2B5EF4-FFF2-40B4-BE49-F238E27FC236}">
                <a16:creationId xmlns:a16="http://schemas.microsoft.com/office/drawing/2014/main" id="{90059444-A2FC-4963-9568-6717F3BD3D40}"/>
              </a:ext>
            </a:extLst>
          </p:cNvPr>
          <p:cNvSpPr txBox="1"/>
          <p:nvPr/>
        </p:nvSpPr>
        <p:spPr>
          <a:xfrm>
            <a:off x="708640" y="3377555"/>
            <a:ext cx="5250726" cy="830997"/>
          </a:xfrm>
          <a:prstGeom prst="rect">
            <a:avLst/>
          </a:prstGeom>
          <a:noFill/>
        </p:spPr>
        <p:txBody>
          <a:bodyPr wrap="square" rtlCol="0">
            <a:spAutoFit/>
          </a:bodyPr>
          <a:lstStyle/>
          <a:p>
            <a:pPr algn="just"/>
            <a:r>
              <a:rPr lang="en-GB" sz="1600" b="1" dirty="0"/>
              <a:t>Guaranteed Additions</a:t>
            </a:r>
            <a:r>
              <a:rPr lang="en-GB" sz="1600" dirty="0"/>
              <a:t> - in the form of additional units will be added On 6</a:t>
            </a:r>
            <a:r>
              <a:rPr lang="en-GB" sz="1600" baseline="30000" dirty="0"/>
              <a:t>th</a:t>
            </a:r>
            <a:r>
              <a:rPr lang="en-GB" sz="1600" dirty="0"/>
              <a:t> policy anniversary (11</a:t>
            </a:r>
            <a:r>
              <a:rPr lang="en-GB" sz="1600" baseline="30000" dirty="0"/>
              <a:t>th</a:t>
            </a:r>
            <a:r>
              <a:rPr lang="en-GB" sz="1600" dirty="0"/>
              <a:t>policy anniversary for Band 1) and every policy anniversary thereafter</a:t>
            </a:r>
            <a:r>
              <a:rPr lang="en-IN" sz="1600" dirty="0"/>
              <a:t>.</a:t>
            </a:r>
          </a:p>
        </p:txBody>
      </p:sp>
    </p:spTree>
    <p:extLst>
      <p:ext uri="{BB962C8B-B14F-4D97-AF65-F5344CB8AC3E}">
        <p14:creationId xmlns:p14="http://schemas.microsoft.com/office/powerpoint/2010/main" val="925573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550095" y="1016130"/>
            <a:ext cx="11232000" cy="5220000"/>
          </a:xfrm>
          <a:prstGeom prst="rect">
            <a:avLst/>
          </a:prstGeom>
        </p:spPr>
        <p:style>
          <a:lnRef idx="2">
            <a:schemeClr val="accent2"/>
          </a:lnRef>
          <a:fillRef idx="1">
            <a:schemeClr val="lt1"/>
          </a:fillRef>
          <a:effectRef idx="0">
            <a:schemeClr val="accent2"/>
          </a:effectRef>
          <a:fontRef idx="minor">
            <a:schemeClr val="dk1"/>
          </a:fontRef>
        </p:style>
        <p:txBody>
          <a:bodyPr spcFirstLastPara="0" vert="horz" wrap="square" lIns="7620" tIns="297086" rIns="876017" bIns="297086" numCol="1" spcCol="1270" anchor="ctr" anchorCtr="0">
            <a:noAutofit/>
          </a:bodyPr>
          <a:lstStyle/>
          <a:p>
            <a:endParaRPr lang="en-US" sz="1400" kern="1200" dirty="0">
              <a:latin typeface="PF Encore Sans Pro" panose="02000503040000020004" pitchFamily="2" charset="0"/>
            </a:endParaRPr>
          </a:p>
        </p:txBody>
      </p:sp>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7</a:t>
            </a:fld>
            <a:endParaRPr lang="en-IN" dirty="0"/>
          </a:p>
        </p:txBody>
      </p:sp>
      <p:sp>
        <p:nvSpPr>
          <p:cNvPr id="5" name="Title 4"/>
          <p:cNvSpPr>
            <a:spLocks noGrp="1"/>
          </p:cNvSpPr>
          <p:nvPr>
            <p:ph type="title"/>
          </p:nvPr>
        </p:nvSpPr>
        <p:spPr>
          <a:xfrm>
            <a:off x="518182" y="490151"/>
            <a:ext cx="2498287" cy="472019"/>
          </a:xfrm>
        </p:spPr>
        <p:txBody>
          <a:bodyPr/>
          <a:lstStyle/>
          <a:p>
            <a:r>
              <a:rPr lang="en-US" sz="2400" dirty="0">
                <a:latin typeface="+mn-lt"/>
              </a:rPr>
              <a:t>Plan Benefits</a:t>
            </a:r>
            <a:endParaRPr lang="en-IN" sz="2400" dirty="0">
              <a:latin typeface="+mn-lt"/>
            </a:endParaRPr>
          </a:p>
        </p:txBody>
      </p:sp>
      <p:sp>
        <p:nvSpPr>
          <p:cNvPr id="12" name="Freeform 11"/>
          <p:cNvSpPr/>
          <p:nvPr/>
        </p:nvSpPr>
        <p:spPr>
          <a:xfrm>
            <a:off x="550095" y="993757"/>
            <a:ext cx="11232000" cy="326430"/>
          </a:xfrm>
          <a:custGeom>
            <a:avLst/>
            <a:gdLst>
              <a:gd name="connsiteX0" fmla="*/ 0 w 1749215"/>
              <a:gd name="connsiteY0" fmla="*/ 0 h 843406"/>
              <a:gd name="connsiteX1" fmla="*/ 1749215 w 1749215"/>
              <a:gd name="connsiteY1" fmla="*/ 0 h 843406"/>
              <a:gd name="connsiteX2" fmla="*/ 1749215 w 1749215"/>
              <a:gd name="connsiteY2" fmla="*/ 843406 h 843406"/>
              <a:gd name="connsiteX3" fmla="*/ 0 w 1749215"/>
              <a:gd name="connsiteY3" fmla="*/ 843406 h 843406"/>
              <a:gd name="connsiteX4" fmla="*/ 0 w 1749215"/>
              <a:gd name="connsiteY4" fmla="*/ 0 h 843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215" h="843406">
                <a:moveTo>
                  <a:pt x="0" y="0"/>
                </a:moveTo>
                <a:lnTo>
                  <a:pt x="1749215" y="0"/>
                </a:lnTo>
                <a:lnTo>
                  <a:pt x="1749215" y="843406"/>
                </a:lnTo>
                <a:lnTo>
                  <a:pt x="0" y="843406"/>
                </a:lnTo>
                <a:lnTo>
                  <a:pt x="0" y="0"/>
                </a:lnTo>
                <a:close/>
              </a:path>
            </a:pathLst>
          </a:custGeom>
          <a:solidFill>
            <a:schemeClr val="accent1"/>
          </a:solidFill>
          <a:ln>
            <a:noFill/>
          </a:ln>
          <a:effectLst>
            <a:outerShdw blurRad="57785" dist="33020" dir="3180000" algn="ctr">
              <a:srgbClr val="000000">
                <a:alpha val="30000"/>
              </a:srgbClr>
            </a:outerShdw>
          </a:effectLst>
          <a:scene3d>
            <a:camera prst="perspectiveFront"/>
            <a:lightRig rig="brightRoom" dir="t">
              <a:rot lat="0" lon="0" rev="600000"/>
            </a:lightRig>
          </a:scene3d>
          <a:sp3d prstMaterial="metal">
            <a:bevelT w="38100" h="57150" prst="artDeco"/>
          </a:sp3d>
        </p:spPr>
        <p:style>
          <a:lnRef idx="2">
            <a:schemeClr val="accent2"/>
          </a:lnRef>
          <a:fillRef idx="1">
            <a:schemeClr val="lt1"/>
          </a:fillRef>
          <a:effectRef idx="0">
            <a:schemeClr val="accent2"/>
          </a:effectRef>
          <a:fontRef idx="minor">
            <a:schemeClr val="dk1"/>
          </a:fontRef>
        </p:style>
        <p:txBody>
          <a:bodyPr spcFirstLastPara="0" vert="horz" wrap="square" lIns="-1" tIns="0" rIns="91440" bIns="-1" numCol="1" spcCol="1270" anchor="ctr" anchorCtr="0">
            <a:noAutofit/>
          </a:bodyPr>
          <a:lstStyle/>
          <a:p>
            <a:pPr lvl="0" algn="ctr" defTabSz="1600200">
              <a:lnSpc>
                <a:spcPct val="90000"/>
              </a:lnSpc>
              <a:spcBef>
                <a:spcPct val="0"/>
              </a:spcBef>
              <a:spcAft>
                <a:spcPct val="35000"/>
              </a:spcAft>
            </a:pPr>
            <a:r>
              <a:rPr lang="en-US" sz="1600" kern="1200" dirty="0">
                <a:solidFill>
                  <a:schemeClr val="bg1"/>
                </a:solidFill>
              </a:rPr>
              <a:t>Riders</a:t>
            </a:r>
          </a:p>
        </p:txBody>
      </p:sp>
      <p:sp>
        <p:nvSpPr>
          <p:cNvPr id="21" name="Rectangle 20"/>
          <p:cNvSpPr/>
          <p:nvPr/>
        </p:nvSpPr>
        <p:spPr>
          <a:xfrm>
            <a:off x="704193" y="1352987"/>
            <a:ext cx="10783614" cy="4739759"/>
          </a:xfrm>
          <a:prstGeom prst="rect">
            <a:avLst/>
          </a:prstGeom>
        </p:spPr>
        <p:txBody>
          <a:bodyPr wrap="square">
            <a:spAutoFit/>
          </a:bodyPr>
          <a:lstStyle/>
          <a:p>
            <a:pPr algn="just">
              <a:spcAft>
                <a:spcPts val="0"/>
              </a:spcAft>
            </a:pPr>
            <a:endParaRPr lang="en-GB" sz="1400" dirty="0">
              <a:ea typeface="Times New Roman" panose="02020603050405020304" pitchFamily="18" charset="0"/>
            </a:endParaRPr>
          </a:p>
          <a:p>
            <a:r>
              <a:rPr lang="en-GB" sz="1600" dirty="0"/>
              <a:t>For added protection, ABSLI Wealth Aspire Plan can be enhanced by the following riders for a nominal extra cost:</a:t>
            </a:r>
            <a:endParaRPr lang="en-IN" sz="1600" dirty="0"/>
          </a:p>
          <a:p>
            <a:r>
              <a:rPr lang="en-GB" sz="1600" dirty="0"/>
              <a:t> </a:t>
            </a:r>
            <a:endParaRPr lang="en-IN" sz="1600" dirty="0"/>
          </a:p>
          <a:p>
            <a:pPr lvl="0"/>
            <a:r>
              <a:rPr lang="en-GB" sz="1600" b="1" dirty="0"/>
              <a:t>ABSLI Accidental Death Benefit Rider Plus (UIN:109C023V02)</a:t>
            </a:r>
            <a:endParaRPr lang="en-IN" sz="1600" dirty="0"/>
          </a:p>
          <a:p>
            <a:r>
              <a:rPr lang="en-GB" sz="1600" dirty="0"/>
              <a:t>In the unfortunate event of death of the life insured due to an Accident within 180 days of occurrence of the accident, we will pay 100% of the rider sum assured to the nominee. Also, we will refund the premiums collected after the date of Accident till date of death, with interest as declared by us from time to time, along with death benefit payable.</a:t>
            </a:r>
            <a:endParaRPr lang="en-IN" sz="1600" dirty="0"/>
          </a:p>
          <a:p>
            <a:r>
              <a:rPr lang="en-GB" sz="1600" dirty="0"/>
              <a:t> </a:t>
            </a:r>
            <a:endParaRPr lang="en-IN" sz="1600" dirty="0"/>
          </a:p>
          <a:p>
            <a:pPr lvl="0"/>
            <a:r>
              <a:rPr lang="en-GB" sz="1600" b="1" dirty="0"/>
              <a:t>ABSLI Waiver of Premium Rider (UIN: 109C017V03)</a:t>
            </a:r>
            <a:endParaRPr lang="en-IN" sz="1600" dirty="0"/>
          </a:p>
          <a:p>
            <a:r>
              <a:rPr lang="en-GB" sz="1600" dirty="0"/>
              <a:t>In case of the following conditions:</a:t>
            </a:r>
            <a:endParaRPr lang="en-IN" sz="1600" dirty="0"/>
          </a:p>
          <a:p>
            <a:pPr lvl="0"/>
            <a:r>
              <a:rPr lang="en-GB" sz="1600" dirty="0"/>
              <a:t>Policyholder becomes completely disabled due to an illness or accident</a:t>
            </a:r>
            <a:endParaRPr lang="en-IN" sz="1600" dirty="0"/>
          </a:p>
          <a:p>
            <a:pPr lvl="0"/>
            <a:r>
              <a:rPr lang="en-GB" sz="1600" dirty="0"/>
              <a:t>Policyholder is diagnosed with any of the specified critical illnesses </a:t>
            </a:r>
            <a:endParaRPr lang="en-IN" sz="1600" dirty="0"/>
          </a:p>
          <a:p>
            <a:pPr lvl="0"/>
            <a:r>
              <a:rPr lang="en-GB" sz="1600" dirty="0"/>
              <a:t>Death of the policyholder (only if other than the Life Insured) </a:t>
            </a:r>
            <a:endParaRPr lang="en-IN" sz="1600" dirty="0"/>
          </a:p>
          <a:p>
            <a:endParaRPr lang="en-GB" sz="1600" dirty="0"/>
          </a:p>
          <a:p>
            <a:r>
              <a:rPr lang="en-GB" sz="1600" dirty="0"/>
              <a:t>We will fund all the future due premiums and all the other benefits will remain unaffected. This benefit is applicable only once during the entire premium paying term.</a:t>
            </a:r>
            <a:endParaRPr lang="en-IN" sz="1600" dirty="0"/>
          </a:p>
          <a:p>
            <a:r>
              <a:rPr lang="en-GB" sz="1600" dirty="0"/>
              <a:t> </a:t>
            </a:r>
            <a:endParaRPr lang="en-IN" sz="1600" dirty="0"/>
          </a:p>
          <a:p>
            <a:r>
              <a:rPr lang="en-GB" sz="1600" dirty="0"/>
              <a:t>Please refer to detailed brochures on riders for further details</a:t>
            </a:r>
            <a:endParaRPr lang="en-US" sz="1600" dirty="0">
              <a:latin typeface="PF Encore Sans Pro" panose="02000503040000020004" pitchFamily="2" charset="0"/>
            </a:endParaRPr>
          </a:p>
          <a:p>
            <a:endParaRPr lang="en-IN" sz="1600" dirty="0"/>
          </a:p>
        </p:txBody>
      </p:sp>
    </p:spTree>
    <p:extLst>
      <p:ext uri="{BB962C8B-B14F-4D97-AF65-F5344CB8AC3E}">
        <p14:creationId xmlns:p14="http://schemas.microsoft.com/office/powerpoint/2010/main" val="2376910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8</a:t>
            </a:fld>
            <a:endParaRPr lang="en-IN"/>
          </a:p>
        </p:txBody>
      </p:sp>
      <p:sp>
        <p:nvSpPr>
          <p:cNvPr id="5" name="Title 4"/>
          <p:cNvSpPr>
            <a:spLocks noGrp="1"/>
          </p:cNvSpPr>
          <p:nvPr>
            <p:ph type="title"/>
          </p:nvPr>
        </p:nvSpPr>
        <p:spPr>
          <a:xfrm>
            <a:off x="567560" y="459709"/>
            <a:ext cx="10969625" cy="533745"/>
          </a:xfrm>
        </p:spPr>
        <p:txBody>
          <a:bodyPr/>
          <a:lstStyle/>
          <a:p>
            <a:r>
              <a:rPr lang="en-US" sz="2400" dirty="0">
                <a:latin typeface="+mn-lt"/>
              </a:rPr>
              <a:t>Other features</a:t>
            </a:r>
            <a:endParaRPr lang="en-IN" sz="2400" dirty="0">
              <a:latin typeface="+mn-lt"/>
            </a:endParaRPr>
          </a:p>
        </p:txBody>
      </p:sp>
      <p:sp>
        <p:nvSpPr>
          <p:cNvPr id="7" name="TextBox 6"/>
          <p:cNvSpPr txBox="1"/>
          <p:nvPr/>
        </p:nvSpPr>
        <p:spPr>
          <a:xfrm>
            <a:off x="469772" y="1107623"/>
            <a:ext cx="11358846" cy="4862870"/>
          </a:xfrm>
          <a:prstGeom prst="rect">
            <a:avLst/>
          </a:prstGeom>
          <a:noFill/>
          <a:ln w="9525">
            <a:solidFill>
              <a:schemeClr val="tx1"/>
            </a:solidFill>
          </a:ln>
        </p:spPr>
        <p:txBody>
          <a:bodyPr wrap="square" rtlCol="0">
            <a:spAutoFit/>
          </a:bodyPr>
          <a:lstStyle/>
          <a:p>
            <a:pPr marL="231775" indent="-231775">
              <a:lnSpc>
                <a:spcPts val="1800"/>
              </a:lnSpc>
              <a:spcAft>
                <a:spcPts val="300"/>
              </a:spcAft>
              <a:buFont typeface="Arial" pitchFamily="34" charset="0"/>
              <a:buChar char="•"/>
            </a:pPr>
            <a:r>
              <a:rPr lang="en-US" sz="1600" b="1" u="sng" dirty="0">
                <a:solidFill>
                  <a:srgbClr val="C00000"/>
                </a:solidFill>
                <a:latin typeface="+mj-lt"/>
              </a:rPr>
              <a:t>Partial Withdrawals</a:t>
            </a:r>
            <a:endParaRPr lang="en-US" sz="1600" dirty="0">
              <a:solidFill>
                <a:srgbClr val="C00000"/>
              </a:solidFill>
              <a:latin typeface="+mj-lt"/>
            </a:endParaRPr>
          </a:p>
          <a:p>
            <a:pPr marL="225425">
              <a:lnSpc>
                <a:spcPts val="1800"/>
              </a:lnSpc>
              <a:spcAft>
                <a:spcPts val="300"/>
              </a:spcAft>
            </a:pPr>
            <a:r>
              <a:rPr lang="en-US" sz="1600" dirty="0">
                <a:latin typeface="+mj-lt"/>
              </a:rPr>
              <a:t>You are allowed to make unlimited partial withdrawals any time after (a) five complete policy years or (b) life insured attaining the age of 18 whichever is later. The partial withdrawals shall first be adjusted from Top-up Fund Value (except any top up premiums paid in the previous five years immediately preceding the date of withdrawal); if any. Once the Top-up Fund Value is exhausted, partial withdrawals would be adjusted from Basic Fund Value. The top-up sum assured will remain unchanged after any withdrawal from the top-up fund value.</a:t>
            </a:r>
          </a:p>
          <a:p>
            <a:pPr marL="225425">
              <a:lnSpc>
                <a:spcPts val="1800"/>
              </a:lnSpc>
              <a:spcAft>
                <a:spcPts val="300"/>
              </a:spcAft>
            </a:pPr>
            <a:endParaRPr lang="en-US" sz="1600" dirty="0">
              <a:latin typeface="+mj-lt"/>
            </a:endParaRPr>
          </a:p>
          <a:p>
            <a:pPr marL="225425">
              <a:lnSpc>
                <a:spcPts val="1800"/>
              </a:lnSpc>
              <a:spcAft>
                <a:spcPts val="300"/>
              </a:spcAft>
            </a:pPr>
            <a:r>
              <a:rPr lang="en-US" sz="1600" dirty="0">
                <a:latin typeface="+mj-lt"/>
              </a:rPr>
              <a:t>The minimum amount of partial withdrawal is Rs. 5,000. You are required to maintain a minimum Basic Fund Value of one basic premium chosen plus any top-up premiums paid in the previous five years immediately preceding the date of withdrawal. The total amount of partial withdrawal during a policy year shall not exceed 25% of the total Policy fund value at the beginning of the policy year.</a:t>
            </a:r>
          </a:p>
          <a:p>
            <a:pPr marL="231775" lvl="0" indent="-231775" fontAlgn="base">
              <a:lnSpc>
                <a:spcPts val="1800"/>
              </a:lnSpc>
              <a:spcBef>
                <a:spcPct val="0"/>
              </a:spcBef>
              <a:spcAft>
                <a:spcPts val="300"/>
              </a:spcAft>
              <a:buFont typeface="Arial" pitchFamily="34" charset="0"/>
              <a:buChar char="•"/>
            </a:pPr>
            <a:endParaRPr lang="en-GB" sz="1600" b="1" u="sng" dirty="0">
              <a:solidFill>
                <a:srgbClr val="C00000"/>
              </a:solidFill>
              <a:latin typeface="+mj-lt"/>
            </a:endParaRPr>
          </a:p>
          <a:p>
            <a:pPr marL="231775" lvl="0" indent="-231775" fontAlgn="base">
              <a:lnSpc>
                <a:spcPts val="1800"/>
              </a:lnSpc>
              <a:spcBef>
                <a:spcPct val="0"/>
              </a:spcBef>
              <a:spcAft>
                <a:spcPts val="300"/>
              </a:spcAft>
              <a:buFont typeface="Arial" pitchFamily="34" charset="0"/>
              <a:buChar char="•"/>
            </a:pPr>
            <a:r>
              <a:rPr lang="en-GB" sz="1600" b="1" u="sng" dirty="0">
                <a:solidFill>
                  <a:srgbClr val="C00000"/>
                </a:solidFill>
                <a:latin typeface="+mj-lt"/>
              </a:rPr>
              <a:t>Policy Surrender:</a:t>
            </a:r>
          </a:p>
          <a:p>
            <a:pPr marL="179388" lvl="1" algn="just">
              <a:lnSpc>
                <a:spcPts val="1800"/>
              </a:lnSpc>
              <a:spcAft>
                <a:spcPts val="300"/>
              </a:spcAft>
            </a:pPr>
            <a:r>
              <a:rPr lang="en-US" sz="1600" dirty="0">
                <a:latin typeface="+mj-lt"/>
              </a:rPr>
              <a:t>In case of emergencies, the policy can be surrendered anytime during policy term. If the policy is surrendered after completion of five policy years, Fund Value will be paid immediately .</a:t>
            </a:r>
          </a:p>
          <a:p>
            <a:pPr marL="179388" lvl="1" algn="just">
              <a:lnSpc>
                <a:spcPts val="1800"/>
              </a:lnSpc>
              <a:spcAft>
                <a:spcPts val="300"/>
              </a:spcAft>
            </a:pPr>
            <a:r>
              <a:rPr lang="en-US" sz="1600" dirty="0">
                <a:latin typeface="+mj-lt"/>
              </a:rPr>
              <a:t>If it is surrendered before lock In period, proceeds of the discontinued policy shall be payable at the end of lock-in period</a:t>
            </a:r>
          </a:p>
          <a:p>
            <a:pPr marL="179388" lvl="1" algn="just">
              <a:lnSpc>
                <a:spcPts val="1800"/>
              </a:lnSpc>
              <a:spcAft>
                <a:spcPts val="300"/>
              </a:spcAft>
            </a:pPr>
            <a:endParaRPr lang="en-US" sz="1600" dirty="0">
              <a:latin typeface="+mj-lt"/>
            </a:endParaRPr>
          </a:p>
          <a:p>
            <a:pPr marL="231775" lvl="0" indent="-231775" fontAlgn="base">
              <a:lnSpc>
                <a:spcPts val="1800"/>
              </a:lnSpc>
              <a:spcBef>
                <a:spcPct val="0"/>
              </a:spcBef>
              <a:spcAft>
                <a:spcPts val="300"/>
              </a:spcAft>
              <a:buFont typeface="Arial" pitchFamily="34" charset="0"/>
              <a:buChar char="•"/>
            </a:pPr>
            <a:r>
              <a:rPr lang="en-GB" sz="1600" b="1" u="sng" dirty="0">
                <a:solidFill>
                  <a:srgbClr val="C00000"/>
                </a:solidFill>
              </a:rPr>
              <a:t>Policy Loans</a:t>
            </a:r>
          </a:p>
          <a:p>
            <a:pPr marL="231775" lvl="0" indent="-231775" fontAlgn="base">
              <a:lnSpc>
                <a:spcPts val="1800"/>
              </a:lnSpc>
              <a:spcBef>
                <a:spcPct val="0"/>
              </a:spcBef>
              <a:spcAft>
                <a:spcPts val="300"/>
              </a:spcAft>
            </a:pPr>
            <a:r>
              <a:rPr lang="en-GB" sz="1600" dirty="0"/>
              <a:t>	Not available</a:t>
            </a:r>
          </a:p>
        </p:txBody>
      </p:sp>
    </p:spTree>
    <p:extLst>
      <p:ext uri="{BB962C8B-B14F-4D97-AF65-F5344CB8AC3E}">
        <p14:creationId xmlns:p14="http://schemas.microsoft.com/office/powerpoint/2010/main" val="1309697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p:txBody>
          <a:bodyPr/>
          <a:lstStyle/>
          <a:p>
            <a:r>
              <a:rPr lang="en-US" dirty="0"/>
              <a:t>Aditya Birla Sun Life Insurance Company Ltd.</a:t>
            </a:r>
          </a:p>
        </p:txBody>
      </p:sp>
      <p:sp>
        <p:nvSpPr>
          <p:cNvPr id="4" name="Slide Number Placeholder 3"/>
          <p:cNvSpPr>
            <a:spLocks noGrp="1"/>
          </p:cNvSpPr>
          <p:nvPr>
            <p:ph type="sldNum" sz="quarter" idx="4"/>
          </p:nvPr>
        </p:nvSpPr>
        <p:spPr/>
        <p:txBody>
          <a:bodyPr/>
          <a:lstStyle/>
          <a:p>
            <a:fld id="{5B4875B8-9C96-45EF-BF54-2EA3677063F8}" type="slidenum">
              <a:rPr lang="en-IN" smtClean="0"/>
              <a:pPr/>
              <a:t>9</a:t>
            </a:fld>
            <a:endParaRPr lang="en-IN"/>
          </a:p>
        </p:txBody>
      </p:sp>
      <p:sp>
        <p:nvSpPr>
          <p:cNvPr id="5" name="Title 4"/>
          <p:cNvSpPr>
            <a:spLocks noGrp="1"/>
          </p:cNvSpPr>
          <p:nvPr>
            <p:ph type="title"/>
          </p:nvPr>
        </p:nvSpPr>
        <p:spPr>
          <a:xfrm>
            <a:off x="567560" y="459709"/>
            <a:ext cx="10969625" cy="533745"/>
          </a:xfrm>
        </p:spPr>
        <p:txBody>
          <a:bodyPr/>
          <a:lstStyle/>
          <a:p>
            <a:r>
              <a:rPr lang="en-US" sz="2400" dirty="0">
                <a:latin typeface="+mn-lt"/>
              </a:rPr>
              <a:t>Other features</a:t>
            </a:r>
            <a:endParaRPr lang="en-IN" sz="2400" dirty="0">
              <a:latin typeface="+mn-lt"/>
            </a:endParaRPr>
          </a:p>
        </p:txBody>
      </p:sp>
      <p:sp>
        <p:nvSpPr>
          <p:cNvPr id="7" name="TextBox 6"/>
          <p:cNvSpPr txBox="1"/>
          <p:nvPr/>
        </p:nvSpPr>
        <p:spPr>
          <a:xfrm>
            <a:off x="469772" y="1107623"/>
            <a:ext cx="11358846" cy="5101397"/>
          </a:xfrm>
          <a:prstGeom prst="rect">
            <a:avLst/>
          </a:prstGeom>
          <a:noFill/>
          <a:ln w="9525">
            <a:solidFill>
              <a:schemeClr val="tx1"/>
            </a:solidFill>
          </a:ln>
        </p:spPr>
        <p:txBody>
          <a:bodyPr wrap="square" rtlCol="0">
            <a:spAutoFit/>
          </a:bodyPr>
          <a:lstStyle/>
          <a:p>
            <a:pPr marL="231775" indent="-231775" fontAlgn="base">
              <a:spcBef>
                <a:spcPct val="0"/>
              </a:spcBef>
              <a:spcAft>
                <a:spcPts val="300"/>
              </a:spcAft>
              <a:buFont typeface="Arial" pitchFamily="34" charset="0"/>
              <a:buChar char="•"/>
            </a:pPr>
            <a:endParaRPr lang="en-GB" sz="1600" b="1" u="sng" dirty="0">
              <a:solidFill>
                <a:srgbClr val="C00000"/>
              </a:solidFill>
            </a:endParaRPr>
          </a:p>
          <a:p>
            <a:pPr marL="231775" indent="-231775" fontAlgn="base">
              <a:spcBef>
                <a:spcPct val="0"/>
              </a:spcBef>
              <a:spcAft>
                <a:spcPts val="300"/>
              </a:spcAft>
              <a:buFont typeface="Arial" pitchFamily="34" charset="0"/>
              <a:buChar char="•"/>
            </a:pPr>
            <a:endParaRPr lang="en-GB" sz="1600" b="1" u="sng" dirty="0">
              <a:solidFill>
                <a:srgbClr val="C00000"/>
              </a:solidFill>
            </a:endParaRPr>
          </a:p>
          <a:p>
            <a:pPr marL="231775" indent="-231775" fontAlgn="base">
              <a:spcBef>
                <a:spcPct val="0"/>
              </a:spcBef>
              <a:spcAft>
                <a:spcPts val="300"/>
              </a:spcAft>
              <a:buFont typeface="Arial" pitchFamily="34" charset="0"/>
              <a:buChar char="•"/>
            </a:pPr>
            <a:r>
              <a:rPr lang="en-GB" sz="1600" b="1" u="sng" dirty="0">
                <a:solidFill>
                  <a:srgbClr val="C00000"/>
                </a:solidFill>
              </a:rPr>
              <a:t>Fund Switching:</a:t>
            </a:r>
          </a:p>
          <a:p>
            <a:pPr marL="231775" lvl="0" indent="-231775" fontAlgn="base">
              <a:spcBef>
                <a:spcPct val="0"/>
              </a:spcBef>
              <a:spcAft>
                <a:spcPts val="300"/>
              </a:spcAft>
            </a:pPr>
            <a:r>
              <a:rPr lang="en-GB" sz="1600" dirty="0"/>
              <a:t>	Option to change the Investment profile . Under self managed option, facility to switch  monies from one segregated fund to another at any time provided the switched amount is for at least Rs. 5,000.</a:t>
            </a:r>
          </a:p>
          <a:p>
            <a:pPr marL="231775" lvl="0" indent="-231775" fontAlgn="base">
              <a:spcBef>
                <a:spcPct val="0"/>
              </a:spcBef>
              <a:spcAft>
                <a:spcPts val="300"/>
              </a:spcAft>
              <a:buFont typeface="Arial" pitchFamily="34" charset="0"/>
              <a:buChar char="•"/>
            </a:pPr>
            <a:endParaRPr lang="en-GB" sz="1600" b="1" u="sng" dirty="0">
              <a:solidFill>
                <a:srgbClr val="C00000"/>
              </a:solidFill>
            </a:endParaRPr>
          </a:p>
          <a:p>
            <a:pPr marL="231775" lvl="0" indent="-231775" fontAlgn="base">
              <a:spcBef>
                <a:spcPct val="0"/>
              </a:spcBef>
              <a:spcAft>
                <a:spcPts val="300"/>
              </a:spcAft>
              <a:buFont typeface="Arial" pitchFamily="34" charset="0"/>
              <a:buChar char="•"/>
            </a:pPr>
            <a:endParaRPr lang="en-GB" sz="1600" b="1" u="sng" dirty="0">
              <a:solidFill>
                <a:srgbClr val="C00000"/>
              </a:solidFill>
            </a:endParaRPr>
          </a:p>
          <a:p>
            <a:pPr marL="231775" lvl="0" indent="-231775" fontAlgn="base">
              <a:spcBef>
                <a:spcPct val="0"/>
              </a:spcBef>
              <a:spcAft>
                <a:spcPts val="300"/>
              </a:spcAft>
              <a:buFont typeface="Arial" pitchFamily="34" charset="0"/>
              <a:buChar char="•"/>
            </a:pPr>
            <a:r>
              <a:rPr lang="en-GB" sz="1600" b="1" u="sng" dirty="0">
                <a:solidFill>
                  <a:srgbClr val="C00000"/>
                </a:solidFill>
              </a:rPr>
              <a:t>Premium Redirection</a:t>
            </a:r>
          </a:p>
          <a:p>
            <a:pPr marL="231775" lvl="0" indent="-231775" fontAlgn="base">
              <a:spcBef>
                <a:spcPct val="0"/>
              </a:spcBef>
              <a:spcAft>
                <a:spcPts val="300"/>
              </a:spcAft>
            </a:pPr>
            <a:r>
              <a:rPr lang="en-GB" sz="1600" dirty="0"/>
              <a:t>	Full flexibility to redirect future premiums by changing your premium allocation percentages at any time.</a:t>
            </a:r>
          </a:p>
          <a:p>
            <a:pPr marL="231775" lvl="0" indent="-231775" fontAlgn="base">
              <a:spcBef>
                <a:spcPct val="0"/>
              </a:spcBef>
              <a:spcAft>
                <a:spcPts val="300"/>
              </a:spcAft>
            </a:pPr>
            <a:endParaRPr lang="en-GB" sz="1600" dirty="0"/>
          </a:p>
          <a:p>
            <a:pPr marL="231775" lvl="0" indent="-231775" fontAlgn="base">
              <a:spcBef>
                <a:spcPct val="0"/>
              </a:spcBef>
              <a:spcAft>
                <a:spcPts val="300"/>
              </a:spcAft>
            </a:pPr>
            <a:endParaRPr lang="en-GB" sz="1600" dirty="0"/>
          </a:p>
          <a:p>
            <a:pPr marL="285750" lvl="0" indent="-285750" fontAlgn="base">
              <a:lnSpc>
                <a:spcPts val="1800"/>
              </a:lnSpc>
              <a:spcBef>
                <a:spcPct val="0"/>
              </a:spcBef>
              <a:buFont typeface="Arial" panose="020B0604020202020204" pitchFamily="34" charset="0"/>
              <a:buChar char="•"/>
            </a:pPr>
            <a:r>
              <a:rPr lang="en-US" sz="1600" b="1" u="sng" dirty="0">
                <a:solidFill>
                  <a:srgbClr val="C00000"/>
                </a:solidFill>
              </a:rPr>
              <a:t>Reduction of Premium payment term</a:t>
            </a:r>
          </a:p>
          <a:p>
            <a:pPr marL="231775" lvl="0" indent="-231775" fontAlgn="base">
              <a:lnSpc>
                <a:spcPts val="1800"/>
              </a:lnSpc>
              <a:spcBef>
                <a:spcPct val="0"/>
              </a:spcBef>
            </a:pPr>
            <a:r>
              <a:rPr lang="en-US" sz="1600" dirty="0"/>
              <a:t>	You shall have an option to reduce the premium payment term provided the policy is </a:t>
            </a:r>
            <a:r>
              <a:rPr lang="en-US" sz="1600" dirty="0" err="1"/>
              <a:t>inforce</a:t>
            </a:r>
            <a:r>
              <a:rPr lang="en-US" sz="1600" dirty="0"/>
              <a:t> for full sum assured and provided that such reduction is subject to boundary conditions of the product. This option shall be available only after the first five policy years. </a:t>
            </a:r>
          </a:p>
          <a:p>
            <a:pPr marL="231775" lvl="0" indent="-231775" fontAlgn="base">
              <a:lnSpc>
                <a:spcPts val="1800"/>
              </a:lnSpc>
              <a:spcBef>
                <a:spcPct val="0"/>
              </a:spcBef>
            </a:pPr>
            <a:endParaRPr lang="en-US" sz="1600" dirty="0"/>
          </a:p>
          <a:p>
            <a:pPr marL="231775" lvl="0" indent="-231775" fontAlgn="base">
              <a:lnSpc>
                <a:spcPts val="1800"/>
              </a:lnSpc>
              <a:spcBef>
                <a:spcPct val="0"/>
              </a:spcBef>
            </a:pPr>
            <a:endParaRPr lang="en-US" sz="1600" dirty="0"/>
          </a:p>
          <a:p>
            <a:pPr marL="231775" lvl="0" indent="-231775" fontAlgn="base">
              <a:lnSpc>
                <a:spcPts val="1800"/>
              </a:lnSpc>
              <a:spcBef>
                <a:spcPct val="0"/>
              </a:spcBef>
            </a:pPr>
            <a:endParaRPr lang="en-US" sz="1600" dirty="0"/>
          </a:p>
          <a:p>
            <a:pPr marL="231775" lvl="0" indent="-231775" fontAlgn="base">
              <a:spcBef>
                <a:spcPct val="0"/>
              </a:spcBef>
              <a:spcAft>
                <a:spcPts val="300"/>
              </a:spcAft>
            </a:pPr>
            <a:endParaRPr lang="en-GB" sz="1600" dirty="0"/>
          </a:p>
          <a:p>
            <a:pPr marL="231775" lvl="0" indent="-231775" fontAlgn="base">
              <a:spcBef>
                <a:spcPct val="0"/>
              </a:spcBef>
              <a:spcAft>
                <a:spcPts val="300"/>
              </a:spcAft>
            </a:pPr>
            <a:endParaRPr lang="en-GB" sz="1600" dirty="0"/>
          </a:p>
        </p:txBody>
      </p:sp>
    </p:spTree>
    <p:extLst>
      <p:ext uri="{BB962C8B-B14F-4D97-AF65-F5344CB8AC3E}">
        <p14:creationId xmlns:p14="http://schemas.microsoft.com/office/powerpoint/2010/main" val="4267980091"/>
      </p:ext>
    </p:extLst>
  </p:cSld>
  <p:clrMapOvr>
    <a:masterClrMapping/>
  </p:clrMapOvr>
</p:sld>
</file>

<file path=ppt/theme/theme1.xml><?xml version="1.0" encoding="utf-8"?>
<a:theme xmlns:a="http://schemas.openxmlformats.org/drawingml/2006/main" name="Office Theme">
  <a:themeElements>
    <a:clrScheme name="ABC Theme">
      <a:dk1>
        <a:sysClr val="windowText" lastClr="000000"/>
      </a:dk1>
      <a:lt1>
        <a:sysClr val="window" lastClr="FFFFFF"/>
      </a:lt1>
      <a:dk2>
        <a:srgbClr val="1F497D"/>
      </a:dk2>
      <a:lt2>
        <a:srgbClr val="EEECE1"/>
      </a:lt2>
      <a:accent1>
        <a:srgbClr val="8A0B1C"/>
      </a:accent1>
      <a:accent2>
        <a:srgbClr val="CA1F34"/>
      </a:accent2>
      <a:accent3>
        <a:srgbClr val="FAA61A"/>
      </a:accent3>
      <a:accent4>
        <a:srgbClr val="F6682C"/>
      </a:accent4>
      <a:accent5>
        <a:srgbClr val="CA4212"/>
      </a:accent5>
      <a:accent6>
        <a:srgbClr val="E72D45"/>
      </a:accent6>
      <a:hlink>
        <a:srgbClr val="A9A9A9"/>
      </a:hlink>
      <a:folHlink>
        <a:srgbClr val="21212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BCL">
  <a:themeElements>
    <a:clrScheme name="ABC Theme">
      <a:dk1>
        <a:sysClr val="windowText" lastClr="000000"/>
      </a:dk1>
      <a:lt1>
        <a:sysClr val="window" lastClr="FFFFFF"/>
      </a:lt1>
      <a:dk2>
        <a:srgbClr val="1F497D"/>
      </a:dk2>
      <a:lt2>
        <a:srgbClr val="EEECE1"/>
      </a:lt2>
      <a:accent1>
        <a:srgbClr val="8A0B1C"/>
      </a:accent1>
      <a:accent2>
        <a:srgbClr val="CA1F34"/>
      </a:accent2>
      <a:accent3>
        <a:srgbClr val="FAA61A"/>
      </a:accent3>
      <a:accent4>
        <a:srgbClr val="F6682C"/>
      </a:accent4>
      <a:accent5>
        <a:srgbClr val="CA4212"/>
      </a:accent5>
      <a:accent6>
        <a:srgbClr val="E72D45"/>
      </a:accent6>
      <a:hlink>
        <a:srgbClr val="A9A9A9"/>
      </a:hlink>
      <a:folHlink>
        <a:srgbClr val="21212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77742A6D89D4C9C0415C25BC2E984" ma:contentTypeVersion="0" ma:contentTypeDescription="Create a new document." ma:contentTypeScope="" ma:versionID="69189926e486789151292c0aca1c7ec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83B40A-7682-4A58-9A0F-8613571F64EF}"/>
</file>

<file path=customXml/itemProps2.xml><?xml version="1.0" encoding="utf-8"?>
<ds:datastoreItem xmlns:ds="http://schemas.openxmlformats.org/officeDocument/2006/customXml" ds:itemID="{47C6733F-9691-42F1-A9AA-55B72B33D913}"/>
</file>

<file path=customXml/itemProps3.xml><?xml version="1.0" encoding="utf-8"?>
<ds:datastoreItem xmlns:ds="http://schemas.openxmlformats.org/officeDocument/2006/customXml" ds:itemID="{51699E49-932A-428D-A3B3-1D736193102B}"/>
</file>

<file path=docProps/app.xml><?xml version="1.0" encoding="utf-8"?>
<Properties xmlns="http://schemas.openxmlformats.org/officeDocument/2006/extended-properties" xmlns:vt="http://schemas.openxmlformats.org/officeDocument/2006/docPropsVTypes">
  <TotalTime>1716</TotalTime>
  <Words>4456</Words>
  <Application>Microsoft Office PowerPoint</Application>
  <PresentationFormat>Custom</PresentationFormat>
  <Paragraphs>591</Paragraphs>
  <Slides>25</Slides>
  <Notes>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25</vt:i4>
      </vt:variant>
    </vt:vector>
  </HeadingPairs>
  <TitlesOfParts>
    <vt:vector size="34" baseType="lpstr">
      <vt:lpstr>Arial</vt:lpstr>
      <vt:lpstr>Calibri</vt:lpstr>
      <vt:lpstr>PF Encore Sans Pro</vt:lpstr>
      <vt:lpstr>PF Handbook Pro</vt:lpstr>
      <vt:lpstr>Times</vt:lpstr>
      <vt:lpstr>Times New Roman</vt:lpstr>
      <vt:lpstr>Wingdings</vt:lpstr>
      <vt:lpstr>Office Theme</vt:lpstr>
      <vt:lpstr>ABCL</vt:lpstr>
      <vt:lpstr>PowerPoint Presentation</vt:lpstr>
      <vt:lpstr>Key Features </vt:lpstr>
      <vt:lpstr>Plan Details - Eligibility</vt:lpstr>
      <vt:lpstr>Plan Benefits</vt:lpstr>
      <vt:lpstr>Plan Benefits</vt:lpstr>
      <vt:lpstr>Plan Benefits</vt:lpstr>
      <vt:lpstr>Plan Benefits</vt:lpstr>
      <vt:lpstr>Other features</vt:lpstr>
      <vt:lpstr>Other features</vt:lpstr>
      <vt:lpstr>Other features</vt:lpstr>
      <vt:lpstr>Policy discontinuance – within lock in period</vt:lpstr>
      <vt:lpstr>Policy discontinuance – post lock in period</vt:lpstr>
      <vt:lpstr>Illustration – Assured Option</vt:lpstr>
      <vt:lpstr>Illustration – Classic Option</vt:lpstr>
      <vt:lpstr>Policy Charges</vt:lpstr>
      <vt:lpstr>Policy Charges</vt:lpstr>
      <vt:lpstr>Investment options</vt:lpstr>
      <vt:lpstr>Investment options</vt:lpstr>
      <vt:lpstr>Investment options</vt:lpstr>
      <vt:lpstr>Investment options</vt:lpstr>
      <vt:lpstr>Investment options</vt:lpstr>
      <vt:lpstr>Investment options</vt:lpstr>
      <vt:lpstr>Disclaimers</vt:lpstr>
      <vt:lpstr>Disclaimers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Birva Desai</cp:lastModifiedBy>
  <cp:revision>255</cp:revision>
  <dcterms:created xsi:type="dcterms:W3CDTF">2018-01-10T06:46:32Z</dcterms:created>
  <dcterms:modified xsi:type="dcterms:W3CDTF">2019-11-26T06:29:00Z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0x010100BD277742A6D89D4C9C0415C25BC2E984</vt:lpwstr>
  </property>
</Properties>
</file>